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324" r:id="rId4"/>
    <p:sldId id="325" r:id="rId5"/>
    <p:sldId id="329" r:id="rId6"/>
    <p:sldId id="330" r:id="rId7"/>
    <p:sldId id="332" r:id="rId8"/>
    <p:sldId id="372" r:id="rId9"/>
    <p:sldId id="328" r:id="rId10"/>
    <p:sldId id="334" r:id="rId11"/>
    <p:sldId id="374" r:id="rId12"/>
    <p:sldId id="382" r:id="rId13"/>
    <p:sldId id="377" r:id="rId14"/>
    <p:sldId id="343" r:id="rId15"/>
    <p:sldId id="379" r:id="rId16"/>
    <p:sldId id="395" r:id="rId17"/>
    <p:sldId id="380" r:id="rId18"/>
    <p:sldId id="388" r:id="rId19"/>
    <p:sldId id="389" r:id="rId20"/>
    <p:sldId id="390" r:id="rId21"/>
    <p:sldId id="381" r:id="rId22"/>
    <p:sldId id="383" r:id="rId23"/>
    <p:sldId id="384" r:id="rId24"/>
    <p:sldId id="385" r:id="rId25"/>
    <p:sldId id="387" r:id="rId26"/>
    <p:sldId id="386" r:id="rId27"/>
    <p:sldId id="392" r:id="rId28"/>
    <p:sldId id="396" r:id="rId29"/>
    <p:sldId id="417" r:id="rId30"/>
    <p:sldId id="397" r:id="rId31"/>
    <p:sldId id="394" r:id="rId32"/>
    <p:sldId id="398" r:id="rId33"/>
    <p:sldId id="399" r:id="rId34"/>
    <p:sldId id="400" r:id="rId35"/>
    <p:sldId id="401" r:id="rId36"/>
    <p:sldId id="402" r:id="rId37"/>
    <p:sldId id="404" r:id="rId38"/>
    <p:sldId id="405" r:id="rId39"/>
    <p:sldId id="406" r:id="rId40"/>
    <p:sldId id="407" r:id="rId41"/>
    <p:sldId id="408" r:id="rId42"/>
    <p:sldId id="409" r:id="rId43"/>
    <p:sldId id="410" r:id="rId44"/>
    <p:sldId id="411" r:id="rId45"/>
    <p:sldId id="412" r:id="rId46"/>
    <p:sldId id="413" r:id="rId47"/>
    <p:sldId id="414" r:id="rId48"/>
    <p:sldId id="415" r:id="rId49"/>
    <p:sldId id="416" r:id="rId50"/>
    <p:sldId id="418" r:id="rId51"/>
    <p:sldId id="258" r:id="rId52"/>
  </p:sldIdLst>
  <p:sldSz cx="12192000" cy="6858000"/>
  <p:notesSz cx="6858000" cy="9144000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Cambria Math" panose="02040503050406030204" pitchFamily="18" charset="0"/>
      <p:regular r:id="rId58"/>
    </p:embeddedFont>
    <p:embeddedFont>
      <p:font typeface="Lato" panose="020F0502020204030203" pitchFamily="34" charset="0"/>
      <p:regular r:id="rId59"/>
      <p:bold r:id="rId60"/>
      <p:italic r:id="rId61"/>
      <p:boldItalic r:id="rId62"/>
    </p:embeddedFont>
    <p:embeddedFont>
      <p:font typeface="Raleway" panose="020B0503030101060003" pitchFamily="34" charset="77"/>
      <p:regular r:id="rId63"/>
      <p:bold r:id="rId64"/>
      <p:italic r:id="rId65"/>
      <p:boldItalic r:id="rId6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38292291-3300-45BC-8BBC-6209DE1770F6}">
          <p14:sldIdLst>
            <p14:sldId id="256"/>
            <p14:sldId id="257"/>
            <p14:sldId id="324"/>
            <p14:sldId id="325"/>
            <p14:sldId id="329"/>
            <p14:sldId id="330"/>
            <p14:sldId id="332"/>
            <p14:sldId id="372"/>
            <p14:sldId id="328"/>
            <p14:sldId id="334"/>
          </p14:sldIdLst>
        </p14:section>
        <p14:section name="History" id="{BD502F97-58B5-0243-AEFF-2D52DB79DD30}">
          <p14:sldIdLst>
            <p14:sldId id="374"/>
            <p14:sldId id="382"/>
          </p14:sldIdLst>
        </p14:section>
        <p14:section name="Neural stuff" id="{F3E17C9C-0295-C84E-BABF-09B9DA7B8CBD}">
          <p14:sldIdLst>
            <p14:sldId id="377"/>
            <p14:sldId id="343"/>
          </p14:sldIdLst>
        </p14:section>
        <p14:section name="DeepWalk" id="{CFC8EA90-FF94-EB47-B315-2FAD13015B4B}">
          <p14:sldIdLst>
            <p14:sldId id="379"/>
            <p14:sldId id="395"/>
            <p14:sldId id="380"/>
          </p14:sldIdLst>
        </p14:section>
        <p14:section name="LINE" id="{C6A3DAAE-417E-6742-A4C1-C15FC20ED87E}">
          <p14:sldIdLst>
            <p14:sldId id="388"/>
            <p14:sldId id="389"/>
            <p14:sldId id="390"/>
          </p14:sldIdLst>
        </p14:section>
        <p14:section name="Node2vec" id="{9246C65A-5A87-4145-9D5E-B8B4BE2A6C6F}">
          <p14:sldIdLst>
            <p14:sldId id="381"/>
            <p14:sldId id="383"/>
            <p14:sldId id="384"/>
            <p14:sldId id="385"/>
            <p14:sldId id="387"/>
            <p14:sldId id="386"/>
          </p14:sldIdLst>
        </p14:section>
        <p14:section name="VERSE" id="{8A615EBE-F73C-2844-B807-29C570B34FC5}">
          <p14:sldIdLst>
            <p14:sldId id="392"/>
            <p14:sldId id="396"/>
            <p14:sldId id="417"/>
            <p14:sldId id="397"/>
            <p14:sldId id="394"/>
          </p14:sldIdLst>
        </p14:section>
        <p14:section name="Factorization" id="{916DCCDC-A997-4C49-886F-F0E2F4E551CB}">
          <p14:sldIdLst>
            <p14:sldId id="398"/>
            <p14:sldId id="399"/>
          </p14:sldIdLst>
        </p14:section>
        <p14:section name="HOPE" id="{56FB92FB-4611-C341-A2A5-166D3A8C31F3}">
          <p14:sldIdLst>
            <p14:sldId id="400"/>
            <p14:sldId id="401"/>
            <p14:sldId id="402"/>
          </p14:sldIdLst>
        </p14:section>
        <p14:section name="AROPE" id="{84082BF8-1074-FB49-9C33-BE847047E531}">
          <p14:sldIdLst>
            <p14:sldId id="404"/>
            <p14:sldId id="405"/>
          </p14:sldIdLst>
        </p14:section>
        <p14:section name="NetMF" id="{A5B3C4F2-BE92-3642-ACD5-A53BD56F6035}">
          <p14:sldIdLst>
            <p14:sldId id="406"/>
            <p14:sldId id="407"/>
          </p14:sldIdLst>
        </p14:section>
        <p14:section name="Sketching" id="{D9951A41-8A27-0641-931E-E9361DB96B9E}">
          <p14:sldIdLst>
            <p14:sldId id="408"/>
            <p14:sldId id="409"/>
          </p14:sldIdLst>
        </p14:section>
        <p14:section name="RandNE" id="{4061EBBE-01C6-AC4C-A453-3402AF928CC6}">
          <p14:sldIdLst>
            <p14:sldId id="410"/>
            <p14:sldId id="411"/>
          </p14:sldIdLst>
        </p14:section>
        <p14:section name="FastRP" id="{79627801-3DE2-7743-B396-C582E8D05665}">
          <p14:sldIdLst>
            <p14:sldId id="412"/>
            <p14:sldId id="413"/>
          </p14:sldIdLst>
        </p14:section>
        <p14:section name="NodeSketch" id="{B3022BD8-778C-3248-A3CA-698DC9989240}">
          <p14:sldIdLst>
            <p14:sldId id="414"/>
            <p14:sldId id="415"/>
          </p14:sldIdLst>
        </p14:section>
        <p14:section name="Final remarks" id="{2954FA52-5282-4A41-B7B1-4FFE9CDD12E6}">
          <p14:sldIdLst>
            <p14:sldId id="416"/>
            <p14:sldId id="418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gfs" initials="x" lastIdx="1" clrIdx="0">
    <p:extLst>
      <p:ext uri="{19B8F6BF-5375-455C-9EA6-DF929625EA0E}">
        <p15:presenceInfo xmlns:p15="http://schemas.microsoft.com/office/powerpoint/2012/main" userId="xgf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41A1C"/>
    <a:srgbClr val="B2063A"/>
    <a:srgbClr val="377EB8"/>
    <a:srgbClr val="F6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2" autoAdjust="0"/>
    <p:restoredTop sz="95073" autoAdjust="0"/>
  </p:normalViewPr>
  <p:slideViewPr>
    <p:cSldViewPr snapToGrid="0">
      <p:cViewPr varScale="1">
        <p:scale>
          <a:sx n="124" d="100"/>
          <a:sy n="124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0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5" Type="http://schemas.openxmlformats.org/officeDocument/2006/relationships/slide" Target="slides/slide4.xml"/><Relationship Id="rId61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04F64-C4C7-4C48-9203-D53AB1A584AE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81426-D69F-4867-8E74-76FFC2738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43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talk in particular, I will focus on the embedding algorithms irrespective of the domain. I will not cover temporal or heterogeneous graphs, and I will only talk about embeddings of nodes.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81426-D69F-4867-8E74-76FFC27380B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31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81426-D69F-4867-8E74-76FFC27380B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55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9377E-8974-49A9-B850-DAECC15FFA1D}" type="datetime1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1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24FE-1B92-4E4E-A3D4-4246944E1BB8}" type="datetime1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483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BD79-86AC-430E-A51A-31257DD217A5}" type="datetime1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70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57FC-30B8-4239-A5EF-1F1AB8B83BD7}" type="datetime1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9E3336D7-211D-4EF2-97D7-1347C3E8D6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37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DCFC-76A3-4B75-83F1-32498E2DB5DB}" type="datetime1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45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F442-0764-4984-9D24-2DD9E62C9F21}" type="datetime1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DFF5-3EC7-4582-8264-762717E41062}" type="datetime1">
              <a:rPr lang="ru-RU" smtClean="0"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00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897-DDEF-4B8B-942E-ADAEA3EA36D9}" type="datetime1">
              <a:rPr lang="ru-RU" smtClean="0"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63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F651-B160-487D-BD2B-272C94D2ED51}" type="datetime1">
              <a:rPr lang="ru-RU" smtClean="0"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89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949D-068B-4E28-B2F6-551E12C1E830}" type="datetime1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14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EE7B-D13D-40E5-B33D-42BCA6A37737}" type="datetime1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53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85EEA-B609-473E-9705-553ED411BB53}" type="datetime1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23664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9E3336D7-211D-4EF2-97D7-1347C3E8D6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59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aleway" panose="020B0503030101060003" pitchFamily="34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xgfs/deepwalk-c" TargetMode="External"/><Relationship Id="rId2" Type="http://schemas.openxmlformats.org/officeDocument/2006/relationships/hyperlink" Target="https://github.com/phanein/deepwal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github.com/tangjianpku/LIN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4.png"/><Relationship Id="rId7" Type="http://schemas.openxmlformats.org/officeDocument/2006/relationships/image" Target="../media/image21.png"/><Relationship Id="rId12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4.png"/><Relationship Id="rId5" Type="http://schemas.openxmlformats.org/officeDocument/2006/relationships/image" Target="../media/image19.png"/><Relationship Id="rId1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github.com/aditya-grover/node2vec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xgfs/node2vec-c" TargetMode="External"/><Relationship Id="rId2" Type="http://schemas.openxmlformats.org/officeDocument/2006/relationships/hyperlink" Target="https://github.com/aditya-grover/node2ve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3" Type="http://schemas.openxmlformats.org/officeDocument/2006/relationships/image" Target="../media/image33.png"/><Relationship Id="rId7" Type="http://schemas.openxmlformats.org/officeDocument/2006/relationships/image" Target="../media/image170.png"/><Relationship Id="rId12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00.png"/><Relationship Id="rId6" Type="http://schemas.openxmlformats.org/officeDocument/2006/relationships/image" Target="../media/image16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1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170.png"/><Relationship Id="rId1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36.png"/><Relationship Id="rId10" Type="http://schemas.openxmlformats.org/officeDocument/2006/relationships/image" Target="../media/image31.png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github.com/xgfs/verse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3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s://github.com/ZW-ZHANG/RandNE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1.png"/><Relationship Id="rId7" Type="http://schemas.openxmlformats.org/officeDocument/2006/relationships/image" Target="../media/image6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https://github.com/GTmac/FastRP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s://github.com/eXascaleInfolab/NodeSketch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9618" y="1761743"/>
            <a:ext cx="10252765" cy="1748219"/>
          </a:xfrm>
        </p:spPr>
        <p:txBody>
          <a:bodyPr>
            <a:noAutofit/>
          </a:bodyPr>
          <a:lstStyle/>
          <a:p>
            <a:r>
              <a:rPr lang="en-US" dirty="0"/>
              <a:t>An opinionated guide</a:t>
            </a:r>
            <a:br>
              <a:rPr lang="en-US" dirty="0"/>
            </a:br>
            <a:r>
              <a:rPr lang="en-US" dirty="0"/>
              <a:t>to node embeddings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90043"/>
            <a:ext cx="9144000" cy="84194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Anton Tsitsulin</a:t>
            </a:r>
          </a:p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Ph.D. student @ University of Bonn</a:t>
            </a:r>
          </a:p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Student Researcher @ Google</a:t>
            </a:r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00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representations?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4" name="Левая круглая скобка 53"/>
          <p:cNvSpPr/>
          <p:nvPr/>
        </p:nvSpPr>
        <p:spPr>
          <a:xfrm>
            <a:off x="7807969" y="3002214"/>
            <a:ext cx="398105" cy="2612000"/>
          </a:xfrm>
          <a:prstGeom prst="leftBracket">
            <a:avLst/>
          </a:prstGeom>
          <a:ln w="38100">
            <a:solidFill>
              <a:srgbClr val="DD64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Объект 11"/>
          <p:cNvSpPr>
            <a:spLocks noGrp="1"/>
          </p:cNvSpPr>
          <p:nvPr>
            <p:ph idx="1"/>
          </p:nvPr>
        </p:nvSpPr>
        <p:spPr>
          <a:xfrm>
            <a:off x="838200" y="1968083"/>
            <a:ext cx="10804481" cy="633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have fast &amp; good algorithms for mining </a:t>
            </a:r>
            <a:r>
              <a:rPr lang="en-US" u="sng" dirty="0"/>
              <a:t>vector</a:t>
            </a:r>
            <a:r>
              <a:rPr lang="en-US" dirty="0"/>
              <a:t> data…</a:t>
            </a:r>
            <a:endParaRPr lang="ru-RU" dirty="0"/>
          </a:p>
        </p:txBody>
      </p:sp>
      <p:cxnSp>
        <p:nvCxnSpPr>
          <p:cNvPr id="56" name="Прямая со стрелкой 55"/>
          <p:cNvCxnSpPr>
            <a:endCxn id="57" idx="1"/>
          </p:cNvCxnSpPr>
          <p:nvPr/>
        </p:nvCxnSpPr>
        <p:spPr>
          <a:xfrm>
            <a:off x="3680695" y="4313054"/>
            <a:ext cx="1231791" cy="5109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486" y="3171563"/>
            <a:ext cx="917280" cy="229320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08"/>
          <a:stretch/>
        </p:blipFill>
        <p:spPr>
          <a:xfrm>
            <a:off x="8172417" y="2620277"/>
            <a:ext cx="917280" cy="827661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34" b="36624"/>
          <a:stretch/>
        </p:blipFill>
        <p:spPr>
          <a:xfrm>
            <a:off x="8172417" y="4010458"/>
            <a:ext cx="917280" cy="61783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96"/>
          <a:stretch/>
        </p:blipFill>
        <p:spPr>
          <a:xfrm>
            <a:off x="8172417" y="5186875"/>
            <a:ext cx="917280" cy="827933"/>
          </a:xfrm>
          <a:prstGeom prst="rect">
            <a:avLst/>
          </a:prstGeom>
        </p:spPr>
      </p:pic>
      <p:cxnSp>
        <p:nvCxnSpPr>
          <p:cNvPr id="61" name="Прямая со стрелкой 60"/>
          <p:cNvCxnSpPr>
            <a:stCxn id="57" idx="3"/>
            <a:endCxn id="54" idx="1"/>
          </p:cNvCxnSpPr>
          <p:nvPr/>
        </p:nvCxnSpPr>
        <p:spPr>
          <a:xfrm flipV="1">
            <a:off x="5829766" y="4308214"/>
            <a:ext cx="1978203" cy="9949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694896" y="2726996"/>
            <a:ext cx="339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low-dimensional representation</a:t>
            </a:r>
            <a:endParaRPr lang="ru-RU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00233" y="3950045"/>
            <a:ext cx="1715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Log. regression</a:t>
            </a:r>
            <a:endParaRPr lang="ru-RU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1027684" y="3241562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1030243" y="4015891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1780859" y="3524622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2049125" y="4159509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1633297" y="4795885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1218323" y="5526888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2186453" y="5281344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2720843" y="4426045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2975031" y="3742133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3369959" y="4868287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3528614" y="4233401"/>
            <a:ext cx="158654" cy="158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>
            <a:stCxn id="67" idx="4"/>
            <a:endCxn id="68" idx="0"/>
          </p:cNvCxnSpPr>
          <p:nvPr/>
        </p:nvCxnSpPr>
        <p:spPr>
          <a:xfrm flipH="1">
            <a:off x="1712624" y="4318164"/>
            <a:ext cx="415828" cy="477721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65" idx="4"/>
            <a:endCxn id="68" idx="1"/>
          </p:cNvCxnSpPr>
          <p:nvPr/>
        </p:nvCxnSpPr>
        <p:spPr>
          <a:xfrm>
            <a:off x="1109571" y="4174545"/>
            <a:ext cx="546961" cy="6445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stCxn id="67" idx="0"/>
            <a:endCxn id="66" idx="4"/>
          </p:cNvCxnSpPr>
          <p:nvPr/>
        </p:nvCxnSpPr>
        <p:spPr>
          <a:xfrm flipH="1" flipV="1">
            <a:off x="1860188" y="3683277"/>
            <a:ext cx="268265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>
            <a:stCxn id="64" idx="6"/>
            <a:endCxn id="66" idx="2"/>
          </p:cNvCxnSpPr>
          <p:nvPr/>
        </p:nvCxnSpPr>
        <p:spPr>
          <a:xfrm>
            <a:off x="1186338" y="3320889"/>
            <a:ext cx="594522" cy="283060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stCxn id="64" idx="4"/>
            <a:endCxn id="65" idx="0"/>
          </p:cNvCxnSpPr>
          <p:nvPr/>
        </p:nvCxnSpPr>
        <p:spPr>
          <a:xfrm>
            <a:off x="1107011" y="3400216"/>
            <a:ext cx="2559" cy="6156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>
            <a:stCxn id="64" idx="5"/>
            <a:endCxn id="67" idx="1"/>
          </p:cNvCxnSpPr>
          <p:nvPr/>
        </p:nvCxnSpPr>
        <p:spPr>
          <a:xfrm>
            <a:off x="1163104" y="3376982"/>
            <a:ext cx="909255" cy="80576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stCxn id="66" idx="3"/>
            <a:endCxn id="65" idx="7"/>
          </p:cNvCxnSpPr>
          <p:nvPr/>
        </p:nvCxnSpPr>
        <p:spPr>
          <a:xfrm flipH="1">
            <a:off x="1165663" y="3660042"/>
            <a:ext cx="638432" cy="37908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>
            <a:stCxn id="69" idx="0"/>
            <a:endCxn id="68" idx="3"/>
          </p:cNvCxnSpPr>
          <p:nvPr/>
        </p:nvCxnSpPr>
        <p:spPr>
          <a:xfrm flipV="1">
            <a:off x="1297651" y="4931304"/>
            <a:ext cx="358880" cy="59558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stCxn id="69" idx="6"/>
            <a:endCxn id="70" idx="2"/>
          </p:cNvCxnSpPr>
          <p:nvPr/>
        </p:nvCxnSpPr>
        <p:spPr>
          <a:xfrm flipV="1">
            <a:off x="1376978" y="5360671"/>
            <a:ext cx="809476" cy="24554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>
            <a:stCxn id="68" idx="5"/>
            <a:endCxn id="70" idx="1"/>
          </p:cNvCxnSpPr>
          <p:nvPr/>
        </p:nvCxnSpPr>
        <p:spPr>
          <a:xfrm>
            <a:off x="1768717" y="4931304"/>
            <a:ext cx="440971" cy="3732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stCxn id="73" idx="0"/>
            <a:endCxn id="74" idx="4"/>
          </p:cNvCxnSpPr>
          <p:nvPr/>
        </p:nvCxnSpPr>
        <p:spPr>
          <a:xfrm flipV="1">
            <a:off x="3449287" y="4392054"/>
            <a:ext cx="158654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>
            <a:stCxn id="73" idx="1"/>
            <a:endCxn id="71" idx="5"/>
          </p:cNvCxnSpPr>
          <p:nvPr/>
        </p:nvCxnSpPr>
        <p:spPr>
          <a:xfrm flipH="1" flipV="1">
            <a:off x="2856262" y="4561464"/>
            <a:ext cx="536931" cy="330057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stCxn id="72" idx="6"/>
            <a:endCxn id="74" idx="1"/>
          </p:cNvCxnSpPr>
          <p:nvPr/>
        </p:nvCxnSpPr>
        <p:spPr>
          <a:xfrm>
            <a:off x="3133685" y="3821460"/>
            <a:ext cx="418163" cy="435175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>
            <a:stCxn id="68" idx="6"/>
            <a:endCxn id="71" idx="3"/>
          </p:cNvCxnSpPr>
          <p:nvPr/>
        </p:nvCxnSpPr>
        <p:spPr>
          <a:xfrm flipV="1">
            <a:off x="1791951" y="4561464"/>
            <a:ext cx="952126" cy="31374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>
            <a:stCxn id="67" idx="5"/>
            <a:endCxn id="71" idx="2"/>
          </p:cNvCxnSpPr>
          <p:nvPr/>
        </p:nvCxnSpPr>
        <p:spPr>
          <a:xfrm>
            <a:off x="2184544" y="4294930"/>
            <a:ext cx="536299" cy="21044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>
            <a:stCxn id="72" idx="3"/>
            <a:endCxn id="71" idx="0"/>
          </p:cNvCxnSpPr>
          <p:nvPr/>
        </p:nvCxnSpPr>
        <p:spPr>
          <a:xfrm flipH="1">
            <a:off x="2800170" y="3877552"/>
            <a:ext cx="198095" cy="54849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stCxn id="64" idx="6"/>
            <a:endCxn id="72" idx="1"/>
          </p:cNvCxnSpPr>
          <p:nvPr/>
        </p:nvCxnSpPr>
        <p:spPr>
          <a:xfrm>
            <a:off x="1186338" y="3320889"/>
            <a:ext cx="1811927" cy="44447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4921167" y="3160422"/>
            <a:ext cx="910129" cy="23087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Прямоугольник 92"/>
          <p:cNvSpPr/>
          <p:nvPr/>
        </p:nvSpPr>
        <p:spPr>
          <a:xfrm>
            <a:off x="8187246" y="2609924"/>
            <a:ext cx="910129" cy="851651"/>
          </a:xfrm>
          <a:prstGeom prst="rect">
            <a:avLst/>
          </a:prstGeom>
          <a:noFill/>
          <a:ln w="28575">
            <a:solidFill>
              <a:srgbClr val="F6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Прямоугольник 93"/>
          <p:cNvSpPr/>
          <p:nvPr/>
        </p:nvSpPr>
        <p:spPr>
          <a:xfrm>
            <a:off x="8169560" y="3992586"/>
            <a:ext cx="910129" cy="6248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Прямоугольник 94"/>
          <p:cNvSpPr/>
          <p:nvPr/>
        </p:nvSpPr>
        <p:spPr>
          <a:xfrm>
            <a:off x="8179568" y="5192082"/>
            <a:ext cx="910129" cy="80938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Прямоугольник 59"/>
          <p:cNvSpPr/>
          <p:nvPr/>
        </p:nvSpPr>
        <p:spPr>
          <a:xfrm>
            <a:off x="1163104" y="4634052"/>
            <a:ext cx="1300998" cy="1140094"/>
          </a:xfrm>
          <a:prstGeom prst="rect">
            <a:avLst/>
          </a:prstGeom>
          <a:noFill/>
          <a:ln w="28575">
            <a:solidFill>
              <a:srgbClr val="C00000">
                <a:alpha val="34118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Прямоугольник 60"/>
          <p:cNvSpPr/>
          <p:nvPr/>
        </p:nvSpPr>
        <p:spPr>
          <a:xfrm>
            <a:off x="2675068" y="3630426"/>
            <a:ext cx="1143839" cy="1469812"/>
          </a:xfrm>
          <a:prstGeom prst="rect">
            <a:avLst/>
          </a:prstGeom>
          <a:noFill/>
          <a:ln w="28575">
            <a:solidFill>
              <a:srgbClr val="0070C0">
                <a:alpha val="34118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Прямоугольник 58"/>
          <p:cNvSpPr/>
          <p:nvPr/>
        </p:nvSpPr>
        <p:spPr>
          <a:xfrm>
            <a:off x="929291" y="3096328"/>
            <a:ext cx="1353185" cy="1329716"/>
          </a:xfrm>
          <a:prstGeom prst="rect">
            <a:avLst/>
          </a:prstGeom>
          <a:noFill/>
          <a:ln w="28575">
            <a:solidFill>
              <a:srgbClr val="F6A800">
                <a:alpha val="34118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Объект 11"/>
          <p:cNvSpPr txBox="1">
            <a:spLocks/>
          </p:cNvSpPr>
          <p:nvPr/>
        </p:nvSpPr>
        <p:spPr>
          <a:xfrm>
            <a:off x="1324115" y="5884894"/>
            <a:ext cx="2863572" cy="633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Classification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32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2" grpId="0"/>
      <p:bldP spid="63" grpId="0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530B471-2B9E-4D46-BE10-D6D2079FABAB}"/>
              </a:ext>
            </a:extLst>
          </p:cNvPr>
          <p:cNvSpPr txBox="1"/>
          <p:nvPr/>
        </p:nvSpPr>
        <p:spPr>
          <a:xfrm rot="20667110">
            <a:off x="257752" y="3879850"/>
            <a:ext cx="1160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2009</a:t>
            </a:r>
          </a:p>
          <a:p>
            <a:pPr algn="ctr"/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SocioDim</a:t>
            </a:r>
            <a:endParaRPr lang="en-US" dirty="0">
              <a:solidFill>
                <a:schemeClr val="bg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history of node embeddings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11</a:t>
            </a:fld>
            <a:endParaRPr lang="ru-RU" dirty="0"/>
          </a:p>
        </p:txBody>
      </p:sp>
      <p:cxnSp>
        <p:nvCxnSpPr>
          <p:cNvPr id="52" name="Прямая со стрелкой 55">
            <a:extLst>
              <a:ext uri="{FF2B5EF4-FFF2-40B4-BE49-F238E27FC236}">
                <a16:creationId xmlns:a16="http://schemas.microsoft.com/office/drawing/2014/main" id="{78FA995E-D537-BB44-9E73-82750B2EA9B5}"/>
              </a:ext>
            </a:extLst>
          </p:cNvPr>
          <p:cNvCxnSpPr>
            <a:cxnSpLocks/>
          </p:cNvCxnSpPr>
          <p:nvPr/>
        </p:nvCxnSpPr>
        <p:spPr>
          <a:xfrm>
            <a:off x="838200" y="3925703"/>
            <a:ext cx="1004165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AE8CA7B7-4FB8-4044-A035-AE31C11E5462}"/>
              </a:ext>
            </a:extLst>
          </p:cNvPr>
          <p:cNvSpPr/>
          <p:nvPr/>
        </p:nvSpPr>
        <p:spPr>
          <a:xfrm>
            <a:off x="914400" y="3880643"/>
            <a:ext cx="95250" cy="952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13737-5BA3-0A49-BA09-4C1023AFCFE6}"/>
              </a:ext>
            </a:extLst>
          </p:cNvPr>
          <p:cNvSpPr txBox="1"/>
          <p:nvPr/>
        </p:nvSpPr>
        <p:spPr>
          <a:xfrm rot="20667110">
            <a:off x="1401861" y="3879850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2014</a:t>
            </a:r>
          </a:p>
          <a:p>
            <a:pPr algn="ct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DeepWalk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464F405D-456C-6C48-9092-7C112D003467}"/>
              </a:ext>
            </a:extLst>
          </p:cNvPr>
          <p:cNvSpPr/>
          <p:nvPr/>
        </p:nvSpPr>
        <p:spPr>
          <a:xfrm>
            <a:off x="2108200" y="3880643"/>
            <a:ext cx="95250" cy="952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5DDE6D9-058B-C54B-95D3-33D74A0C08FE}"/>
              </a:ext>
            </a:extLst>
          </p:cNvPr>
          <p:cNvSpPr txBox="1"/>
          <p:nvPr/>
        </p:nvSpPr>
        <p:spPr>
          <a:xfrm rot="20667110">
            <a:off x="2288341" y="3175000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LINE 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2015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B30B778-C1A5-E849-BAC4-C451E5AA493A}"/>
              </a:ext>
            </a:extLst>
          </p:cNvPr>
          <p:cNvSpPr/>
          <p:nvPr/>
        </p:nvSpPr>
        <p:spPr>
          <a:xfrm>
            <a:off x="2597150" y="3880643"/>
            <a:ext cx="95250" cy="952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7C82298-8DF2-F34C-826A-4FA9F92BDEAC}"/>
              </a:ext>
            </a:extLst>
          </p:cNvPr>
          <p:cNvSpPr txBox="1"/>
          <p:nvPr/>
        </p:nvSpPr>
        <p:spPr>
          <a:xfrm rot="20667110">
            <a:off x="3225484" y="3879850"/>
            <a:ext cx="1181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2016</a:t>
            </a:r>
          </a:p>
          <a:p>
            <a:pPr algn="ct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node2vec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BC206F0D-7BDD-5E47-B452-9EF22EDA3214}"/>
              </a:ext>
            </a:extLst>
          </p:cNvPr>
          <p:cNvSpPr/>
          <p:nvPr/>
        </p:nvSpPr>
        <p:spPr>
          <a:xfrm>
            <a:off x="3892550" y="3880643"/>
            <a:ext cx="95250" cy="952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1237159-022E-314A-9E8F-7573FBC41E24}"/>
              </a:ext>
            </a:extLst>
          </p:cNvPr>
          <p:cNvSpPr txBox="1"/>
          <p:nvPr/>
        </p:nvSpPr>
        <p:spPr>
          <a:xfrm rot="20667110">
            <a:off x="4392409" y="3175000"/>
            <a:ext cx="994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VERSE 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2018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5EAABDBB-DAD3-0E47-8E1C-2C3875EC0DAD}"/>
              </a:ext>
            </a:extLst>
          </p:cNvPr>
          <p:cNvSpPr/>
          <p:nvPr/>
        </p:nvSpPr>
        <p:spPr>
          <a:xfrm>
            <a:off x="4718050" y="3880643"/>
            <a:ext cx="95250" cy="952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C3D4191-A1B6-794E-BA14-82B7F6FD249B}"/>
              </a:ext>
            </a:extLst>
          </p:cNvPr>
          <p:cNvSpPr txBox="1"/>
          <p:nvPr/>
        </p:nvSpPr>
        <p:spPr>
          <a:xfrm rot="20667110">
            <a:off x="7069644" y="3879850"/>
            <a:ext cx="1011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2018</a:t>
            </a:r>
          </a:p>
          <a:p>
            <a:pPr algn="ctr"/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RandNE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1E4A87CF-E62E-0041-8F06-FD17CA871669}"/>
              </a:ext>
            </a:extLst>
          </p:cNvPr>
          <p:cNvSpPr/>
          <p:nvPr/>
        </p:nvSpPr>
        <p:spPr>
          <a:xfrm>
            <a:off x="7651750" y="3880643"/>
            <a:ext cx="95250" cy="952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D6D847A-6E0F-4A43-B926-FB11F9CD0AC4}"/>
              </a:ext>
            </a:extLst>
          </p:cNvPr>
          <p:cNvSpPr txBox="1"/>
          <p:nvPr/>
        </p:nvSpPr>
        <p:spPr>
          <a:xfrm rot="20667110">
            <a:off x="8224541" y="3175000"/>
            <a:ext cx="1013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FastRP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2019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B1F85483-BC10-6246-8D39-9A4CA62E8AD0}"/>
              </a:ext>
            </a:extLst>
          </p:cNvPr>
          <p:cNvSpPr/>
          <p:nvPr/>
        </p:nvSpPr>
        <p:spPr>
          <a:xfrm>
            <a:off x="8559800" y="3880643"/>
            <a:ext cx="95250" cy="952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E7FEB1E-3738-3947-A798-54EBC80684B0}"/>
              </a:ext>
            </a:extLst>
          </p:cNvPr>
          <p:cNvSpPr txBox="1"/>
          <p:nvPr/>
        </p:nvSpPr>
        <p:spPr>
          <a:xfrm rot="20667110">
            <a:off x="8958157" y="3879850"/>
            <a:ext cx="1552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2019</a:t>
            </a:r>
          </a:p>
          <a:p>
            <a:pPr algn="ctr"/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NodeSketch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36420EA5-15F5-F247-BF46-445D6FB163A1}"/>
              </a:ext>
            </a:extLst>
          </p:cNvPr>
          <p:cNvSpPr/>
          <p:nvPr/>
        </p:nvSpPr>
        <p:spPr>
          <a:xfrm>
            <a:off x="9810752" y="3880643"/>
            <a:ext cx="95250" cy="952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2309D8-354C-0F4A-BC50-18621125507C}"/>
              </a:ext>
            </a:extLst>
          </p:cNvPr>
          <p:cNvCxnSpPr>
            <a:cxnSpLocks/>
          </p:cNvCxnSpPr>
          <p:nvPr/>
        </p:nvCxnSpPr>
        <p:spPr>
          <a:xfrm flipH="1">
            <a:off x="3636627" y="2130988"/>
            <a:ext cx="3298262" cy="329826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B4771CE-F8EB-674F-B93D-BC7A7DFA08AB}"/>
              </a:ext>
            </a:extLst>
          </p:cNvPr>
          <p:cNvSpPr txBox="1"/>
          <p:nvPr/>
        </p:nvSpPr>
        <p:spPr>
          <a:xfrm>
            <a:off x="1165873" y="5101996"/>
            <a:ext cx="2115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neural wave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5FBDF0F-67FE-4445-B0D5-18BFF02C0C78}"/>
              </a:ext>
            </a:extLst>
          </p:cNvPr>
          <p:cNvSpPr/>
          <p:nvPr/>
        </p:nvSpPr>
        <p:spPr>
          <a:xfrm>
            <a:off x="6648450" y="3880643"/>
            <a:ext cx="95250" cy="952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97B235-7B4C-C94B-85A7-84B05B8C47D7}"/>
              </a:ext>
            </a:extLst>
          </p:cNvPr>
          <p:cNvSpPr txBox="1"/>
          <p:nvPr/>
        </p:nvSpPr>
        <p:spPr>
          <a:xfrm>
            <a:off x="5194448" y="5097920"/>
            <a:ext cx="4368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Factorization + sketching wave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8E6C24-20B3-7845-9B51-07845D4E98C1}"/>
              </a:ext>
            </a:extLst>
          </p:cNvPr>
          <p:cNvSpPr txBox="1"/>
          <p:nvPr/>
        </p:nvSpPr>
        <p:spPr>
          <a:xfrm rot="20667110">
            <a:off x="3290894" y="3241613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HOPE 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2016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9F43AE-3B4F-0E4B-AFFC-4A3CFFC9FA7F}"/>
              </a:ext>
            </a:extLst>
          </p:cNvPr>
          <p:cNvSpPr txBox="1"/>
          <p:nvPr/>
        </p:nvSpPr>
        <p:spPr>
          <a:xfrm rot="20667110">
            <a:off x="5092762" y="3873500"/>
            <a:ext cx="939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2018</a:t>
            </a:r>
          </a:p>
          <a:p>
            <a:pPr algn="ct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AROPE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904F12B-6089-E54F-A1D9-BFD6B91519EA}"/>
              </a:ext>
            </a:extLst>
          </p:cNvPr>
          <p:cNvSpPr/>
          <p:nvPr/>
        </p:nvSpPr>
        <p:spPr>
          <a:xfrm>
            <a:off x="5638800" y="3874293"/>
            <a:ext cx="95250" cy="952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1312C4-864E-5640-98F1-BB406AC3934A}"/>
              </a:ext>
            </a:extLst>
          </p:cNvPr>
          <p:cNvSpPr txBox="1"/>
          <p:nvPr/>
        </p:nvSpPr>
        <p:spPr>
          <a:xfrm rot="20667110">
            <a:off x="6152776" y="3175000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NetMF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2018</a:t>
            </a:r>
          </a:p>
        </p:txBody>
      </p:sp>
    </p:spTree>
    <p:extLst>
      <p:ext uri="{BB962C8B-B14F-4D97-AF65-F5344CB8AC3E}">
        <p14:creationId xmlns:p14="http://schemas.microsoft.com/office/powerpoint/2010/main" val="55776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6" name="Объект 11"/>
          <p:cNvSpPr>
            <a:spLocks noGrp="1"/>
          </p:cNvSpPr>
          <p:nvPr>
            <p:ph idx="1"/>
          </p:nvPr>
        </p:nvSpPr>
        <p:spPr>
          <a:xfrm>
            <a:off x="685546" y="1678185"/>
            <a:ext cx="10804481" cy="633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1-sentence summary of the contribution</a:t>
            </a:r>
            <a:endParaRPr lang="ru-RU" dirty="0"/>
          </a:p>
        </p:txBody>
      </p:sp>
      <p:sp>
        <p:nvSpPr>
          <p:cNvPr id="119" name="TextBox 118"/>
          <p:cNvSpPr txBox="1"/>
          <p:nvPr/>
        </p:nvSpPr>
        <p:spPr>
          <a:xfrm>
            <a:off x="677414" y="6369634"/>
            <a:ext cx="3959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Paper title. Authors, CONFERENCE YEAR</a:t>
            </a:r>
          </a:p>
        </p:txBody>
      </p:sp>
      <p:sp>
        <p:nvSpPr>
          <p:cNvPr id="112" name="Объект 11">
            <a:extLst>
              <a:ext uri="{FF2B5EF4-FFF2-40B4-BE49-F238E27FC236}">
                <a16:creationId xmlns:a16="http://schemas.microsoft.com/office/drawing/2014/main" id="{E0B316EF-BC8A-F14D-BF38-27227EFB5FEC}"/>
              </a:ext>
            </a:extLst>
          </p:cNvPr>
          <p:cNvSpPr txBox="1">
            <a:spLocks/>
          </p:cNvSpPr>
          <p:nvPr/>
        </p:nvSpPr>
        <p:spPr>
          <a:xfrm>
            <a:off x="677414" y="3625055"/>
            <a:ext cx="10804481" cy="633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Overview and inner workings of the algorithm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161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9618" y="1761743"/>
            <a:ext cx="10252765" cy="1748219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Neural node embeddings</a:t>
            </a:r>
          </a:p>
        </p:txBody>
      </p:sp>
    </p:spTree>
    <p:extLst>
      <p:ext uri="{BB962C8B-B14F-4D97-AF65-F5344CB8AC3E}">
        <p14:creationId xmlns:p14="http://schemas.microsoft.com/office/powerpoint/2010/main" val="2672711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Anatomy of a neural embedding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14</a:t>
            </a:fld>
            <a:endParaRPr lang="ru-RU" dirty="0"/>
          </a:p>
        </p:txBody>
      </p:sp>
      <p:cxnSp>
        <p:nvCxnSpPr>
          <p:cNvPr id="12" name="Прямая соединительная линия 106"/>
          <p:cNvCxnSpPr>
            <a:stCxn id="25" idx="0"/>
            <a:endCxn id="26" idx="3"/>
          </p:cNvCxnSpPr>
          <p:nvPr/>
        </p:nvCxnSpPr>
        <p:spPr>
          <a:xfrm flipV="1">
            <a:off x="2636699" y="3468391"/>
            <a:ext cx="198095" cy="54849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91"/>
          <p:cNvCxnSpPr>
            <a:stCxn id="21" idx="5"/>
            <a:endCxn id="25" idx="2"/>
          </p:cNvCxnSpPr>
          <p:nvPr/>
        </p:nvCxnSpPr>
        <p:spPr>
          <a:xfrm>
            <a:off x="2021074" y="3885767"/>
            <a:ext cx="536298" cy="21044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92"/>
          <p:cNvCxnSpPr>
            <a:stCxn id="18" idx="6"/>
            <a:endCxn id="20" idx="2"/>
          </p:cNvCxnSpPr>
          <p:nvPr/>
        </p:nvCxnSpPr>
        <p:spPr>
          <a:xfrm>
            <a:off x="1022867" y="2911727"/>
            <a:ext cx="594521" cy="283060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бъект 11"/>
              <p:cNvSpPr>
                <a:spLocks noGrp="1"/>
              </p:cNvSpPr>
              <p:nvPr>
                <p:ph idx="1"/>
              </p:nvPr>
            </p:nvSpPr>
            <p:spPr>
              <a:xfrm>
                <a:off x="685546" y="1678185"/>
                <a:ext cx="10804481" cy="63381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Nodes in random walks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words in sentences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use word2vec</a:t>
                </a:r>
                <a:endParaRPr lang="ru-RU" dirty="0"/>
              </a:p>
            </p:txBody>
          </p:sp>
        </mc:Choice>
        <mc:Fallback xmlns="">
          <p:sp>
            <p:nvSpPr>
              <p:cNvPr id="16" name="Объек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546" y="1678185"/>
                <a:ext cx="10804481" cy="633810"/>
              </a:xfrm>
              <a:blipFill>
                <a:blip r:embed="rId2"/>
                <a:stretch>
                  <a:fillRect l="-1058" t="-20408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 стрелкой 16"/>
          <p:cNvCxnSpPr/>
          <p:nvPr/>
        </p:nvCxnSpPr>
        <p:spPr>
          <a:xfrm>
            <a:off x="3559614" y="4029022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864213" y="283240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66772" y="360672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617388" y="311546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885654" y="3750347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469826" y="4386723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054852" y="5117726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022982" y="4872182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557372" y="4016883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811560" y="3332971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206488" y="4459125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65143" y="3824239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>
            <a:stCxn id="21" idx="4"/>
            <a:endCxn id="22" idx="0"/>
          </p:cNvCxnSpPr>
          <p:nvPr/>
        </p:nvCxnSpPr>
        <p:spPr>
          <a:xfrm flipH="1">
            <a:off x="1549153" y="3909002"/>
            <a:ext cx="415828" cy="477721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9" idx="4"/>
            <a:endCxn id="22" idx="1"/>
          </p:cNvCxnSpPr>
          <p:nvPr/>
        </p:nvCxnSpPr>
        <p:spPr>
          <a:xfrm>
            <a:off x="946100" y="3765383"/>
            <a:ext cx="546961" cy="6445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1" idx="0"/>
            <a:endCxn id="20" idx="4"/>
          </p:cNvCxnSpPr>
          <p:nvPr/>
        </p:nvCxnSpPr>
        <p:spPr>
          <a:xfrm flipH="1" flipV="1">
            <a:off x="1696717" y="3274115"/>
            <a:ext cx="268265" cy="476233"/>
          </a:xfrm>
          <a:prstGeom prst="line">
            <a:avLst/>
          </a:prstGeom>
          <a:ln w="28575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8" idx="6"/>
            <a:endCxn id="20" idx="2"/>
          </p:cNvCxnSpPr>
          <p:nvPr/>
        </p:nvCxnSpPr>
        <p:spPr>
          <a:xfrm>
            <a:off x="1022867" y="2911727"/>
            <a:ext cx="594522" cy="283060"/>
          </a:xfrm>
          <a:prstGeom prst="line">
            <a:avLst/>
          </a:prstGeom>
          <a:ln w="28575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8" idx="4"/>
            <a:endCxn id="19" idx="0"/>
          </p:cNvCxnSpPr>
          <p:nvPr/>
        </p:nvCxnSpPr>
        <p:spPr>
          <a:xfrm>
            <a:off x="943540" y="2991054"/>
            <a:ext cx="2559" cy="6156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8" idx="5"/>
            <a:endCxn id="21" idx="1"/>
          </p:cNvCxnSpPr>
          <p:nvPr/>
        </p:nvCxnSpPr>
        <p:spPr>
          <a:xfrm>
            <a:off x="999633" y="2967820"/>
            <a:ext cx="909255" cy="80576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0" idx="3"/>
            <a:endCxn id="19" idx="7"/>
          </p:cNvCxnSpPr>
          <p:nvPr/>
        </p:nvCxnSpPr>
        <p:spPr>
          <a:xfrm flipH="1">
            <a:off x="1002192" y="3250880"/>
            <a:ext cx="638432" cy="37908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3" idx="0"/>
            <a:endCxn id="22" idx="3"/>
          </p:cNvCxnSpPr>
          <p:nvPr/>
        </p:nvCxnSpPr>
        <p:spPr>
          <a:xfrm flipV="1">
            <a:off x="1134180" y="4522142"/>
            <a:ext cx="358880" cy="59558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23" idx="6"/>
            <a:endCxn id="24" idx="2"/>
          </p:cNvCxnSpPr>
          <p:nvPr/>
        </p:nvCxnSpPr>
        <p:spPr>
          <a:xfrm flipV="1">
            <a:off x="1213507" y="4951509"/>
            <a:ext cx="809476" cy="24554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22" idx="5"/>
            <a:endCxn id="24" idx="1"/>
          </p:cNvCxnSpPr>
          <p:nvPr/>
        </p:nvCxnSpPr>
        <p:spPr>
          <a:xfrm>
            <a:off x="1605246" y="4522142"/>
            <a:ext cx="440971" cy="3732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27" idx="0"/>
            <a:endCxn id="28" idx="4"/>
          </p:cNvCxnSpPr>
          <p:nvPr/>
        </p:nvCxnSpPr>
        <p:spPr>
          <a:xfrm flipV="1">
            <a:off x="3285816" y="3982892"/>
            <a:ext cx="158654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27" idx="1"/>
            <a:endCxn id="25" idx="5"/>
          </p:cNvCxnSpPr>
          <p:nvPr/>
        </p:nvCxnSpPr>
        <p:spPr>
          <a:xfrm flipH="1" flipV="1">
            <a:off x="2692791" y="4152302"/>
            <a:ext cx="536931" cy="330057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26" idx="6"/>
            <a:endCxn id="28" idx="1"/>
          </p:cNvCxnSpPr>
          <p:nvPr/>
        </p:nvCxnSpPr>
        <p:spPr>
          <a:xfrm>
            <a:off x="2970214" y="3412298"/>
            <a:ext cx="418163" cy="435175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22" idx="6"/>
            <a:endCxn id="25" idx="3"/>
          </p:cNvCxnSpPr>
          <p:nvPr/>
        </p:nvCxnSpPr>
        <p:spPr>
          <a:xfrm flipV="1">
            <a:off x="1628480" y="4152302"/>
            <a:ext cx="952126" cy="31374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21" idx="5"/>
            <a:endCxn id="25" idx="2"/>
          </p:cNvCxnSpPr>
          <p:nvPr/>
        </p:nvCxnSpPr>
        <p:spPr>
          <a:xfrm>
            <a:off x="2021073" y="3885768"/>
            <a:ext cx="536299" cy="210442"/>
          </a:xfrm>
          <a:prstGeom prst="line">
            <a:avLst/>
          </a:prstGeom>
          <a:ln w="28575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26" idx="3"/>
            <a:endCxn id="25" idx="0"/>
          </p:cNvCxnSpPr>
          <p:nvPr/>
        </p:nvCxnSpPr>
        <p:spPr>
          <a:xfrm flipH="1">
            <a:off x="2636699" y="3468390"/>
            <a:ext cx="198095" cy="548492"/>
          </a:xfrm>
          <a:prstGeom prst="line">
            <a:avLst/>
          </a:prstGeom>
          <a:ln w="28575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18" idx="6"/>
            <a:endCxn id="26" idx="1"/>
          </p:cNvCxnSpPr>
          <p:nvPr/>
        </p:nvCxnSpPr>
        <p:spPr>
          <a:xfrm>
            <a:off x="1022867" y="2911727"/>
            <a:ext cx="1811927" cy="44447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26"/>
          <p:cNvGrpSpPr/>
          <p:nvPr/>
        </p:nvGrpSpPr>
        <p:grpSpPr>
          <a:xfrm>
            <a:off x="4862007" y="3089952"/>
            <a:ext cx="529938" cy="160928"/>
            <a:chOff x="4535120" y="3079462"/>
            <a:chExt cx="529938" cy="160928"/>
          </a:xfrm>
        </p:grpSpPr>
        <p:sp>
          <p:nvSpPr>
            <p:cNvPr id="48" name="Овал 47"/>
            <p:cNvSpPr/>
            <p:nvPr/>
          </p:nvSpPr>
          <p:spPr>
            <a:xfrm>
              <a:off x="4535120" y="3079462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4906404" y="3081736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0" name="Прямая соединительная линия 49"/>
            <p:cNvCxnSpPr>
              <a:stCxn id="49" idx="2"/>
              <a:endCxn id="48" idx="6"/>
            </p:cNvCxnSpPr>
            <p:nvPr/>
          </p:nvCxnSpPr>
          <p:spPr>
            <a:xfrm flipH="1" flipV="1">
              <a:off x="4693774" y="3158789"/>
              <a:ext cx="212630" cy="2274"/>
            </a:xfrm>
            <a:prstGeom prst="line">
              <a:avLst/>
            </a:prstGeom>
            <a:ln w="19050"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23"/>
          <p:cNvGrpSpPr/>
          <p:nvPr/>
        </p:nvGrpSpPr>
        <p:grpSpPr>
          <a:xfrm>
            <a:off x="5391945" y="3089952"/>
            <a:ext cx="368955" cy="158654"/>
            <a:chOff x="5065058" y="3079462"/>
            <a:chExt cx="368955" cy="158654"/>
          </a:xfrm>
        </p:grpSpPr>
        <p:sp>
          <p:nvSpPr>
            <p:cNvPr id="52" name="Овал 51"/>
            <p:cNvSpPr/>
            <p:nvPr/>
          </p:nvSpPr>
          <p:spPr>
            <a:xfrm>
              <a:off x="5275359" y="3079462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3" name="Прямая соединительная линия 52"/>
            <p:cNvCxnSpPr>
              <a:stCxn id="52" idx="2"/>
              <a:endCxn id="49" idx="6"/>
            </p:cNvCxnSpPr>
            <p:nvPr/>
          </p:nvCxnSpPr>
          <p:spPr>
            <a:xfrm flipH="1">
              <a:off x="5065058" y="3158789"/>
              <a:ext cx="210301" cy="2274"/>
            </a:xfrm>
            <a:prstGeom prst="line">
              <a:avLst/>
            </a:prstGeom>
            <a:ln w="19050"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24"/>
          <p:cNvGrpSpPr/>
          <p:nvPr/>
        </p:nvGrpSpPr>
        <p:grpSpPr>
          <a:xfrm>
            <a:off x="5760900" y="3089952"/>
            <a:ext cx="366626" cy="158654"/>
            <a:chOff x="5434013" y="3079462"/>
            <a:chExt cx="366626" cy="158654"/>
          </a:xfrm>
        </p:grpSpPr>
        <p:sp>
          <p:nvSpPr>
            <p:cNvPr id="55" name="Овал 54"/>
            <p:cNvSpPr/>
            <p:nvPr/>
          </p:nvSpPr>
          <p:spPr>
            <a:xfrm>
              <a:off x="5641985" y="3079462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6" name="Прямая соединительная линия 55"/>
            <p:cNvCxnSpPr>
              <a:stCxn id="55" idx="2"/>
              <a:endCxn id="52" idx="6"/>
            </p:cNvCxnSpPr>
            <p:nvPr/>
          </p:nvCxnSpPr>
          <p:spPr>
            <a:xfrm flipH="1">
              <a:off x="5434013" y="3158789"/>
              <a:ext cx="207972" cy="0"/>
            </a:xfrm>
            <a:prstGeom prst="line">
              <a:avLst/>
            </a:prstGeom>
            <a:ln w="19050"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25"/>
          <p:cNvGrpSpPr/>
          <p:nvPr/>
        </p:nvGrpSpPr>
        <p:grpSpPr>
          <a:xfrm>
            <a:off x="6127526" y="3089952"/>
            <a:ext cx="366626" cy="158654"/>
            <a:chOff x="5800639" y="3079462"/>
            <a:chExt cx="366626" cy="158654"/>
          </a:xfrm>
        </p:grpSpPr>
        <p:sp>
          <p:nvSpPr>
            <p:cNvPr id="58" name="Овал 57"/>
            <p:cNvSpPr/>
            <p:nvPr/>
          </p:nvSpPr>
          <p:spPr>
            <a:xfrm>
              <a:off x="6008611" y="3079462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0" name="Прямая соединительная линия 59"/>
            <p:cNvCxnSpPr>
              <a:stCxn id="58" idx="2"/>
              <a:endCxn id="55" idx="6"/>
            </p:cNvCxnSpPr>
            <p:nvPr/>
          </p:nvCxnSpPr>
          <p:spPr>
            <a:xfrm flipH="1">
              <a:off x="5800639" y="3158789"/>
              <a:ext cx="207972" cy="0"/>
            </a:xfrm>
            <a:prstGeom prst="line">
              <a:avLst/>
            </a:prstGeom>
            <a:ln w="19050"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4699400" y="2559527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Random walks</a:t>
            </a:r>
            <a:r>
              <a:rPr lang="en-US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[2,3,4]</a:t>
            </a:r>
            <a:endParaRPr lang="ru-RU" baseline="30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62" name="Group 3"/>
          <p:cNvGrpSpPr/>
          <p:nvPr/>
        </p:nvGrpSpPr>
        <p:grpSpPr>
          <a:xfrm>
            <a:off x="4862007" y="3440259"/>
            <a:ext cx="1635638" cy="1567627"/>
            <a:chOff x="4535120" y="3429769"/>
            <a:chExt cx="1635638" cy="1567627"/>
          </a:xfrm>
        </p:grpSpPr>
        <p:sp>
          <p:nvSpPr>
            <p:cNvPr id="64" name="Овал 63"/>
            <p:cNvSpPr/>
            <p:nvPr/>
          </p:nvSpPr>
          <p:spPr>
            <a:xfrm>
              <a:off x="5645478" y="3429769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909897" y="3432043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4538613" y="3429769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6012104" y="3429769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5278852" y="3429769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9" name="Прямая соединительная линия 68"/>
            <p:cNvCxnSpPr>
              <a:stCxn id="65" idx="2"/>
              <a:endCxn id="66" idx="6"/>
            </p:cNvCxnSpPr>
            <p:nvPr/>
          </p:nvCxnSpPr>
          <p:spPr>
            <a:xfrm flipH="1" flipV="1">
              <a:off x="4697267" y="3509096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>
              <a:stCxn id="68" idx="2"/>
              <a:endCxn id="65" idx="6"/>
            </p:cNvCxnSpPr>
            <p:nvPr/>
          </p:nvCxnSpPr>
          <p:spPr>
            <a:xfrm flipH="1">
              <a:off x="5068551" y="3509096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>
              <a:stCxn id="64" idx="2"/>
              <a:endCxn id="68" idx="6"/>
            </p:cNvCxnSpPr>
            <p:nvPr/>
          </p:nvCxnSpPr>
          <p:spPr>
            <a:xfrm flipH="1">
              <a:off x="5437506" y="3509096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>
              <a:stCxn id="67" idx="2"/>
              <a:endCxn id="64" idx="6"/>
            </p:cNvCxnSpPr>
            <p:nvPr/>
          </p:nvCxnSpPr>
          <p:spPr>
            <a:xfrm flipH="1">
              <a:off x="5804132" y="3509096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Овал 72"/>
            <p:cNvSpPr/>
            <p:nvPr/>
          </p:nvSpPr>
          <p:spPr>
            <a:xfrm>
              <a:off x="5641985" y="3780076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4906404" y="3782350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535120" y="3780076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6008611" y="3780076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5275359" y="3780076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8" name="Прямая соединительная линия 77"/>
            <p:cNvCxnSpPr>
              <a:stCxn id="74" idx="2"/>
              <a:endCxn id="75" idx="6"/>
            </p:cNvCxnSpPr>
            <p:nvPr/>
          </p:nvCxnSpPr>
          <p:spPr>
            <a:xfrm flipH="1" flipV="1">
              <a:off x="4693774" y="3859403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>
              <a:stCxn id="77" idx="2"/>
              <a:endCxn id="74" idx="6"/>
            </p:cNvCxnSpPr>
            <p:nvPr/>
          </p:nvCxnSpPr>
          <p:spPr>
            <a:xfrm flipH="1">
              <a:off x="5065058" y="3859403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>
              <a:stCxn id="73" idx="2"/>
              <a:endCxn id="77" idx="6"/>
            </p:cNvCxnSpPr>
            <p:nvPr/>
          </p:nvCxnSpPr>
          <p:spPr>
            <a:xfrm flipH="1">
              <a:off x="5434013" y="3859403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>
              <a:stCxn id="76" idx="2"/>
              <a:endCxn id="73" idx="6"/>
            </p:cNvCxnSpPr>
            <p:nvPr/>
          </p:nvCxnSpPr>
          <p:spPr>
            <a:xfrm flipH="1">
              <a:off x="5800639" y="3859403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Овал 81"/>
            <p:cNvSpPr/>
            <p:nvPr/>
          </p:nvSpPr>
          <p:spPr>
            <a:xfrm>
              <a:off x="5641985" y="4135854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4906404" y="4138128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4535120" y="4135854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008611" y="4135854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5275359" y="4135854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7" name="Прямая соединительная линия 86"/>
            <p:cNvCxnSpPr>
              <a:stCxn id="83" idx="2"/>
              <a:endCxn id="84" idx="6"/>
            </p:cNvCxnSpPr>
            <p:nvPr/>
          </p:nvCxnSpPr>
          <p:spPr>
            <a:xfrm flipH="1" flipV="1">
              <a:off x="4693774" y="4215181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>
              <a:stCxn id="86" idx="2"/>
              <a:endCxn id="83" idx="6"/>
            </p:cNvCxnSpPr>
            <p:nvPr/>
          </p:nvCxnSpPr>
          <p:spPr>
            <a:xfrm flipH="1">
              <a:off x="5065058" y="4215181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>
              <a:stCxn id="82" idx="2"/>
              <a:endCxn id="86" idx="6"/>
            </p:cNvCxnSpPr>
            <p:nvPr/>
          </p:nvCxnSpPr>
          <p:spPr>
            <a:xfrm flipH="1">
              <a:off x="5434013" y="4215181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>
              <a:stCxn id="85" idx="2"/>
              <a:endCxn id="82" idx="6"/>
            </p:cNvCxnSpPr>
            <p:nvPr/>
          </p:nvCxnSpPr>
          <p:spPr>
            <a:xfrm flipH="1">
              <a:off x="5800639" y="4215181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Овал 90"/>
            <p:cNvSpPr/>
            <p:nvPr/>
          </p:nvSpPr>
          <p:spPr>
            <a:xfrm>
              <a:off x="5645478" y="4486161"/>
              <a:ext cx="158654" cy="15865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4909897" y="4488435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4538613" y="4486161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6012104" y="4486161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5278852" y="4486161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6" name="Прямая соединительная линия 95"/>
            <p:cNvCxnSpPr>
              <a:stCxn id="92" idx="2"/>
              <a:endCxn id="93" idx="6"/>
            </p:cNvCxnSpPr>
            <p:nvPr/>
          </p:nvCxnSpPr>
          <p:spPr>
            <a:xfrm flipH="1" flipV="1">
              <a:off x="4697267" y="4565488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>
              <a:stCxn id="95" idx="2"/>
              <a:endCxn id="92" idx="6"/>
            </p:cNvCxnSpPr>
            <p:nvPr/>
          </p:nvCxnSpPr>
          <p:spPr>
            <a:xfrm flipH="1">
              <a:off x="5068551" y="4565488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>
              <a:stCxn id="91" idx="2"/>
              <a:endCxn id="95" idx="6"/>
            </p:cNvCxnSpPr>
            <p:nvPr/>
          </p:nvCxnSpPr>
          <p:spPr>
            <a:xfrm flipH="1">
              <a:off x="5437506" y="4565488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>
              <a:stCxn id="94" idx="2"/>
              <a:endCxn id="91" idx="6"/>
            </p:cNvCxnSpPr>
            <p:nvPr/>
          </p:nvCxnSpPr>
          <p:spPr>
            <a:xfrm flipH="1">
              <a:off x="5804132" y="4565488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Овал 99"/>
            <p:cNvSpPr/>
            <p:nvPr/>
          </p:nvSpPr>
          <p:spPr>
            <a:xfrm>
              <a:off x="5641985" y="4836468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4906404" y="4838742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535120" y="4836468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6008611" y="4836468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5275359" y="4836468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5" name="Прямая соединительная линия 104"/>
            <p:cNvCxnSpPr>
              <a:stCxn id="101" idx="2"/>
              <a:endCxn id="102" idx="6"/>
            </p:cNvCxnSpPr>
            <p:nvPr/>
          </p:nvCxnSpPr>
          <p:spPr>
            <a:xfrm flipH="1" flipV="1">
              <a:off x="4693774" y="4915795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>
              <a:stCxn id="104" idx="2"/>
              <a:endCxn id="101" idx="6"/>
            </p:cNvCxnSpPr>
            <p:nvPr/>
          </p:nvCxnSpPr>
          <p:spPr>
            <a:xfrm flipH="1">
              <a:off x="5065058" y="4915795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>
              <a:stCxn id="100" idx="2"/>
              <a:endCxn id="104" idx="6"/>
            </p:cNvCxnSpPr>
            <p:nvPr/>
          </p:nvCxnSpPr>
          <p:spPr>
            <a:xfrm flipH="1">
              <a:off x="5434013" y="4915795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>
              <a:stCxn id="103" idx="2"/>
              <a:endCxn id="100" idx="6"/>
            </p:cNvCxnSpPr>
            <p:nvPr/>
          </p:nvCxnSpPr>
          <p:spPr>
            <a:xfrm flipH="1">
              <a:off x="5800639" y="4915795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Прямая со стрелкой 108"/>
          <p:cNvCxnSpPr/>
          <p:nvPr/>
        </p:nvCxnSpPr>
        <p:spPr>
          <a:xfrm>
            <a:off x="6599893" y="4042723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7842062" y="3026237"/>
            <a:ext cx="365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Self-supervised neural network</a:t>
            </a:r>
            <a:r>
              <a:rPr lang="en-US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[1]</a:t>
            </a:r>
            <a:endParaRPr lang="ru-RU" baseline="30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ru-RU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1" name="Рисунок 1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50" y="3421859"/>
            <a:ext cx="3359751" cy="1255427"/>
          </a:xfrm>
          <a:prstGeom prst="rect">
            <a:avLst/>
          </a:prstGeom>
        </p:spPr>
      </p:pic>
      <p:sp>
        <p:nvSpPr>
          <p:cNvPr id="112" name="Овал 111"/>
          <p:cNvSpPr/>
          <p:nvPr/>
        </p:nvSpPr>
        <p:spPr>
          <a:xfrm>
            <a:off x="11232030" y="4338050"/>
            <a:ext cx="78771" cy="78771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3" name="Group 1"/>
          <p:cNvGrpSpPr/>
          <p:nvPr/>
        </p:nvGrpSpPr>
        <p:grpSpPr>
          <a:xfrm>
            <a:off x="8695940" y="3903566"/>
            <a:ext cx="2087285" cy="1231005"/>
            <a:chOff x="8369053" y="3893076"/>
            <a:chExt cx="2087285" cy="12310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8369053" y="3924137"/>
                  <a:ext cx="2773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𝐖</m:t>
                        </m:r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9053" y="3924137"/>
                  <a:ext cx="277319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8182" r="-18182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/>
                <p:cNvSpPr txBox="1"/>
                <p:nvPr/>
              </p:nvSpPr>
              <p:spPr>
                <a:xfrm>
                  <a:off x="10051419" y="3893076"/>
                  <a:ext cx="404919" cy="2819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smtClean="0"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1419" y="3893076"/>
                  <a:ext cx="404919" cy="281937"/>
                </a:xfrm>
                <a:prstGeom prst="rect">
                  <a:avLst/>
                </a:prstGeom>
                <a:blipFill>
                  <a:blip r:embed="rId5"/>
                  <a:stretch>
                    <a:fillRect l="-9091" t="-4545" r="-6061"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6" name="Прямая со стрелкой 115"/>
            <p:cNvCxnSpPr/>
            <p:nvPr/>
          </p:nvCxnSpPr>
          <p:spPr>
            <a:xfrm flipH="1" flipV="1">
              <a:off x="8509829" y="4201136"/>
              <a:ext cx="259976" cy="59565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 стрелкой 116"/>
            <p:cNvCxnSpPr/>
            <p:nvPr/>
          </p:nvCxnSpPr>
          <p:spPr>
            <a:xfrm flipV="1">
              <a:off x="10018419" y="4165047"/>
              <a:ext cx="163146" cy="67142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Прямоугольник 117"/>
            <p:cNvSpPr/>
            <p:nvPr/>
          </p:nvSpPr>
          <p:spPr>
            <a:xfrm>
              <a:off x="8639817" y="4754749"/>
              <a:ext cx="16722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representation</a:t>
              </a:r>
              <a:endPara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522329" y="5749452"/>
            <a:ext cx="75937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[1] Efficient Estimation of Word Representations in Vector Space. </a:t>
            </a:r>
            <a:r>
              <a:rPr lang="en-US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Mikolov</a:t>
            </a: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al., NIPS 2013</a:t>
            </a:r>
          </a:p>
          <a:p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[2] DeepWalk: Online Learning of Social Representations. </a:t>
            </a:r>
            <a:r>
              <a:rPr lang="en-US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Perozzi</a:t>
            </a: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al., KDD 2014</a:t>
            </a:r>
          </a:p>
          <a:p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[3] node2vec: Scalable Feature Learning for Networks. Grover &amp; </a:t>
            </a:r>
            <a:r>
              <a:rPr lang="en-US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Leskovec</a:t>
            </a: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KDD 2016</a:t>
            </a:r>
          </a:p>
          <a:p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[4] VERSE: Versatile Graph Embeddings from Similarity Measures. Tsitsulin et al., WWW 2018</a:t>
            </a:r>
            <a:endParaRPr lang="ru-RU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0" name="Овал 173"/>
          <p:cNvSpPr/>
          <p:nvPr/>
        </p:nvSpPr>
        <p:spPr>
          <a:xfrm>
            <a:off x="8013077" y="3575868"/>
            <a:ext cx="78771" cy="78771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1063A"/>
              </a:solidFill>
            </a:endParaRPr>
          </a:p>
        </p:txBody>
      </p:sp>
      <p:cxnSp>
        <p:nvCxnSpPr>
          <p:cNvPr id="121" name="Прямая соединительная линия 96"/>
          <p:cNvCxnSpPr>
            <a:stCxn id="20" idx="4"/>
            <a:endCxn id="21" idx="0"/>
          </p:cNvCxnSpPr>
          <p:nvPr/>
        </p:nvCxnSpPr>
        <p:spPr>
          <a:xfrm>
            <a:off x="1696715" y="3274114"/>
            <a:ext cx="268266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28"/>
          <p:cNvCxnSpPr/>
          <p:nvPr/>
        </p:nvCxnSpPr>
        <p:spPr>
          <a:xfrm flipH="1">
            <a:off x="2016144" y="3566862"/>
            <a:ext cx="188939" cy="186601"/>
          </a:xfrm>
          <a:prstGeom prst="straightConnector1">
            <a:avLst/>
          </a:prstGeom>
          <a:ln w="38100">
            <a:solidFill>
              <a:srgbClr val="B106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94"/>
          <p:cNvCxnSpPr/>
          <p:nvPr/>
        </p:nvCxnSpPr>
        <p:spPr>
          <a:xfrm>
            <a:off x="7773587" y="3444734"/>
            <a:ext cx="184087" cy="134992"/>
          </a:xfrm>
          <a:prstGeom prst="straightConnector1">
            <a:avLst/>
          </a:prstGeom>
          <a:ln w="38100">
            <a:solidFill>
              <a:srgbClr val="B106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95"/>
          <p:cNvCxnSpPr/>
          <p:nvPr/>
        </p:nvCxnSpPr>
        <p:spPr>
          <a:xfrm flipH="1">
            <a:off x="5727866" y="2892828"/>
            <a:ext cx="188939" cy="186601"/>
          </a:xfrm>
          <a:prstGeom prst="straightConnector1">
            <a:avLst/>
          </a:prstGeom>
          <a:ln w="38100">
            <a:solidFill>
              <a:srgbClr val="B106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96"/>
          <p:cNvCxnSpPr>
            <a:endCxn id="25" idx="1"/>
          </p:cNvCxnSpPr>
          <p:nvPr/>
        </p:nvCxnSpPr>
        <p:spPr>
          <a:xfrm>
            <a:off x="2461268" y="3861789"/>
            <a:ext cx="119338" cy="178328"/>
          </a:xfrm>
          <a:prstGeom prst="straightConnector1">
            <a:avLst/>
          </a:prstGeom>
          <a:ln w="38100">
            <a:solidFill>
              <a:srgbClr val="B106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97"/>
          <p:cNvCxnSpPr/>
          <p:nvPr/>
        </p:nvCxnSpPr>
        <p:spPr>
          <a:xfrm>
            <a:off x="5896069" y="2901890"/>
            <a:ext cx="119338" cy="178328"/>
          </a:xfrm>
          <a:prstGeom prst="straightConnector1">
            <a:avLst/>
          </a:prstGeom>
          <a:ln w="38100">
            <a:solidFill>
              <a:srgbClr val="B106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98"/>
          <p:cNvCxnSpPr/>
          <p:nvPr/>
        </p:nvCxnSpPr>
        <p:spPr>
          <a:xfrm flipH="1">
            <a:off x="11356900" y="4310711"/>
            <a:ext cx="195168" cy="72437"/>
          </a:xfrm>
          <a:prstGeom prst="straightConnector1">
            <a:avLst/>
          </a:prstGeom>
          <a:ln w="38100">
            <a:solidFill>
              <a:srgbClr val="B106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26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DeepWalk: algorithm overview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15</a:t>
            </a:fld>
            <a:endParaRPr lang="ru-RU" dirty="0"/>
          </a:p>
        </p:txBody>
      </p:sp>
      <p:cxnSp>
        <p:nvCxnSpPr>
          <p:cNvPr id="12" name="Прямая соединительная линия 106"/>
          <p:cNvCxnSpPr>
            <a:stCxn id="25" idx="0"/>
            <a:endCxn id="26" idx="3"/>
          </p:cNvCxnSpPr>
          <p:nvPr/>
        </p:nvCxnSpPr>
        <p:spPr>
          <a:xfrm flipV="1">
            <a:off x="2636699" y="3468391"/>
            <a:ext cx="198095" cy="54849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91"/>
          <p:cNvCxnSpPr>
            <a:stCxn id="21" idx="5"/>
            <a:endCxn id="25" idx="2"/>
          </p:cNvCxnSpPr>
          <p:nvPr/>
        </p:nvCxnSpPr>
        <p:spPr>
          <a:xfrm>
            <a:off x="2021074" y="3885767"/>
            <a:ext cx="536298" cy="21044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92"/>
          <p:cNvCxnSpPr>
            <a:stCxn id="18" idx="6"/>
            <a:endCxn id="20" idx="2"/>
          </p:cNvCxnSpPr>
          <p:nvPr/>
        </p:nvCxnSpPr>
        <p:spPr>
          <a:xfrm>
            <a:off x="1022867" y="2911727"/>
            <a:ext cx="594521" cy="283060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бъект 11"/>
              <p:cNvSpPr>
                <a:spLocks noGrp="1"/>
              </p:cNvSpPr>
              <p:nvPr>
                <p:ph idx="1"/>
              </p:nvPr>
            </p:nvSpPr>
            <p:spPr>
              <a:xfrm>
                <a:off x="685546" y="1678185"/>
                <a:ext cx="10804481" cy="63381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“Nodes in random walks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words in sentences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use word2vec”</a:t>
                </a:r>
                <a:endParaRPr lang="ru-RU" dirty="0"/>
              </a:p>
            </p:txBody>
          </p:sp>
        </mc:Choice>
        <mc:Fallback xmlns="">
          <p:sp>
            <p:nvSpPr>
              <p:cNvPr id="16" name="Объек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546" y="1678185"/>
                <a:ext cx="10804481" cy="633810"/>
              </a:xfrm>
              <a:blipFill>
                <a:blip r:embed="rId2"/>
                <a:stretch>
                  <a:fillRect l="-1058" t="-20408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 стрелкой 16"/>
          <p:cNvCxnSpPr/>
          <p:nvPr/>
        </p:nvCxnSpPr>
        <p:spPr>
          <a:xfrm>
            <a:off x="3559614" y="4029022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864213" y="283240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66772" y="360672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617388" y="311546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885654" y="3750347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469826" y="4386723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054852" y="5117726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022982" y="4872182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557372" y="4016883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811560" y="3332971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206488" y="4459125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65143" y="3824239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>
            <a:stCxn id="21" idx="4"/>
            <a:endCxn id="22" idx="0"/>
          </p:cNvCxnSpPr>
          <p:nvPr/>
        </p:nvCxnSpPr>
        <p:spPr>
          <a:xfrm flipH="1">
            <a:off x="1549153" y="3909002"/>
            <a:ext cx="415828" cy="477721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9" idx="4"/>
            <a:endCxn id="22" idx="1"/>
          </p:cNvCxnSpPr>
          <p:nvPr/>
        </p:nvCxnSpPr>
        <p:spPr>
          <a:xfrm>
            <a:off x="946100" y="3765383"/>
            <a:ext cx="546961" cy="6445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1" idx="0"/>
            <a:endCxn id="20" idx="4"/>
          </p:cNvCxnSpPr>
          <p:nvPr/>
        </p:nvCxnSpPr>
        <p:spPr>
          <a:xfrm flipH="1" flipV="1">
            <a:off x="1696717" y="3274115"/>
            <a:ext cx="268265" cy="476233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8" idx="6"/>
            <a:endCxn id="20" idx="2"/>
          </p:cNvCxnSpPr>
          <p:nvPr/>
        </p:nvCxnSpPr>
        <p:spPr>
          <a:xfrm>
            <a:off x="1022867" y="2911727"/>
            <a:ext cx="594522" cy="283060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8" idx="4"/>
            <a:endCxn id="19" idx="0"/>
          </p:cNvCxnSpPr>
          <p:nvPr/>
        </p:nvCxnSpPr>
        <p:spPr>
          <a:xfrm>
            <a:off x="943540" y="2991054"/>
            <a:ext cx="2559" cy="6156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8" idx="5"/>
            <a:endCxn id="21" idx="1"/>
          </p:cNvCxnSpPr>
          <p:nvPr/>
        </p:nvCxnSpPr>
        <p:spPr>
          <a:xfrm>
            <a:off x="999633" y="2967820"/>
            <a:ext cx="909255" cy="80576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0" idx="3"/>
            <a:endCxn id="19" idx="7"/>
          </p:cNvCxnSpPr>
          <p:nvPr/>
        </p:nvCxnSpPr>
        <p:spPr>
          <a:xfrm flipH="1">
            <a:off x="1002192" y="3250880"/>
            <a:ext cx="638432" cy="37908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3" idx="0"/>
            <a:endCxn id="22" idx="3"/>
          </p:cNvCxnSpPr>
          <p:nvPr/>
        </p:nvCxnSpPr>
        <p:spPr>
          <a:xfrm flipV="1">
            <a:off x="1134180" y="4522142"/>
            <a:ext cx="358880" cy="59558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23" idx="6"/>
            <a:endCxn id="24" idx="2"/>
          </p:cNvCxnSpPr>
          <p:nvPr/>
        </p:nvCxnSpPr>
        <p:spPr>
          <a:xfrm flipV="1">
            <a:off x="1213507" y="4951509"/>
            <a:ext cx="809476" cy="24554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22" idx="5"/>
            <a:endCxn id="24" idx="1"/>
          </p:cNvCxnSpPr>
          <p:nvPr/>
        </p:nvCxnSpPr>
        <p:spPr>
          <a:xfrm>
            <a:off x="1605246" y="4522142"/>
            <a:ext cx="440971" cy="3732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27" idx="0"/>
            <a:endCxn id="28" idx="4"/>
          </p:cNvCxnSpPr>
          <p:nvPr/>
        </p:nvCxnSpPr>
        <p:spPr>
          <a:xfrm flipV="1">
            <a:off x="3285816" y="3982892"/>
            <a:ext cx="158654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27" idx="1"/>
            <a:endCxn id="25" idx="5"/>
          </p:cNvCxnSpPr>
          <p:nvPr/>
        </p:nvCxnSpPr>
        <p:spPr>
          <a:xfrm flipH="1" flipV="1">
            <a:off x="2692791" y="4152302"/>
            <a:ext cx="536931" cy="330057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26" idx="6"/>
            <a:endCxn id="28" idx="1"/>
          </p:cNvCxnSpPr>
          <p:nvPr/>
        </p:nvCxnSpPr>
        <p:spPr>
          <a:xfrm>
            <a:off x="2970214" y="3412298"/>
            <a:ext cx="418163" cy="435175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22" idx="6"/>
            <a:endCxn id="25" idx="3"/>
          </p:cNvCxnSpPr>
          <p:nvPr/>
        </p:nvCxnSpPr>
        <p:spPr>
          <a:xfrm flipV="1">
            <a:off x="1628480" y="4152302"/>
            <a:ext cx="952126" cy="31374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21" idx="5"/>
            <a:endCxn id="25" idx="2"/>
          </p:cNvCxnSpPr>
          <p:nvPr/>
        </p:nvCxnSpPr>
        <p:spPr>
          <a:xfrm>
            <a:off x="2021073" y="3885768"/>
            <a:ext cx="536299" cy="21044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26" idx="3"/>
            <a:endCxn id="25" idx="0"/>
          </p:cNvCxnSpPr>
          <p:nvPr/>
        </p:nvCxnSpPr>
        <p:spPr>
          <a:xfrm flipH="1">
            <a:off x="2636699" y="3468390"/>
            <a:ext cx="198095" cy="54849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18" idx="6"/>
            <a:endCxn id="26" idx="1"/>
          </p:cNvCxnSpPr>
          <p:nvPr/>
        </p:nvCxnSpPr>
        <p:spPr>
          <a:xfrm>
            <a:off x="1022867" y="2911727"/>
            <a:ext cx="1811927" cy="444478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3"/>
          <p:cNvGrpSpPr/>
          <p:nvPr/>
        </p:nvGrpSpPr>
        <p:grpSpPr>
          <a:xfrm>
            <a:off x="4862007" y="3440259"/>
            <a:ext cx="1635638" cy="1567627"/>
            <a:chOff x="4535120" y="3429769"/>
            <a:chExt cx="1635638" cy="1567627"/>
          </a:xfrm>
        </p:grpSpPr>
        <p:sp>
          <p:nvSpPr>
            <p:cNvPr id="64" name="Овал 63"/>
            <p:cNvSpPr/>
            <p:nvPr/>
          </p:nvSpPr>
          <p:spPr>
            <a:xfrm>
              <a:off x="5645478" y="3429769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909897" y="3432043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4538613" y="3429769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6012104" y="3429769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5278852" y="3429769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9" name="Прямая соединительная линия 68"/>
            <p:cNvCxnSpPr>
              <a:stCxn id="65" idx="2"/>
              <a:endCxn id="66" idx="6"/>
            </p:cNvCxnSpPr>
            <p:nvPr/>
          </p:nvCxnSpPr>
          <p:spPr>
            <a:xfrm flipH="1" flipV="1">
              <a:off x="4697267" y="3509096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>
              <a:stCxn id="68" idx="2"/>
              <a:endCxn id="65" idx="6"/>
            </p:cNvCxnSpPr>
            <p:nvPr/>
          </p:nvCxnSpPr>
          <p:spPr>
            <a:xfrm flipH="1">
              <a:off x="5068551" y="3509096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>
              <a:stCxn id="64" idx="2"/>
              <a:endCxn id="68" idx="6"/>
            </p:cNvCxnSpPr>
            <p:nvPr/>
          </p:nvCxnSpPr>
          <p:spPr>
            <a:xfrm flipH="1">
              <a:off x="5437506" y="3509096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>
              <a:stCxn id="67" idx="2"/>
              <a:endCxn id="64" idx="6"/>
            </p:cNvCxnSpPr>
            <p:nvPr/>
          </p:nvCxnSpPr>
          <p:spPr>
            <a:xfrm flipH="1">
              <a:off x="5804132" y="3509096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Овал 72"/>
            <p:cNvSpPr/>
            <p:nvPr/>
          </p:nvSpPr>
          <p:spPr>
            <a:xfrm>
              <a:off x="5641985" y="3780076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4906404" y="3782350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535120" y="3780076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6008611" y="3780076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5275359" y="3780076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8" name="Прямая соединительная линия 77"/>
            <p:cNvCxnSpPr>
              <a:stCxn id="74" idx="2"/>
              <a:endCxn id="75" idx="6"/>
            </p:cNvCxnSpPr>
            <p:nvPr/>
          </p:nvCxnSpPr>
          <p:spPr>
            <a:xfrm flipH="1" flipV="1">
              <a:off x="4693774" y="3859403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>
              <a:stCxn id="77" idx="2"/>
              <a:endCxn id="74" idx="6"/>
            </p:cNvCxnSpPr>
            <p:nvPr/>
          </p:nvCxnSpPr>
          <p:spPr>
            <a:xfrm flipH="1">
              <a:off x="5065058" y="3859403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>
              <a:stCxn id="73" idx="2"/>
              <a:endCxn id="77" idx="6"/>
            </p:cNvCxnSpPr>
            <p:nvPr/>
          </p:nvCxnSpPr>
          <p:spPr>
            <a:xfrm flipH="1">
              <a:off x="5434013" y="3859403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>
              <a:stCxn id="76" idx="2"/>
              <a:endCxn id="73" idx="6"/>
            </p:cNvCxnSpPr>
            <p:nvPr/>
          </p:nvCxnSpPr>
          <p:spPr>
            <a:xfrm flipH="1">
              <a:off x="5800639" y="3859403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Овал 81"/>
            <p:cNvSpPr/>
            <p:nvPr/>
          </p:nvSpPr>
          <p:spPr>
            <a:xfrm>
              <a:off x="5641985" y="4135854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4906404" y="4138128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4535120" y="4135854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008611" y="4135854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5275359" y="4135854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7" name="Прямая соединительная линия 86"/>
            <p:cNvCxnSpPr>
              <a:stCxn id="83" idx="2"/>
              <a:endCxn id="84" idx="6"/>
            </p:cNvCxnSpPr>
            <p:nvPr/>
          </p:nvCxnSpPr>
          <p:spPr>
            <a:xfrm flipH="1" flipV="1">
              <a:off x="4693774" y="4215181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>
              <a:stCxn id="86" idx="2"/>
              <a:endCxn id="83" idx="6"/>
            </p:cNvCxnSpPr>
            <p:nvPr/>
          </p:nvCxnSpPr>
          <p:spPr>
            <a:xfrm flipH="1">
              <a:off x="5065058" y="4215181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>
              <a:stCxn id="82" idx="2"/>
              <a:endCxn id="86" idx="6"/>
            </p:cNvCxnSpPr>
            <p:nvPr/>
          </p:nvCxnSpPr>
          <p:spPr>
            <a:xfrm flipH="1">
              <a:off x="5434013" y="4215181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>
              <a:stCxn id="85" idx="2"/>
              <a:endCxn id="82" idx="6"/>
            </p:cNvCxnSpPr>
            <p:nvPr/>
          </p:nvCxnSpPr>
          <p:spPr>
            <a:xfrm flipH="1">
              <a:off x="5800639" y="4215181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Овал 90"/>
            <p:cNvSpPr/>
            <p:nvPr/>
          </p:nvSpPr>
          <p:spPr>
            <a:xfrm>
              <a:off x="5645478" y="4486161"/>
              <a:ext cx="158654" cy="15865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4909897" y="4488435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4538613" y="4486161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6012104" y="4486161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5278852" y="4486161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6" name="Прямая соединительная линия 95"/>
            <p:cNvCxnSpPr>
              <a:stCxn id="92" idx="2"/>
              <a:endCxn id="93" idx="6"/>
            </p:cNvCxnSpPr>
            <p:nvPr/>
          </p:nvCxnSpPr>
          <p:spPr>
            <a:xfrm flipH="1" flipV="1">
              <a:off x="4697267" y="4565488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>
              <a:stCxn id="95" idx="2"/>
              <a:endCxn id="92" idx="6"/>
            </p:cNvCxnSpPr>
            <p:nvPr/>
          </p:nvCxnSpPr>
          <p:spPr>
            <a:xfrm flipH="1">
              <a:off x="5068551" y="4565488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>
              <a:stCxn id="91" idx="2"/>
              <a:endCxn id="95" idx="6"/>
            </p:cNvCxnSpPr>
            <p:nvPr/>
          </p:nvCxnSpPr>
          <p:spPr>
            <a:xfrm flipH="1">
              <a:off x="5437506" y="4565488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>
              <a:stCxn id="94" idx="2"/>
              <a:endCxn id="91" idx="6"/>
            </p:cNvCxnSpPr>
            <p:nvPr/>
          </p:nvCxnSpPr>
          <p:spPr>
            <a:xfrm flipH="1">
              <a:off x="5804132" y="4565488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Овал 99"/>
            <p:cNvSpPr/>
            <p:nvPr/>
          </p:nvSpPr>
          <p:spPr>
            <a:xfrm>
              <a:off x="5641985" y="4836468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4906404" y="4838742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535120" y="4836468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6008611" y="4836468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5275359" y="4836468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5" name="Прямая соединительная линия 104"/>
            <p:cNvCxnSpPr>
              <a:stCxn id="101" idx="2"/>
              <a:endCxn id="102" idx="6"/>
            </p:cNvCxnSpPr>
            <p:nvPr/>
          </p:nvCxnSpPr>
          <p:spPr>
            <a:xfrm flipH="1" flipV="1">
              <a:off x="4693774" y="4915795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>
              <a:stCxn id="104" idx="2"/>
              <a:endCxn id="101" idx="6"/>
            </p:cNvCxnSpPr>
            <p:nvPr/>
          </p:nvCxnSpPr>
          <p:spPr>
            <a:xfrm flipH="1">
              <a:off x="5065058" y="4915795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>
              <a:stCxn id="100" idx="2"/>
              <a:endCxn id="104" idx="6"/>
            </p:cNvCxnSpPr>
            <p:nvPr/>
          </p:nvCxnSpPr>
          <p:spPr>
            <a:xfrm flipH="1">
              <a:off x="5434013" y="4915795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>
              <a:stCxn id="103" idx="2"/>
              <a:endCxn id="100" idx="6"/>
            </p:cNvCxnSpPr>
            <p:nvPr/>
          </p:nvCxnSpPr>
          <p:spPr>
            <a:xfrm flipH="1">
              <a:off x="5800639" y="4915795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Прямая со стрелкой 108"/>
          <p:cNvCxnSpPr/>
          <p:nvPr/>
        </p:nvCxnSpPr>
        <p:spPr>
          <a:xfrm>
            <a:off x="6599893" y="4042723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7842062" y="3026237"/>
            <a:ext cx="3930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Predictions with hierarchical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softmax</a:t>
            </a:r>
            <a:endParaRPr lang="ru-RU" baseline="30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ru-RU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1" name="Рисунок 1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50" y="3421859"/>
            <a:ext cx="3359751" cy="1255427"/>
          </a:xfrm>
          <a:prstGeom prst="rect">
            <a:avLst/>
          </a:prstGeom>
        </p:spPr>
      </p:pic>
      <p:grpSp>
        <p:nvGrpSpPr>
          <p:cNvPr id="113" name="Group 1"/>
          <p:cNvGrpSpPr/>
          <p:nvPr/>
        </p:nvGrpSpPr>
        <p:grpSpPr>
          <a:xfrm>
            <a:off x="8694035" y="3903566"/>
            <a:ext cx="2226892" cy="1216450"/>
            <a:chOff x="8367148" y="3893076"/>
            <a:chExt cx="2226892" cy="12164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8369053" y="3924137"/>
                  <a:ext cx="2773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𝐖</m:t>
                        </m:r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9053" y="3924137"/>
                  <a:ext cx="277319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8182" r="-18182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/>
                <p:cNvSpPr txBox="1"/>
                <p:nvPr/>
              </p:nvSpPr>
              <p:spPr>
                <a:xfrm>
                  <a:off x="10051419" y="3893076"/>
                  <a:ext cx="455189" cy="2819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smtClean="0">
                                <a:latin typeface="Cambria Math" panose="02040503050406030204" pitchFamily="18" charset="0"/>
                              </a:rPr>
                              <m:t>𝐖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1419" y="3893076"/>
                  <a:ext cx="455189" cy="281937"/>
                </a:xfrm>
                <a:prstGeom prst="rect">
                  <a:avLst/>
                </a:prstGeom>
                <a:blipFill>
                  <a:blip r:embed="rId5"/>
                  <a:stretch>
                    <a:fillRect l="-8333" t="-4545" r="-5556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6" name="Прямая со стрелкой 115"/>
            <p:cNvCxnSpPr/>
            <p:nvPr/>
          </p:nvCxnSpPr>
          <p:spPr>
            <a:xfrm flipH="1" flipV="1">
              <a:off x="8509829" y="4201136"/>
              <a:ext cx="259976" cy="59565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 стрелкой 116"/>
            <p:cNvCxnSpPr/>
            <p:nvPr/>
          </p:nvCxnSpPr>
          <p:spPr>
            <a:xfrm flipV="1">
              <a:off x="10018419" y="4165047"/>
              <a:ext cx="163146" cy="67142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Прямоугольник 117"/>
            <p:cNvSpPr/>
            <p:nvPr/>
          </p:nvSpPr>
          <p:spPr>
            <a:xfrm>
              <a:off x="8367148" y="4740194"/>
              <a:ext cx="22268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two representations</a:t>
              </a:r>
              <a:endPara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677414" y="6369634"/>
            <a:ext cx="7335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DeepWalk: Online Learning of Social Representations.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Perozzi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al., KDD 2014</a:t>
            </a:r>
          </a:p>
        </p:txBody>
      </p:sp>
      <p:cxnSp>
        <p:nvCxnSpPr>
          <p:cNvPr id="128" name="Straight Arrow Connector 28">
            <a:extLst>
              <a:ext uri="{FF2B5EF4-FFF2-40B4-BE49-F238E27FC236}">
                <a16:creationId xmlns:a16="http://schemas.microsoft.com/office/drawing/2014/main" id="{7D5DC5FA-7384-FE4C-9503-521C27FB855F}"/>
              </a:ext>
            </a:extLst>
          </p:cNvPr>
          <p:cNvCxnSpPr>
            <a:cxnSpLocks/>
          </p:cNvCxnSpPr>
          <p:nvPr/>
        </p:nvCxnSpPr>
        <p:spPr>
          <a:xfrm flipV="1">
            <a:off x="5681572" y="5019239"/>
            <a:ext cx="1" cy="186940"/>
          </a:xfrm>
          <a:prstGeom prst="straightConnector1">
            <a:avLst/>
          </a:prstGeom>
          <a:ln w="38100">
            <a:solidFill>
              <a:srgbClr val="B106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28">
            <a:extLst>
              <a:ext uri="{FF2B5EF4-FFF2-40B4-BE49-F238E27FC236}">
                <a16:creationId xmlns:a16="http://schemas.microsoft.com/office/drawing/2014/main" id="{408368F3-406F-0E47-AD35-496BF828C7DF}"/>
              </a:ext>
            </a:extLst>
          </p:cNvPr>
          <p:cNvCxnSpPr>
            <a:cxnSpLocks/>
          </p:cNvCxnSpPr>
          <p:nvPr/>
        </p:nvCxnSpPr>
        <p:spPr>
          <a:xfrm flipV="1">
            <a:off x="6335498" y="5012007"/>
            <a:ext cx="76813" cy="185046"/>
          </a:xfrm>
          <a:prstGeom prst="straightConnector1">
            <a:avLst/>
          </a:prstGeom>
          <a:ln w="38100">
            <a:solidFill>
              <a:srgbClr val="B106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6EA7C83-3CDC-9048-AED6-8B97D0CDCD3E}"/>
                  </a:ext>
                </a:extLst>
              </p:cNvPr>
              <p:cNvSpPr/>
              <p:nvPr/>
            </p:nvSpPr>
            <p:spPr>
              <a:xfrm>
                <a:off x="4471691" y="5220281"/>
                <a:ext cx="33557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use pairs within window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6EA7C83-3CDC-9048-AED6-8B97D0CDC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691" y="5220281"/>
                <a:ext cx="3355727" cy="369332"/>
              </a:xfrm>
              <a:prstGeom prst="rect">
                <a:avLst/>
              </a:prstGeom>
              <a:blipFill>
                <a:blip r:embed="rId6"/>
                <a:stretch>
                  <a:fillRect l="-1515" t="-6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0D2E120-3277-8A48-A052-F13319BE76A5}"/>
                  </a:ext>
                </a:extLst>
              </p:cNvPr>
              <p:cNvSpPr/>
              <p:nvPr/>
            </p:nvSpPr>
            <p:spPr>
              <a:xfrm>
                <a:off x="1393653" y="2488510"/>
                <a:ext cx="51004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ea typeface="Cambria Math" panose="02040503050406030204" pitchFamily="18" charset="0"/>
                    <a:cs typeface="Lato" panose="020F0502020204030203" pitchFamily="34" charset="0"/>
                  </a:rPr>
                  <a:t>Start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𝛾</m:t>
                    </m:r>
                  </m:oMath>
                </a14:m>
                <a:r>
                  <a:rPr lang="en-US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random walks of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 </m:t>
                    </m:r>
                  </m:oMath>
                </a14:m>
                <a:r>
                  <a:rPr lang="en-US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from each node 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0D2E120-3277-8A48-A052-F13319BE76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653" y="2488510"/>
                <a:ext cx="5100499" cy="369332"/>
              </a:xfrm>
              <a:prstGeom prst="rect">
                <a:avLst/>
              </a:prstGeom>
              <a:blipFill>
                <a:blip r:embed="rId7"/>
                <a:stretch>
                  <a:fillRect l="-995"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Овал 47">
            <a:extLst>
              <a:ext uri="{FF2B5EF4-FFF2-40B4-BE49-F238E27FC236}">
                <a16:creationId xmlns:a16="http://schemas.microsoft.com/office/drawing/2014/main" id="{3449C7CC-5B55-3643-94A1-5934E9D4A09E}"/>
              </a:ext>
            </a:extLst>
          </p:cNvPr>
          <p:cNvSpPr/>
          <p:nvPr/>
        </p:nvSpPr>
        <p:spPr>
          <a:xfrm>
            <a:off x="4862007" y="3089952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48">
            <a:extLst>
              <a:ext uri="{FF2B5EF4-FFF2-40B4-BE49-F238E27FC236}">
                <a16:creationId xmlns:a16="http://schemas.microsoft.com/office/drawing/2014/main" id="{07932AB1-D343-B34E-814A-5E9856AE8AF1}"/>
              </a:ext>
            </a:extLst>
          </p:cNvPr>
          <p:cNvSpPr/>
          <p:nvPr/>
        </p:nvSpPr>
        <p:spPr>
          <a:xfrm>
            <a:off x="5233291" y="3092226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1" name="Прямая соединительная линия 49">
            <a:extLst>
              <a:ext uri="{FF2B5EF4-FFF2-40B4-BE49-F238E27FC236}">
                <a16:creationId xmlns:a16="http://schemas.microsoft.com/office/drawing/2014/main" id="{C1A96EBB-037C-3847-BD65-2CCACE69878A}"/>
              </a:ext>
            </a:extLst>
          </p:cNvPr>
          <p:cNvCxnSpPr>
            <a:stCxn id="120" idx="2"/>
            <a:endCxn id="112" idx="6"/>
          </p:cNvCxnSpPr>
          <p:nvPr/>
        </p:nvCxnSpPr>
        <p:spPr>
          <a:xfrm flipH="1" flipV="1">
            <a:off x="5020661" y="3169279"/>
            <a:ext cx="212630" cy="2274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Овал 51">
            <a:extLst>
              <a:ext uri="{FF2B5EF4-FFF2-40B4-BE49-F238E27FC236}">
                <a16:creationId xmlns:a16="http://schemas.microsoft.com/office/drawing/2014/main" id="{4F8B9487-8E3A-034D-A36D-7852B8F9BDB7}"/>
              </a:ext>
            </a:extLst>
          </p:cNvPr>
          <p:cNvSpPr/>
          <p:nvPr/>
        </p:nvSpPr>
        <p:spPr>
          <a:xfrm>
            <a:off x="5602246" y="3089952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3" name="Прямая соединительная линия 52">
            <a:extLst>
              <a:ext uri="{FF2B5EF4-FFF2-40B4-BE49-F238E27FC236}">
                <a16:creationId xmlns:a16="http://schemas.microsoft.com/office/drawing/2014/main" id="{149C09E6-09FE-7B49-AEBD-A8BEE1C2B1E4}"/>
              </a:ext>
            </a:extLst>
          </p:cNvPr>
          <p:cNvCxnSpPr>
            <a:stCxn id="122" idx="2"/>
            <a:endCxn id="120" idx="6"/>
          </p:cNvCxnSpPr>
          <p:nvPr/>
        </p:nvCxnSpPr>
        <p:spPr>
          <a:xfrm flipH="1">
            <a:off x="5391945" y="3169279"/>
            <a:ext cx="210301" cy="2274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Овал 54">
            <a:extLst>
              <a:ext uri="{FF2B5EF4-FFF2-40B4-BE49-F238E27FC236}">
                <a16:creationId xmlns:a16="http://schemas.microsoft.com/office/drawing/2014/main" id="{B821CD99-9605-424A-8457-41032C4FEED5}"/>
              </a:ext>
            </a:extLst>
          </p:cNvPr>
          <p:cNvSpPr/>
          <p:nvPr/>
        </p:nvSpPr>
        <p:spPr>
          <a:xfrm>
            <a:off x="5968872" y="3089952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5" name="Прямая соединительная линия 55">
            <a:extLst>
              <a:ext uri="{FF2B5EF4-FFF2-40B4-BE49-F238E27FC236}">
                <a16:creationId xmlns:a16="http://schemas.microsoft.com/office/drawing/2014/main" id="{F970CADC-5DF9-FB42-B922-EB20C9EAF32A}"/>
              </a:ext>
            </a:extLst>
          </p:cNvPr>
          <p:cNvCxnSpPr>
            <a:stCxn id="124" idx="2"/>
            <a:endCxn id="122" idx="6"/>
          </p:cNvCxnSpPr>
          <p:nvPr/>
        </p:nvCxnSpPr>
        <p:spPr>
          <a:xfrm flipH="1">
            <a:off x="5760900" y="3169279"/>
            <a:ext cx="207972" cy="0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Овал 57">
            <a:extLst>
              <a:ext uri="{FF2B5EF4-FFF2-40B4-BE49-F238E27FC236}">
                <a16:creationId xmlns:a16="http://schemas.microsoft.com/office/drawing/2014/main" id="{5691D3FB-FF61-7A4E-BF1F-B3E7364E709D}"/>
              </a:ext>
            </a:extLst>
          </p:cNvPr>
          <p:cNvSpPr/>
          <p:nvPr/>
        </p:nvSpPr>
        <p:spPr>
          <a:xfrm>
            <a:off x="6335498" y="3089952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7" name="Прямая соединительная линия 59">
            <a:extLst>
              <a:ext uri="{FF2B5EF4-FFF2-40B4-BE49-F238E27FC236}">
                <a16:creationId xmlns:a16="http://schemas.microsoft.com/office/drawing/2014/main" id="{06C55904-4514-F047-BE6E-4609D7FB3CEB}"/>
              </a:ext>
            </a:extLst>
          </p:cNvPr>
          <p:cNvCxnSpPr>
            <a:stCxn id="126" idx="2"/>
            <a:endCxn id="124" idx="6"/>
          </p:cNvCxnSpPr>
          <p:nvPr/>
        </p:nvCxnSpPr>
        <p:spPr>
          <a:xfrm flipH="1">
            <a:off x="6127526" y="3169279"/>
            <a:ext cx="207972" cy="0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47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DeepWalk: asymptotics and practice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16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бъект 11"/>
              <p:cNvSpPr>
                <a:spLocks noGrp="1"/>
              </p:cNvSpPr>
              <p:nvPr>
                <p:ph idx="1"/>
              </p:nvPr>
            </p:nvSpPr>
            <p:spPr>
              <a:xfrm>
                <a:off x="685546" y="1678184"/>
                <a:ext cx="10804481" cy="446861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In practice,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=80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, meaning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80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∗80∗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of “text”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/>
                  <a:t>NB</a:t>
                </a:r>
                <a:r>
                  <a:rPr lang="en-US" dirty="0"/>
                  <a:t>: </a:t>
                </a:r>
                <a:r>
                  <a:rPr lang="en-US" u="sng" dirty="0"/>
                  <a:t>never</a:t>
                </a:r>
                <a:r>
                  <a:rPr lang="en-US" dirty="0"/>
                  <a:t> change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If you lower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increase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ym typeface="Wingdings" pitchFamily="2" charset="2"/>
                  </a:rPr>
                  <a:t>Parameter meaning is not trivial :(</a:t>
                </a:r>
              </a:p>
            </p:txBody>
          </p:sp>
        </mc:Choice>
        <mc:Fallback xmlns="">
          <p:sp>
            <p:nvSpPr>
              <p:cNvPr id="16" name="Объек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546" y="1678184"/>
                <a:ext cx="10804481" cy="4468616"/>
              </a:xfrm>
              <a:blipFill>
                <a:blip r:embed="rId2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extBox 118"/>
          <p:cNvSpPr txBox="1"/>
          <p:nvPr/>
        </p:nvSpPr>
        <p:spPr>
          <a:xfrm>
            <a:off x="677414" y="6369634"/>
            <a:ext cx="7335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DeepWalk: Online Learning of Social Representations.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Perozzi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al., KDD 2014</a:t>
            </a:r>
          </a:p>
        </p:txBody>
      </p:sp>
    </p:spTree>
    <p:extLst>
      <p:ext uri="{BB962C8B-B14F-4D97-AF65-F5344CB8AC3E}">
        <p14:creationId xmlns:p14="http://schemas.microsoft.com/office/powerpoint/2010/main" val="479298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DeepWalk: asymptotics and practice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17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бъект 11"/>
              <p:cNvSpPr>
                <a:spLocks noGrp="1"/>
              </p:cNvSpPr>
              <p:nvPr>
                <p:ph idx="1"/>
              </p:nvPr>
            </p:nvSpPr>
            <p:spPr>
              <a:xfrm>
                <a:off x="685546" y="1678184"/>
                <a:ext cx="10804481" cy="446861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hlinkClick r:id="rId2"/>
                  </a:rPr>
                  <a:t>Python implementation</a:t>
                </a:r>
                <a:r>
                  <a:rPr lang="en-US" dirty="0"/>
                  <a:t> generates all walks and calls word2vec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I wrote a </a:t>
                </a:r>
                <a:r>
                  <a:rPr lang="en-US" dirty="0">
                    <a:hlinkClick r:id="rId3"/>
                  </a:rPr>
                  <a:t>C++ implementation</a:t>
                </a:r>
                <a:r>
                  <a:rPr lang="en-US" dirty="0"/>
                  <a:t> that does not store extra walks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Optimization is still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at each step </a:t>
                </a:r>
                <a:r>
                  <a:rPr lang="en-US" dirty="0">
                    <a:sym typeface="Wingdings" pitchFamily="2" charset="2"/>
                  </a:rPr>
                  <a:t>:(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ym typeface="Wingdings" pitchFamily="2" charset="2"/>
                  </a:rPr>
                  <a:t>Practical limitations: ~3M nodes</a:t>
                </a:r>
              </a:p>
            </p:txBody>
          </p:sp>
        </mc:Choice>
        <mc:Fallback xmlns="">
          <p:sp>
            <p:nvSpPr>
              <p:cNvPr id="16" name="Объек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546" y="1678184"/>
                <a:ext cx="10804481" cy="4468616"/>
              </a:xfrm>
              <a:blipFill>
                <a:blip r:embed="rId4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extBox 118"/>
          <p:cNvSpPr txBox="1"/>
          <p:nvPr/>
        </p:nvSpPr>
        <p:spPr>
          <a:xfrm>
            <a:off x="677414" y="6369634"/>
            <a:ext cx="7335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DeepWalk: Online Learning of Social Representations.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Perozzi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al., KDD 2014</a:t>
            </a:r>
          </a:p>
        </p:txBody>
      </p:sp>
    </p:spTree>
    <p:extLst>
      <p:ext uri="{BB962C8B-B14F-4D97-AF65-F5344CB8AC3E}">
        <p14:creationId xmlns:p14="http://schemas.microsoft.com/office/powerpoint/2010/main" val="1778688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LINE: algorithm overview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18</a:t>
            </a:fld>
            <a:endParaRPr lang="ru-RU" dirty="0"/>
          </a:p>
        </p:txBody>
      </p:sp>
      <p:cxnSp>
        <p:nvCxnSpPr>
          <p:cNvPr id="12" name="Прямая соединительная линия 106"/>
          <p:cNvCxnSpPr>
            <a:stCxn id="25" idx="0"/>
            <a:endCxn id="26" idx="3"/>
          </p:cNvCxnSpPr>
          <p:nvPr/>
        </p:nvCxnSpPr>
        <p:spPr>
          <a:xfrm flipV="1">
            <a:off x="2636699" y="3468391"/>
            <a:ext cx="198095" cy="54849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91"/>
          <p:cNvCxnSpPr>
            <a:stCxn id="21" idx="5"/>
            <a:endCxn id="25" idx="2"/>
          </p:cNvCxnSpPr>
          <p:nvPr/>
        </p:nvCxnSpPr>
        <p:spPr>
          <a:xfrm>
            <a:off x="2021074" y="3885767"/>
            <a:ext cx="536298" cy="21044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92"/>
          <p:cNvCxnSpPr>
            <a:stCxn id="18" idx="6"/>
            <a:endCxn id="20" idx="2"/>
          </p:cNvCxnSpPr>
          <p:nvPr/>
        </p:nvCxnSpPr>
        <p:spPr>
          <a:xfrm>
            <a:off x="1022867" y="2911727"/>
            <a:ext cx="594521" cy="283060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11"/>
          <p:cNvSpPr>
            <a:spLocks noGrp="1"/>
          </p:cNvSpPr>
          <p:nvPr>
            <p:ph idx="1"/>
          </p:nvPr>
        </p:nvSpPr>
        <p:spPr>
          <a:xfrm>
            <a:off x="685546" y="1678185"/>
            <a:ext cx="10804481" cy="633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“Why use random walks when edges do the trick”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559614" y="4029022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864213" y="283240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66772" y="360672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617388" y="311546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885654" y="3750347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469826" y="4386723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054852" y="5117726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022982" y="4872182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557372" y="4016883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811560" y="3332971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206488" y="4459125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65143" y="3824239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>
            <a:stCxn id="21" idx="4"/>
            <a:endCxn id="22" idx="0"/>
          </p:cNvCxnSpPr>
          <p:nvPr/>
        </p:nvCxnSpPr>
        <p:spPr>
          <a:xfrm flipH="1">
            <a:off x="1549153" y="3909002"/>
            <a:ext cx="415828" cy="477721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9" idx="4"/>
            <a:endCxn id="22" idx="1"/>
          </p:cNvCxnSpPr>
          <p:nvPr/>
        </p:nvCxnSpPr>
        <p:spPr>
          <a:xfrm>
            <a:off x="946100" y="3765383"/>
            <a:ext cx="546961" cy="6445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1" idx="0"/>
            <a:endCxn id="20" idx="4"/>
          </p:cNvCxnSpPr>
          <p:nvPr/>
        </p:nvCxnSpPr>
        <p:spPr>
          <a:xfrm flipH="1" flipV="1">
            <a:off x="1696717" y="3274115"/>
            <a:ext cx="268265" cy="476233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8" idx="6"/>
            <a:endCxn id="20" idx="2"/>
          </p:cNvCxnSpPr>
          <p:nvPr/>
        </p:nvCxnSpPr>
        <p:spPr>
          <a:xfrm>
            <a:off x="1022867" y="2911727"/>
            <a:ext cx="594522" cy="283060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8" idx="4"/>
            <a:endCxn id="19" idx="0"/>
          </p:cNvCxnSpPr>
          <p:nvPr/>
        </p:nvCxnSpPr>
        <p:spPr>
          <a:xfrm>
            <a:off x="943540" y="2991054"/>
            <a:ext cx="2559" cy="6156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8" idx="5"/>
            <a:endCxn id="21" idx="1"/>
          </p:cNvCxnSpPr>
          <p:nvPr/>
        </p:nvCxnSpPr>
        <p:spPr>
          <a:xfrm>
            <a:off x="999633" y="2967820"/>
            <a:ext cx="909255" cy="80576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0" idx="3"/>
            <a:endCxn id="19" idx="7"/>
          </p:cNvCxnSpPr>
          <p:nvPr/>
        </p:nvCxnSpPr>
        <p:spPr>
          <a:xfrm flipH="1">
            <a:off x="1002192" y="3250880"/>
            <a:ext cx="638432" cy="37908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3" idx="0"/>
            <a:endCxn id="22" idx="3"/>
          </p:cNvCxnSpPr>
          <p:nvPr/>
        </p:nvCxnSpPr>
        <p:spPr>
          <a:xfrm flipV="1">
            <a:off x="1134180" y="4522142"/>
            <a:ext cx="358880" cy="59558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23" idx="6"/>
            <a:endCxn id="24" idx="2"/>
          </p:cNvCxnSpPr>
          <p:nvPr/>
        </p:nvCxnSpPr>
        <p:spPr>
          <a:xfrm flipV="1">
            <a:off x="1213507" y="4951509"/>
            <a:ext cx="809476" cy="24554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22" idx="5"/>
            <a:endCxn id="24" idx="1"/>
          </p:cNvCxnSpPr>
          <p:nvPr/>
        </p:nvCxnSpPr>
        <p:spPr>
          <a:xfrm>
            <a:off x="1605246" y="4522142"/>
            <a:ext cx="440971" cy="3732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27" idx="0"/>
            <a:endCxn id="28" idx="4"/>
          </p:cNvCxnSpPr>
          <p:nvPr/>
        </p:nvCxnSpPr>
        <p:spPr>
          <a:xfrm flipV="1">
            <a:off x="3285816" y="3982892"/>
            <a:ext cx="158654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27" idx="1"/>
            <a:endCxn id="25" idx="5"/>
          </p:cNvCxnSpPr>
          <p:nvPr/>
        </p:nvCxnSpPr>
        <p:spPr>
          <a:xfrm flipH="1" flipV="1">
            <a:off x="2692791" y="4152302"/>
            <a:ext cx="536931" cy="330057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26" idx="6"/>
            <a:endCxn id="28" idx="1"/>
          </p:cNvCxnSpPr>
          <p:nvPr/>
        </p:nvCxnSpPr>
        <p:spPr>
          <a:xfrm>
            <a:off x="2970214" y="3412298"/>
            <a:ext cx="418163" cy="435175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22" idx="6"/>
            <a:endCxn id="25" idx="3"/>
          </p:cNvCxnSpPr>
          <p:nvPr/>
        </p:nvCxnSpPr>
        <p:spPr>
          <a:xfrm flipV="1">
            <a:off x="1628480" y="4152302"/>
            <a:ext cx="952126" cy="31374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21" idx="5"/>
            <a:endCxn id="25" idx="2"/>
          </p:cNvCxnSpPr>
          <p:nvPr/>
        </p:nvCxnSpPr>
        <p:spPr>
          <a:xfrm>
            <a:off x="2021073" y="3885768"/>
            <a:ext cx="536299" cy="21044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26" idx="3"/>
            <a:endCxn id="25" idx="0"/>
          </p:cNvCxnSpPr>
          <p:nvPr/>
        </p:nvCxnSpPr>
        <p:spPr>
          <a:xfrm flipH="1">
            <a:off x="2636699" y="3468390"/>
            <a:ext cx="198095" cy="54849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18" idx="6"/>
            <a:endCxn id="26" idx="1"/>
          </p:cNvCxnSpPr>
          <p:nvPr/>
        </p:nvCxnSpPr>
        <p:spPr>
          <a:xfrm>
            <a:off x="1022867" y="2911727"/>
            <a:ext cx="1811927" cy="444478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3"/>
          <p:cNvGrpSpPr/>
          <p:nvPr/>
        </p:nvGrpSpPr>
        <p:grpSpPr>
          <a:xfrm>
            <a:off x="4862007" y="3440259"/>
            <a:ext cx="1635638" cy="1567627"/>
            <a:chOff x="4535120" y="3429769"/>
            <a:chExt cx="1635638" cy="1567627"/>
          </a:xfrm>
        </p:grpSpPr>
        <p:sp>
          <p:nvSpPr>
            <p:cNvPr id="64" name="Овал 63"/>
            <p:cNvSpPr/>
            <p:nvPr/>
          </p:nvSpPr>
          <p:spPr>
            <a:xfrm>
              <a:off x="5645478" y="3429769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909897" y="3432043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4538613" y="3429769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6012104" y="3429769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5278852" y="3429769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9" name="Прямая соединительная линия 68"/>
            <p:cNvCxnSpPr>
              <a:stCxn id="65" idx="2"/>
              <a:endCxn id="66" idx="6"/>
            </p:cNvCxnSpPr>
            <p:nvPr/>
          </p:nvCxnSpPr>
          <p:spPr>
            <a:xfrm flipH="1" flipV="1">
              <a:off x="4697267" y="3509096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>
              <a:stCxn id="68" idx="2"/>
              <a:endCxn id="65" idx="6"/>
            </p:cNvCxnSpPr>
            <p:nvPr/>
          </p:nvCxnSpPr>
          <p:spPr>
            <a:xfrm flipH="1">
              <a:off x="5068551" y="3509096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>
              <a:stCxn id="64" idx="2"/>
              <a:endCxn id="68" idx="6"/>
            </p:cNvCxnSpPr>
            <p:nvPr/>
          </p:nvCxnSpPr>
          <p:spPr>
            <a:xfrm flipH="1">
              <a:off x="5437506" y="3509096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>
              <a:stCxn id="67" idx="2"/>
              <a:endCxn id="64" idx="6"/>
            </p:cNvCxnSpPr>
            <p:nvPr/>
          </p:nvCxnSpPr>
          <p:spPr>
            <a:xfrm flipH="1">
              <a:off x="5804132" y="3509096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Овал 72"/>
            <p:cNvSpPr/>
            <p:nvPr/>
          </p:nvSpPr>
          <p:spPr>
            <a:xfrm>
              <a:off x="5641985" y="3780076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4906404" y="3782350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535120" y="3780076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6008611" y="3780076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5275359" y="3780076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8" name="Прямая соединительная линия 77"/>
            <p:cNvCxnSpPr>
              <a:stCxn id="74" idx="2"/>
              <a:endCxn id="75" idx="6"/>
            </p:cNvCxnSpPr>
            <p:nvPr/>
          </p:nvCxnSpPr>
          <p:spPr>
            <a:xfrm flipH="1" flipV="1">
              <a:off x="4693774" y="3859403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>
              <a:stCxn id="77" idx="2"/>
              <a:endCxn id="74" idx="6"/>
            </p:cNvCxnSpPr>
            <p:nvPr/>
          </p:nvCxnSpPr>
          <p:spPr>
            <a:xfrm flipH="1">
              <a:off x="5065058" y="3859403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>
              <a:stCxn id="73" idx="2"/>
              <a:endCxn id="77" idx="6"/>
            </p:cNvCxnSpPr>
            <p:nvPr/>
          </p:nvCxnSpPr>
          <p:spPr>
            <a:xfrm flipH="1">
              <a:off x="5434013" y="3859403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>
              <a:stCxn id="76" idx="2"/>
              <a:endCxn id="73" idx="6"/>
            </p:cNvCxnSpPr>
            <p:nvPr/>
          </p:nvCxnSpPr>
          <p:spPr>
            <a:xfrm flipH="1">
              <a:off x="5800639" y="3859403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Овал 81"/>
            <p:cNvSpPr/>
            <p:nvPr/>
          </p:nvSpPr>
          <p:spPr>
            <a:xfrm>
              <a:off x="5641985" y="4135854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4906404" y="4138128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4535120" y="4135854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008611" y="4135854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5275359" y="4135854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7" name="Прямая соединительная линия 86"/>
            <p:cNvCxnSpPr>
              <a:stCxn id="83" idx="2"/>
              <a:endCxn id="84" idx="6"/>
            </p:cNvCxnSpPr>
            <p:nvPr/>
          </p:nvCxnSpPr>
          <p:spPr>
            <a:xfrm flipH="1" flipV="1">
              <a:off x="4693774" y="4215181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>
              <a:stCxn id="86" idx="2"/>
              <a:endCxn id="83" idx="6"/>
            </p:cNvCxnSpPr>
            <p:nvPr/>
          </p:nvCxnSpPr>
          <p:spPr>
            <a:xfrm flipH="1">
              <a:off x="5065058" y="4215181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>
              <a:stCxn id="82" idx="2"/>
              <a:endCxn id="86" idx="6"/>
            </p:cNvCxnSpPr>
            <p:nvPr/>
          </p:nvCxnSpPr>
          <p:spPr>
            <a:xfrm flipH="1">
              <a:off x="5434013" y="4215181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>
              <a:stCxn id="85" idx="2"/>
              <a:endCxn id="82" idx="6"/>
            </p:cNvCxnSpPr>
            <p:nvPr/>
          </p:nvCxnSpPr>
          <p:spPr>
            <a:xfrm flipH="1">
              <a:off x="5800639" y="4215181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Овал 90"/>
            <p:cNvSpPr/>
            <p:nvPr/>
          </p:nvSpPr>
          <p:spPr>
            <a:xfrm>
              <a:off x="5645478" y="4486161"/>
              <a:ext cx="158654" cy="15865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4909897" y="4488435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4538613" y="4486161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6012104" y="4486161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5278852" y="4486161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6" name="Прямая соединительная линия 95"/>
            <p:cNvCxnSpPr>
              <a:stCxn id="92" idx="2"/>
              <a:endCxn id="93" idx="6"/>
            </p:cNvCxnSpPr>
            <p:nvPr/>
          </p:nvCxnSpPr>
          <p:spPr>
            <a:xfrm flipH="1" flipV="1">
              <a:off x="4697267" y="4565488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>
              <a:stCxn id="95" idx="2"/>
              <a:endCxn id="92" idx="6"/>
            </p:cNvCxnSpPr>
            <p:nvPr/>
          </p:nvCxnSpPr>
          <p:spPr>
            <a:xfrm flipH="1">
              <a:off x="5068551" y="4565488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>
              <a:stCxn id="91" idx="2"/>
              <a:endCxn id="95" idx="6"/>
            </p:cNvCxnSpPr>
            <p:nvPr/>
          </p:nvCxnSpPr>
          <p:spPr>
            <a:xfrm flipH="1">
              <a:off x="5437506" y="4565488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>
              <a:stCxn id="94" idx="2"/>
              <a:endCxn id="91" idx="6"/>
            </p:cNvCxnSpPr>
            <p:nvPr/>
          </p:nvCxnSpPr>
          <p:spPr>
            <a:xfrm flipH="1">
              <a:off x="5804132" y="4565488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Овал 99"/>
            <p:cNvSpPr/>
            <p:nvPr/>
          </p:nvSpPr>
          <p:spPr>
            <a:xfrm>
              <a:off x="5641985" y="4836468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4906404" y="4838742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535120" y="4836468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6008611" y="4836468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5275359" y="4836468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5" name="Прямая соединительная линия 104"/>
            <p:cNvCxnSpPr>
              <a:stCxn id="101" idx="2"/>
              <a:endCxn id="102" idx="6"/>
            </p:cNvCxnSpPr>
            <p:nvPr/>
          </p:nvCxnSpPr>
          <p:spPr>
            <a:xfrm flipH="1" flipV="1">
              <a:off x="4693774" y="4915795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>
              <a:stCxn id="104" idx="2"/>
              <a:endCxn id="101" idx="6"/>
            </p:cNvCxnSpPr>
            <p:nvPr/>
          </p:nvCxnSpPr>
          <p:spPr>
            <a:xfrm flipH="1">
              <a:off x="5065058" y="4915795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>
              <a:stCxn id="100" idx="2"/>
              <a:endCxn id="104" idx="6"/>
            </p:cNvCxnSpPr>
            <p:nvPr/>
          </p:nvCxnSpPr>
          <p:spPr>
            <a:xfrm flipH="1">
              <a:off x="5434013" y="4915795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>
              <a:stCxn id="103" idx="2"/>
              <a:endCxn id="100" idx="6"/>
            </p:cNvCxnSpPr>
            <p:nvPr/>
          </p:nvCxnSpPr>
          <p:spPr>
            <a:xfrm flipH="1">
              <a:off x="5800639" y="4915795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Прямая со стрелкой 108"/>
          <p:cNvCxnSpPr/>
          <p:nvPr/>
        </p:nvCxnSpPr>
        <p:spPr>
          <a:xfrm>
            <a:off x="6599893" y="4042723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7842062" y="3026237"/>
            <a:ext cx="3930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Predictions with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negative sampling</a:t>
            </a:r>
            <a:endParaRPr lang="ru-RU" baseline="30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ru-RU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1" name="Рисунок 1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50" y="3421859"/>
            <a:ext cx="3359751" cy="1255427"/>
          </a:xfrm>
          <a:prstGeom prst="rect">
            <a:avLst/>
          </a:prstGeom>
        </p:spPr>
      </p:pic>
      <p:grpSp>
        <p:nvGrpSpPr>
          <p:cNvPr id="113" name="Group 1"/>
          <p:cNvGrpSpPr/>
          <p:nvPr/>
        </p:nvGrpSpPr>
        <p:grpSpPr>
          <a:xfrm>
            <a:off x="8694035" y="3903566"/>
            <a:ext cx="2226892" cy="1216450"/>
            <a:chOff x="8367148" y="3893076"/>
            <a:chExt cx="2226892" cy="12164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8369053" y="3924137"/>
                  <a:ext cx="2773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oMath>
                    </m:oMathPara>
                  </a14:m>
                  <a:endParaRPr lang="ru-RU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9053" y="3924137"/>
                  <a:ext cx="277319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8182" r="-18182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/>
                <p:cNvSpPr txBox="1"/>
                <p:nvPr/>
              </p:nvSpPr>
              <p:spPr>
                <a:xfrm>
                  <a:off x="10051419" y="3893076"/>
                  <a:ext cx="455189" cy="2819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  <m:r>
                              <a:rPr lang="en-US" b="1" i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1419" y="3893076"/>
                  <a:ext cx="455189" cy="281937"/>
                </a:xfrm>
                <a:prstGeom prst="rect">
                  <a:avLst/>
                </a:prstGeom>
                <a:blipFill>
                  <a:blip r:embed="rId4"/>
                  <a:stretch>
                    <a:fillRect l="-8333" t="-4545" r="-5556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6" name="Прямая со стрелкой 115"/>
            <p:cNvCxnSpPr/>
            <p:nvPr/>
          </p:nvCxnSpPr>
          <p:spPr>
            <a:xfrm flipH="1" flipV="1">
              <a:off x="8509829" y="4201136"/>
              <a:ext cx="259976" cy="59565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 стрелкой 116"/>
            <p:cNvCxnSpPr/>
            <p:nvPr/>
          </p:nvCxnSpPr>
          <p:spPr>
            <a:xfrm flipV="1">
              <a:off x="10018419" y="4165047"/>
              <a:ext cx="163146" cy="67142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Прямоугольник 117"/>
            <p:cNvSpPr/>
            <p:nvPr/>
          </p:nvSpPr>
          <p:spPr>
            <a:xfrm>
              <a:off x="8367148" y="4740194"/>
              <a:ext cx="22268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two representations</a:t>
              </a:r>
              <a:endPara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677414" y="6369634"/>
            <a:ext cx="7021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LINE: Large-scale information network embedding. Tang et al., WWW 2015</a:t>
            </a:r>
          </a:p>
        </p:txBody>
      </p:sp>
      <p:sp>
        <p:nvSpPr>
          <p:cNvPr id="130" name="Овал 47">
            <a:extLst>
              <a:ext uri="{FF2B5EF4-FFF2-40B4-BE49-F238E27FC236}">
                <a16:creationId xmlns:a16="http://schemas.microsoft.com/office/drawing/2014/main" id="{7309FB74-B4D1-7349-B0CA-E28AFB7A33E8}"/>
              </a:ext>
            </a:extLst>
          </p:cNvPr>
          <p:cNvSpPr/>
          <p:nvPr/>
        </p:nvSpPr>
        <p:spPr>
          <a:xfrm>
            <a:off x="4862007" y="3089952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48">
            <a:extLst>
              <a:ext uri="{FF2B5EF4-FFF2-40B4-BE49-F238E27FC236}">
                <a16:creationId xmlns:a16="http://schemas.microsoft.com/office/drawing/2014/main" id="{6EA6EA59-8298-B147-86CF-3E0FCF6F81D7}"/>
              </a:ext>
            </a:extLst>
          </p:cNvPr>
          <p:cNvSpPr/>
          <p:nvPr/>
        </p:nvSpPr>
        <p:spPr>
          <a:xfrm>
            <a:off x="5233291" y="3092226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2" name="Прямая соединительная линия 49">
            <a:extLst>
              <a:ext uri="{FF2B5EF4-FFF2-40B4-BE49-F238E27FC236}">
                <a16:creationId xmlns:a16="http://schemas.microsoft.com/office/drawing/2014/main" id="{9EDADED9-61E6-6B43-A9A8-41E8956CAE0F}"/>
              </a:ext>
            </a:extLst>
          </p:cNvPr>
          <p:cNvCxnSpPr>
            <a:stCxn id="131" idx="2"/>
            <a:endCxn id="130" idx="6"/>
          </p:cNvCxnSpPr>
          <p:nvPr/>
        </p:nvCxnSpPr>
        <p:spPr>
          <a:xfrm flipH="1" flipV="1">
            <a:off x="5020661" y="3169279"/>
            <a:ext cx="212630" cy="2274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Овал 51">
            <a:extLst>
              <a:ext uri="{FF2B5EF4-FFF2-40B4-BE49-F238E27FC236}">
                <a16:creationId xmlns:a16="http://schemas.microsoft.com/office/drawing/2014/main" id="{BCDFB6B0-6B87-1140-9A38-120F6D108F1F}"/>
              </a:ext>
            </a:extLst>
          </p:cNvPr>
          <p:cNvSpPr/>
          <p:nvPr/>
        </p:nvSpPr>
        <p:spPr>
          <a:xfrm>
            <a:off x="5602246" y="3089952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4" name="Прямая соединительная линия 52">
            <a:extLst>
              <a:ext uri="{FF2B5EF4-FFF2-40B4-BE49-F238E27FC236}">
                <a16:creationId xmlns:a16="http://schemas.microsoft.com/office/drawing/2014/main" id="{A1154B05-3114-B649-B26D-5793295EC95D}"/>
              </a:ext>
            </a:extLst>
          </p:cNvPr>
          <p:cNvCxnSpPr>
            <a:stCxn id="133" idx="2"/>
            <a:endCxn id="131" idx="6"/>
          </p:cNvCxnSpPr>
          <p:nvPr/>
        </p:nvCxnSpPr>
        <p:spPr>
          <a:xfrm flipH="1">
            <a:off x="5391945" y="3169279"/>
            <a:ext cx="210301" cy="2274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Овал 54">
            <a:extLst>
              <a:ext uri="{FF2B5EF4-FFF2-40B4-BE49-F238E27FC236}">
                <a16:creationId xmlns:a16="http://schemas.microsoft.com/office/drawing/2014/main" id="{0F8D94D7-0D38-774E-953C-AF46C6D74CD8}"/>
              </a:ext>
            </a:extLst>
          </p:cNvPr>
          <p:cNvSpPr/>
          <p:nvPr/>
        </p:nvSpPr>
        <p:spPr>
          <a:xfrm>
            <a:off x="5968872" y="3089952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6" name="Прямая соединительная линия 55">
            <a:extLst>
              <a:ext uri="{FF2B5EF4-FFF2-40B4-BE49-F238E27FC236}">
                <a16:creationId xmlns:a16="http://schemas.microsoft.com/office/drawing/2014/main" id="{89C55A8F-D3A0-9947-9EC6-EFC40DE041A4}"/>
              </a:ext>
            </a:extLst>
          </p:cNvPr>
          <p:cNvCxnSpPr>
            <a:stCxn id="135" idx="2"/>
            <a:endCxn id="133" idx="6"/>
          </p:cNvCxnSpPr>
          <p:nvPr/>
        </p:nvCxnSpPr>
        <p:spPr>
          <a:xfrm flipH="1">
            <a:off x="5760900" y="3169279"/>
            <a:ext cx="207972" cy="0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Овал 57">
            <a:extLst>
              <a:ext uri="{FF2B5EF4-FFF2-40B4-BE49-F238E27FC236}">
                <a16:creationId xmlns:a16="http://schemas.microsoft.com/office/drawing/2014/main" id="{6A6AC4E0-CD47-444B-86DE-0922D305245B}"/>
              </a:ext>
            </a:extLst>
          </p:cNvPr>
          <p:cNvSpPr/>
          <p:nvPr/>
        </p:nvSpPr>
        <p:spPr>
          <a:xfrm>
            <a:off x="6335498" y="3089952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8" name="Прямая соединительная линия 59">
            <a:extLst>
              <a:ext uri="{FF2B5EF4-FFF2-40B4-BE49-F238E27FC236}">
                <a16:creationId xmlns:a16="http://schemas.microsoft.com/office/drawing/2014/main" id="{CD447548-8425-7048-A790-B4F7BD929912}"/>
              </a:ext>
            </a:extLst>
          </p:cNvPr>
          <p:cNvCxnSpPr>
            <a:stCxn id="137" idx="2"/>
            <a:endCxn id="135" idx="6"/>
          </p:cNvCxnSpPr>
          <p:nvPr/>
        </p:nvCxnSpPr>
        <p:spPr>
          <a:xfrm flipH="1">
            <a:off x="6127526" y="3169279"/>
            <a:ext cx="207972" cy="0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2C23D2-0F38-394F-8C31-069E45228E93}"/>
              </a:ext>
            </a:extLst>
          </p:cNvPr>
          <p:cNvGrpSpPr/>
          <p:nvPr/>
        </p:nvGrpSpPr>
        <p:grpSpPr>
          <a:xfrm>
            <a:off x="4067236" y="2608842"/>
            <a:ext cx="3121668" cy="3119173"/>
            <a:chOff x="4326251" y="2731008"/>
            <a:chExt cx="2388627" cy="238671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9B5C586-EF53-1C42-A3BE-D65E0FEDD725}"/>
                </a:ext>
              </a:extLst>
            </p:cNvPr>
            <p:cNvCxnSpPr/>
            <p:nvPr/>
          </p:nvCxnSpPr>
          <p:spPr>
            <a:xfrm>
              <a:off x="4328160" y="2731008"/>
              <a:ext cx="2386718" cy="2386718"/>
            </a:xfrm>
            <a:prstGeom prst="line">
              <a:avLst/>
            </a:prstGeom>
            <a:ln w="76200">
              <a:solidFill>
                <a:srgbClr val="E41A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0B10BFB3-182F-0D4C-B673-6BA7E1FB50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26251" y="2731008"/>
              <a:ext cx="2184847" cy="2338260"/>
            </a:xfrm>
            <a:prstGeom prst="line">
              <a:avLst/>
            </a:prstGeom>
            <a:ln w="76200">
              <a:solidFill>
                <a:srgbClr val="E41A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743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LINE: algorithm overview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19</a:t>
            </a:fld>
            <a:endParaRPr lang="ru-RU" dirty="0"/>
          </a:p>
        </p:txBody>
      </p:sp>
      <p:cxnSp>
        <p:nvCxnSpPr>
          <p:cNvPr id="12" name="Прямая соединительная линия 106"/>
          <p:cNvCxnSpPr>
            <a:stCxn id="25" idx="0"/>
            <a:endCxn id="26" idx="3"/>
          </p:cNvCxnSpPr>
          <p:nvPr/>
        </p:nvCxnSpPr>
        <p:spPr>
          <a:xfrm flipV="1">
            <a:off x="2636699" y="3468391"/>
            <a:ext cx="198095" cy="54849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91"/>
          <p:cNvCxnSpPr>
            <a:stCxn id="21" idx="5"/>
            <a:endCxn id="25" idx="2"/>
          </p:cNvCxnSpPr>
          <p:nvPr/>
        </p:nvCxnSpPr>
        <p:spPr>
          <a:xfrm>
            <a:off x="2021074" y="3885767"/>
            <a:ext cx="536298" cy="21044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92"/>
          <p:cNvCxnSpPr>
            <a:stCxn id="18" idx="6"/>
            <a:endCxn id="20" idx="2"/>
          </p:cNvCxnSpPr>
          <p:nvPr/>
        </p:nvCxnSpPr>
        <p:spPr>
          <a:xfrm>
            <a:off x="1022867" y="2911727"/>
            <a:ext cx="594521" cy="283060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11"/>
          <p:cNvSpPr>
            <a:spLocks noGrp="1"/>
          </p:cNvSpPr>
          <p:nvPr>
            <p:ph idx="1"/>
          </p:nvPr>
        </p:nvSpPr>
        <p:spPr>
          <a:xfrm>
            <a:off x="685546" y="1678185"/>
            <a:ext cx="10804481" cy="633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“Why use random walks when edges do the trick”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559614" y="4029022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864213" y="283240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66772" y="360672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617388" y="311546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885654" y="3750347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469826" y="4386723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054852" y="5117726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022982" y="4872182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557372" y="4016883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811560" y="3332971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206488" y="4459125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65143" y="3824239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>
            <a:stCxn id="21" idx="4"/>
            <a:endCxn id="22" idx="0"/>
          </p:cNvCxnSpPr>
          <p:nvPr/>
        </p:nvCxnSpPr>
        <p:spPr>
          <a:xfrm flipH="1">
            <a:off x="1549153" y="3909002"/>
            <a:ext cx="415828" cy="477721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9" idx="4"/>
            <a:endCxn id="22" idx="1"/>
          </p:cNvCxnSpPr>
          <p:nvPr/>
        </p:nvCxnSpPr>
        <p:spPr>
          <a:xfrm>
            <a:off x="946100" y="3765383"/>
            <a:ext cx="546961" cy="6445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1" idx="0"/>
            <a:endCxn id="20" idx="4"/>
          </p:cNvCxnSpPr>
          <p:nvPr/>
        </p:nvCxnSpPr>
        <p:spPr>
          <a:xfrm flipH="1" flipV="1">
            <a:off x="1696717" y="3274115"/>
            <a:ext cx="268265" cy="476233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8" idx="6"/>
            <a:endCxn id="20" idx="2"/>
          </p:cNvCxnSpPr>
          <p:nvPr/>
        </p:nvCxnSpPr>
        <p:spPr>
          <a:xfrm>
            <a:off x="1022867" y="2911727"/>
            <a:ext cx="594522" cy="283060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8" idx="4"/>
            <a:endCxn id="19" idx="0"/>
          </p:cNvCxnSpPr>
          <p:nvPr/>
        </p:nvCxnSpPr>
        <p:spPr>
          <a:xfrm>
            <a:off x="943540" y="2991054"/>
            <a:ext cx="2559" cy="6156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8" idx="5"/>
            <a:endCxn id="21" idx="1"/>
          </p:cNvCxnSpPr>
          <p:nvPr/>
        </p:nvCxnSpPr>
        <p:spPr>
          <a:xfrm>
            <a:off x="999633" y="2967820"/>
            <a:ext cx="909255" cy="80576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0" idx="3"/>
            <a:endCxn id="19" idx="7"/>
          </p:cNvCxnSpPr>
          <p:nvPr/>
        </p:nvCxnSpPr>
        <p:spPr>
          <a:xfrm flipH="1">
            <a:off x="1002192" y="3250880"/>
            <a:ext cx="638432" cy="37908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3" idx="0"/>
            <a:endCxn id="22" idx="3"/>
          </p:cNvCxnSpPr>
          <p:nvPr/>
        </p:nvCxnSpPr>
        <p:spPr>
          <a:xfrm flipV="1">
            <a:off x="1134180" y="4522142"/>
            <a:ext cx="358880" cy="59558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23" idx="6"/>
            <a:endCxn id="24" idx="2"/>
          </p:cNvCxnSpPr>
          <p:nvPr/>
        </p:nvCxnSpPr>
        <p:spPr>
          <a:xfrm flipV="1">
            <a:off x="1213507" y="4951509"/>
            <a:ext cx="809476" cy="24554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22" idx="5"/>
            <a:endCxn id="24" idx="1"/>
          </p:cNvCxnSpPr>
          <p:nvPr/>
        </p:nvCxnSpPr>
        <p:spPr>
          <a:xfrm>
            <a:off x="1605246" y="4522142"/>
            <a:ext cx="440971" cy="3732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27" idx="0"/>
            <a:endCxn id="28" idx="4"/>
          </p:cNvCxnSpPr>
          <p:nvPr/>
        </p:nvCxnSpPr>
        <p:spPr>
          <a:xfrm flipV="1">
            <a:off x="3285816" y="3982892"/>
            <a:ext cx="158654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27" idx="1"/>
            <a:endCxn id="25" idx="5"/>
          </p:cNvCxnSpPr>
          <p:nvPr/>
        </p:nvCxnSpPr>
        <p:spPr>
          <a:xfrm flipH="1" flipV="1">
            <a:off x="2692791" y="4152302"/>
            <a:ext cx="536931" cy="330057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26" idx="6"/>
            <a:endCxn id="28" idx="1"/>
          </p:cNvCxnSpPr>
          <p:nvPr/>
        </p:nvCxnSpPr>
        <p:spPr>
          <a:xfrm>
            <a:off x="2970214" y="3412298"/>
            <a:ext cx="418163" cy="435175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22" idx="6"/>
            <a:endCxn id="25" idx="3"/>
          </p:cNvCxnSpPr>
          <p:nvPr/>
        </p:nvCxnSpPr>
        <p:spPr>
          <a:xfrm flipV="1">
            <a:off x="1628480" y="4152302"/>
            <a:ext cx="952126" cy="31374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21" idx="5"/>
            <a:endCxn id="25" idx="2"/>
          </p:cNvCxnSpPr>
          <p:nvPr/>
        </p:nvCxnSpPr>
        <p:spPr>
          <a:xfrm>
            <a:off x="2021073" y="3885768"/>
            <a:ext cx="536299" cy="21044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26" idx="3"/>
            <a:endCxn id="25" idx="0"/>
          </p:cNvCxnSpPr>
          <p:nvPr/>
        </p:nvCxnSpPr>
        <p:spPr>
          <a:xfrm flipH="1">
            <a:off x="2636699" y="3468390"/>
            <a:ext cx="198095" cy="54849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18" idx="6"/>
            <a:endCxn id="26" idx="1"/>
          </p:cNvCxnSpPr>
          <p:nvPr/>
        </p:nvCxnSpPr>
        <p:spPr>
          <a:xfrm>
            <a:off x="1022867" y="2911727"/>
            <a:ext cx="1811927" cy="444478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вал 63"/>
          <p:cNvSpPr/>
          <p:nvPr/>
        </p:nvSpPr>
        <p:spPr>
          <a:xfrm>
            <a:off x="5972365" y="344025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5236784" y="3442533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865500" y="344025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5605739" y="344025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9" name="Прямая соединительная линия 68"/>
          <p:cNvCxnSpPr>
            <a:cxnSpLocks/>
            <a:stCxn id="65" idx="2"/>
            <a:endCxn id="66" idx="6"/>
          </p:cNvCxnSpPr>
          <p:nvPr/>
        </p:nvCxnSpPr>
        <p:spPr>
          <a:xfrm flipH="1" flipV="1">
            <a:off x="5024154" y="3519586"/>
            <a:ext cx="212630" cy="22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cxnSpLocks/>
            <a:stCxn id="64" idx="2"/>
            <a:endCxn id="68" idx="6"/>
          </p:cNvCxnSpPr>
          <p:nvPr/>
        </p:nvCxnSpPr>
        <p:spPr>
          <a:xfrm flipH="1">
            <a:off x="5764393" y="3519586"/>
            <a:ext cx="207972" cy="0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Овал 72"/>
          <p:cNvSpPr/>
          <p:nvPr/>
        </p:nvSpPr>
        <p:spPr>
          <a:xfrm>
            <a:off x="5968872" y="3790566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5233291" y="3792840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4862007" y="3790566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5602246" y="3790566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>
            <a:cxnSpLocks/>
            <a:stCxn id="74" idx="2"/>
            <a:endCxn id="75" idx="6"/>
          </p:cNvCxnSpPr>
          <p:nvPr/>
        </p:nvCxnSpPr>
        <p:spPr>
          <a:xfrm flipH="1" flipV="1">
            <a:off x="5020661" y="3869893"/>
            <a:ext cx="212630" cy="22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>
            <a:cxnSpLocks/>
            <a:stCxn id="73" idx="2"/>
            <a:endCxn id="77" idx="6"/>
          </p:cNvCxnSpPr>
          <p:nvPr/>
        </p:nvCxnSpPr>
        <p:spPr>
          <a:xfrm flipH="1">
            <a:off x="5760900" y="3869893"/>
            <a:ext cx="207972" cy="0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Овал 81"/>
          <p:cNvSpPr/>
          <p:nvPr/>
        </p:nvSpPr>
        <p:spPr>
          <a:xfrm>
            <a:off x="5968872" y="4146344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5233291" y="4148618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4862007" y="4146344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5602246" y="4146344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7" name="Прямая соединительная линия 86"/>
          <p:cNvCxnSpPr>
            <a:cxnSpLocks/>
            <a:stCxn id="83" idx="2"/>
            <a:endCxn id="84" idx="6"/>
          </p:cNvCxnSpPr>
          <p:nvPr/>
        </p:nvCxnSpPr>
        <p:spPr>
          <a:xfrm flipH="1" flipV="1">
            <a:off x="5020661" y="4225671"/>
            <a:ext cx="212630" cy="22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>
            <a:cxnSpLocks/>
            <a:stCxn id="82" idx="2"/>
            <a:endCxn id="86" idx="6"/>
          </p:cNvCxnSpPr>
          <p:nvPr/>
        </p:nvCxnSpPr>
        <p:spPr>
          <a:xfrm flipH="1">
            <a:off x="5760900" y="4225671"/>
            <a:ext cx="207972" cy="0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Овал 90"/>
          <p:cNvSpPr/>
          <p:nvPr/>
        </p:nvSpPr>
        <p:spPr>
          <a:xfrm>
            <a:off x="5972365" y="4496651"/>
            <a:ext cx="158654" cy="158654"/>
          </a:xfrm>
          <a:prstGeom prst="ellipse">
            <a:avLst/>
          </a:prstGeom>
          <a:solidFill>
            <a:srgbClr val="FFC0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5236784" y="4498925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4865500" y="4496651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5605739" y="4496651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6" name="Прямая соединительная линия 95"/>
          <p:cNvCxnSpPr>
            <a:cxnSpLocks/>
            <a:stCxn id="92" idx="2"/>
            <a:endCxn id="93" idx="6"/>
          </p:cNvCxnSpPr>
          <p:nvPr/>
        </p:nvCxnSpPr>
        <p:spPr>
          <a:xfrm flipH="1" flipV="1">
            <a:off x="5024154" y="4575978"/>
            <a:ext cx="212630" cy="22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>
            <a:cxnSpLocks/>
            <a:stCxn id="91" idx="2"/>
            <a:endCxn id="95" idx="6"/>
          </p:cNvCxnSpPr>
          <p:nvPr/>
        </p:nvCxnSpPr>
        <p:spPr>
          <a:xfrm flipH="1">
            <a:off x="5764393" y="4575978"/>
            <a:ext cx="207972" cy="0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Овал 99"/>
          <p:cNvSpPr/>
          <p:nvPr/>
        </p:nvSpPr>
        <p:spPr>
          <a:xfrm>
            <a:off x="5968872" y="4846958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5233291" y="4849232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4862007" y="4846958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5602246" y="4846958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5" name="Прямая соединительная линия 104"/>
          <p:cNvCxnSpPr>
            <a:cxnSpLocks/>
            <a:stCxn id="101" idx="2"/>
            <a:endCxn id="102" idx="6"/>
          </p:cNvCxnSpPr>
          <p:nvPr/>
        </p:nvCxnSpPr>
        <p:spPr>
          <a:xfrm flipH="1" flipV="1">
            <a:off x="5020661" y="4926285"/>
            <a:ext cx="212630" cy="22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>
            <a:cxnSpLocks/>
            <a:stCxn id="100" idx="2"/>
            <a:endCxn id="104" idx="6"/>
          </p:cNvCxnSpPr>
          <p:nvPr/>
        </p:nvCxnSpPr>
        <p:spPr>
          <a:xfrm flipH="1">
            <a:off x="5760900" y="4926285"/>
            <a:ext cx="207972" cy="0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>
            <a:off x="6599893" y="4042723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7842062" y="3026237"/>
            <a:ext cx="3930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Predictions with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negative sampling</a:t>
            </a:r>
            <a:endParaRPr lang="ru-RU" baseline="30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ru-RU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1" name="Рисунок 1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50" y="3421859"/>
            <a:ext cx="3359751" cy="1255427"/>
          </a:xfrm>
          <a:prstGeom prst="rect">
            <a:avLst/>
          </a:prstGeom>
        </p:spPr>
      </p:pic>
      <p:grpSp>
        <p:nvGrpSpPr>
          <p:cNvPr id="113" name="Group 1"/>
          <p:cNvGrpSpPr/>
          <p:nvPr/>
        </p:nvGrpSpPr>
        <p:grpSpPr>
          <a:xfrm>
            <a:off x="8694035" y="3903566"/>
            <a:ext cx="2226892" cy="1216450"/>
            <a:chOff x="8367148" y="3893076"/>
            <a:chExt cx="2226892" cy="12164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8369053" y="3924137"/>
                  <a:ext cx="2773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oMath>
                    </m:oMathPara>
                  </a14:m>
                  <a:endParaRPr lang="ru-RU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9053" y="3924137"/>
                  <a:ext cx="277319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8182" r="-18182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/>
                <p:cNvSpPr txBox="1"/>
                <p:nvPr/>
              </p:nvSpPr>
              <p:spPr>
                <a:xfrm>
                  <a:off x="10051419" y="3893076"/>
                  <a:ext cx="455189" cy="2819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  <m:r>
                              <a:rPr lang="en-US" b="1" i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1419" y="3893076"/>
                  <a:ext cx="455189" cy="281937"/>
                </a:xfrm>
                <a:prstGeom prst="rect">
                  <a:avLst/>
                </a:prstGeom>
                <a:blipFill>
                  <a:blip r:embed="rId4"/>
                  <a:stretch>
                    <a:fillRect l="-8333" t="-4545" r="-5556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6" name="Прямая со стрелкой 115"/>
            <p:cNvCxnSpPr/>
            <p:nvPr/>
          </p:nvCxnSpPr>
          <p:spPr>
            <a:xfrm flipH="1" flipV="1">
              <a:off x="8509829" y="4201136"/>
              <a:ext cx="259976" cy="59565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 стрелкой 116"/>
            <p:cNvCxnSpPr/>
            <p:nvPr/>
          </p:nvCxnSpPr>
          <p:spPr>
            <a:xfrm flipV="1">
              <a:off x="10018419" y="4165047"/>
              <a:ext cx="163146" cy="67142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Прямоугольник 117"/>
            <p:cNvSpPr/>
            <p:nvPr/>
          </p:nvSpPr>
          <p:spPr>
            <a:xfrm>
              <a:off x="8367148" y="4740194"/>
              <a:ext cx="22268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two representations</a:t>
              </a:r>
              <a:endPara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677414" y="6369634"/>
            <a:ext cx="7021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LINE: Large-scale information network embedding. Tang et al., WWW 2015</a:t>
            </a:r>
          </a:p>
        </p:txBody>
      </p:sp>
      <p:sp>
        <p:nvSpPr>
          <p:cNvPr id="130" name="Овал 47">
            <a:extLst>
              <a:ext uri="{FF2B5EF4-FFF2-40B4-BE49-F238E27FC236}">
                <a16:creationId xmlns:a16="http://schemas.microsoft.com/office/drawing/2014/main" id="{7309FB74-B4D1-7349-B0CA-E28AFB7A33E8}"/>
              </a:ext>
            </a:extLst>
          </p:cNvPr>
          <p:cNvSpPr/>
          <p:nvPr/>
        </p:nvSpPr>
        <p:spPr>
          <a:xfrm>
            <a:off x="4862007" y="3089952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48">
            <a:extLst>
              <a:ext uri="{FF2B5EF4-FFF2-40B4-BE49-F238E27FC236}">
                <a16:creationId xmlns:a16="http://schemas.microsoft.com/office/drawing/2014/main" id="{6EA6EA59-8298-B147-86CF-3E0FCF6F81D7}"/>
              </a:ext>
            </a:extLst>
          </p:cNvPr>
          <p:cNvSpPr/>
          <p:nvPr/>
        </p:nvSpPr>
        <p:spPr>
          <a:xfrm>
            <a:off x="5233291" y="3092226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2" name="Прямая соединительная линия 49">
            <a:extLst>
              <a:ext uri="{FF2B5EF4-FFF2-40B4-BE49-F238E27FC236}">
                <a16:creationId xmlns:a16="http://schemas.microsoft.com/office/drawing/2014/main" id="{9EDADED9-61E6-6B43-A9A8-41E8956CAE0F}"/>
              </a:ext>
            </a:extLst>
          </p:cNvPr>
          <p:cNvCxnSpPr>
            <a:cxnSpLocks/>
            <a:stCxn id="131" idx="2"/>
            <a:endCxn id="130" idx="6"/>
          </p:cNvCxnSpPr>
          <p:nvPr/>
        </p:nvCxnSpPr>
        <p:spPr>
          <a:xfrm flipH="1" flipV="1">
            <a:off x="5020661" y="3169279"/>
            <a:ext cx="212630" cy="2274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Овал 51">
            <a:extLst>
              <a:ext uri="{FF2B5EF4-FFF2-40B4-BE49-F238E27FC236}">
                <a16:creationId xmlns:a16="http://schemas.microsoft.com/office/drawing/2014/main" id="{BCDFB6B0-6B87-1140-9A38-120F6D108F1F}"/>
              </a:ext>
            </a:extLst>
          </p:cNvPr>
          <p:cNvSpPr/>
          <p:nvPr/>
        </p:nvSpPr>
        <p:spPr>
          <a:xfrm>
            <a:off x="5602246" y="3089952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Овал 54">
            <a:extLst>
              <a:ext uri="{FF2B5EF4-FFF2-40B4-BE49-F238E27FC236}">
                <a16:creationId xmlns:a16="http://schemas.microsoft.com/office/drawing/2014/main" id="{0F8D94D7-0D38-774E-953C-AF46C6D74CD8}"/>
              </a:ext>
            </a:extLst>
          </p:cNvPr>
          <p:cNvSpPr/>
          <p:nvPr/>
        </p:nvSpPr>
        <p:spPr>
          <a:xfrm>
            <a:off x="5968872" y="3089952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6" name="Прямая соединительная линия 55">
            <a:extLst>
              <a:ext uri="{FF2B5EF4-FFF2-40B4-BE49-F238E27FC236}">
                <a16:creationId xmlns:a16="http://schemas.microsoft.com/office/drawing/2014/main" id="{89C55A8F-D3A0-9947-9EC6-EFC40DE041A4}"/>
              </a:ext>
            </a:extLst>
          </p:cNvPr>
          <p:cNvCxnSpPr>
            <a:cxnSpLocks/>
            <a:stCxn id="135" idx="2"/>
            <a:endCxn id="133" idx="6"/>
          </p:cNvCxnSpPr>
          <p:nvPr/>
        </p:nvCxnSpPr>
        <p:spPr>
          <a:xfrm flipH="1">
            <a:off x="5760900" y="3169279"/>
            <a:ext cx="207972" cy="0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97EE195B-9176-5D42-908A-7D6387A395A9}"/>
              </a:ext>
            </a:extLst>
          </p:cNvPr>
          <p:cNvSpPr txBox="1"/>
          <p:nvPr/>
        </p:nvSpPr>
        <p:spPr>
          <a:xfrm>
            <a:off x="4699400" y="255952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Random edges</a:t>
            </a:r>
            <a:endParaRPr lang="ru-RU" baseline="30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872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world is diverse</a:t>
            </a:r>
            <a:endParaRPr lang="ru-RU" dirty="0"/>
          </a:p>
        </p:txBody>
      </p:sp>
      <p:sp>
        <p:nvSpPr>
          <p:cNvPr id="11" name="Объект 3"/>
          <p:cNvSpPr>
            <a:spLocks noGrp="1"/>
          </p:cNvSpPr>
          <p:nvPr>
            <p:ph idx="1"/>
          </p:nvPr>
        </p:nvSpPr>
        <p:spPr>
          <a:xfrm>
            <a:off x="1015911" y="2752035"/>
            <a:ext cx="3983182" cy="3502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Different </a:t>
            </a:r>
            <a:r>
              <a:rPr lang="en-US" b="1" dirty="0"/>
              <a:t>domains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Information</a:t>
            </a:r>
          </a:p>
          <a:p>
            <a:pPr lvl="1"/>
            <a:r>
              <a:rPr lang="en-US" dirty="0"/>
              <a:t>Social</a:t>
            </a:r>
          </a:p>
          <a:p>
            <a:pPr lvl="1"/>
            <a:r>
              <a:rPr lang="en-US" dirty="0"/>
              <a:t>Biological</a:t>
            </a:r>
          </a:p>
          <a:p>
            <a:pPr lvl="1"/>
            <a:r>
              <a:rPr lang="en-US" dirty="0"/>
              <a:t>Transportation</a:t>
            </a:r>
          </a:p>
          <a:p>
            <a:pPr lvl="1"/>
            <a:r>
              <a:rPr lang="en-US" dirty="0"/>
              <a:t>…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136" y="944880"/>
            <a:ext cx="5913120" cy="591312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616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LINE: asymptotics and practice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20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бъект 11"/>
              <p:cNvSpPr>
                <a:spLocks noGrp="1"/>
              </p:cNvSpPr>
              <p:nvPr>
                <p:ph idx="1"/>
              </p:nvPr>
            </p:nvSpPr>
            <p:spPr>
              <a:xfrm>
                <a:off x="685546" y="1678184"/>
                <a:ext cx="11721349" cy="446861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Simple &amp; fast algorithm, </a:t>
                </a:r>
                <a:r>
                  <a:rPr lang="en-US" b="1" dirty="0"/>
                  <a:t>not great </a:t>
                </a:r>
                <a:r>
                  <a:rPr lang="en-US" dirty="0"/>
                  <a:t>on downstream tasks </a:t>
                </a:r>
                <a:r>
                  <a:rPr lang="en-US" dirty="0">
                    <a:sym typeface="Wingdings" pitchFamily="2" charset="2"/>
                  </a:rPr>
                  <a:t>:(</a:t>
                </a: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/>
                  <a:t>NB</a:t>
                </a:r>
                <a:r>
                  <a:rPr lang="en-US" dirty="0"/>
                  <a:t>: Set the total # of samples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 proportional to # of edges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ym typeface="Wingdings" pitchFamily="2" charset="2"/>
                  </a:rPr>
                  <a:t>Optimization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itchFamily="2" charset="2"/>
                  </a:rPr>
                  <a:t>:)</a:t>
                </a: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Authors’ </a:t>
                </a:r>
                <a:r>
                  <a:rPr lang="en-US" dirty="0">
                    <a:hlinkClick r:id="rId2"/>
                  </a:rPr>
                  <a:t>C++ implementation</a:t>
                </a:r>
                <a:r>
                  <a:rPr lang="en-US" dirty="0"/>
                  <a:t> works well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ym typeface="Wingdings" pitchFamily="2" charset="2"/>
                  </a:rPr>
                  <a:t>Practical limitations: ~10M nodes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6" name="Объек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546" y="1678184"/>
                <a:ext cx="11721349" cy="4468616"/>
              </a:xfrm>
              <a:blipFill>
                <a:blip r:embed="rId3"/>
                <a:stretch>
                  <a:fillRect l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2705B6A-0D77-BC40-9D3E-B49CA0C2656D}"/>
              </a:ext>
            </a:extLst>
          </p:cNvPr>
          <p:cNvSpPr txBox="1"/>
          <p:nvPr/>
        </p:nvSpPr>
        <p:spPr>
          <a:xfrm>
            <a:off x="677414" y="6369634"/>
            <a:ext cx="7021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LINE: Large-scale information network embedding. Tang et al., WWW 2015</a:t>
            </a:r>
          </a:p>
        </p:txBody>
      </p:sp>
    </p:spTree>
    <p:extLst>
      <p:ext uri="{BB962C8B-B14F-4D97-AF65-F5344CB8AC3E}">
        <p14:creationId xmlns:p14="http://schemas.microsoft.com/office/powerpoint/2010/main" val="4148714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Node2vec: algorithm overview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21</a:t>
            </a:fld>
            <a:endParaRPr lang="ru-RU" dirty="0"/>
          </a:p>
        </p:txBody>
      </p:sp>
      <p:cxnSp>
        <p:nvCxnSpPr>
          <p:cNvPr id="12" name="Прямая соединительная линия 106"/>
          <p:cNvCxnSpPr>
            <a:stCxn id="25" idx="0"/>
            <a:endCxn id="26" idx="3"/>
          </p:cNvCxnSpPr>
          <p:nvPr/>
        </p:nvCxnSpPr>
        <p:spPr>
          <a:xfrm flipV="1">
            <a:off x="2636699" y="3468391"/>
            <a:ext cx="198095" cy="54849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91"/>
          <p:cNvCxnSpPr>
            <a:stCxn id="21" idx="5"/>
            <a:endCxn id="25" idx="2"/>
          </p:cNvCxnSpPr>
          <p:nvPr/>
        </p:nvCxnSpPr>
        <p:spPr>
          <a:xfrm>
            <a:off x="2021074" y="3885767"/>
            <a:ext cx="536298" cy="21044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92"/>
          <p:cNvCxnSpPr>
            <a:stCxn id="18" idx="6"/>
            <a:endCxn id="20" idx="2"/>
          </p:cNvCxnSpPr>
          <p:nvPr/>
        </p:nvCxnSpPr>
        <p:spPr>
          <a:xfrm>
            <a:off x="1022867" y="2911727"/>
            <a:ext cx="594521" cy="283060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бъект 11"/>
              <p:cNvSpPr>
                <a:spLocks noGrp="1"/>
              </p:cNvSpPr>
              <p:nvPr>
                <p:ph idx="1"/>
              </p:nvPr>
            </p:nvSpPr>
            <p:spPr>
              <a:xfrm>
                <a:off x="685546" y="1678185"/>
                <a:ext cx="10804481" cy="63381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“Let’s add two more parameters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DeepWalk”</a:t>
                </a:r>
                <a:endParaRPr lang="ru-RU" dirty="0"/>
              </a:p>
            </p:txBody>
          </p:sp>
        </mc:Choice>
        <mc:Fallback xmlns="">
          <p:sp>
            <p:nvSpPr>
              <p:cNvPr id="16" name="Объек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546" y="1678185"/>
                <a:ext cx="10804481" cy="633810"/>
              </a:xfrm>
              <a:blipFill>
                <a:blip r:embed="rId2"/>
                <a:stretch>
                  <a:fillRect l="-1058" t="-20408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 стрелкой 16"/>
          <p:cNvCxnSpPr/>
          <p:nvPr/>
        </p:nvCxnSpPr>
        <p:spPr>
          <a:xfrm>
            <a:off x="3559614" y="4029022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864213" y="283240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66772" y="360672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617388" y="311546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885654" y="3750347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469826" y="4386723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054852" y="5117726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022982" y="4872182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557372" y="4016883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811560" y="3332971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206488" y="4459125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65143" y="3824239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>
            <a:stCxn id="21" idx="4"/>
            <a:endCxn id="22" idx="0"/>
          </p:cNvCxnSpPr>
          <p:nvPr/>
        </p:nvCxnSpPr>
        <p:spPr>
          <a:xfrm flipH="1">
            <a:off x="1549153" y="3909002"/>
            <a:ext cx="415828" cy="477721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9" idx="4"/>
            <a:endCxn id="22" idx="1"/>
          </p:cNvCxnSpPr>
          <p:nvPr/>
        </p:nvCxnSpPr>
        <p:spPr>
          <a:xfrm>
            <a:off x="946100" y="3765383"/>
            <a:ext cx="546961" cy="6445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1" idx="0"/>
            <a:endCxn id="20" idx="4"/>
          </p:cNvCxnSpPr>
          <p:nvPr/>
        </p:nvCxnSpPr>
        <p:spPr>
          <a:xfrm flipH="1" flipV="1">
            <a:off x="1696717" y="3274115"/>
            <a:ext cx="268265" cy="476233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8" idx="6"/>
            <a:endCxn id="20" idx="2"/>
          </p:cNvCxnSpPr>
          <p:nvPr/>
        </p:nvCxnSpPr>
        <p:spPr>
          <a:xfrm>
            <a:off x="1022867" y="2911727"/>
            <a:ext cx="594522" cy="283060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8" idx="4"/>
            <a:endCxn id="19" idx="0"/>
          </p:cNvCxnSpPr>
          <p:nvPr/>
        </p:nvCxnSpPr>
        <p:spPr>
          <a:xfrm>
            <a:off x="943540" y="2991054"/>
            <a:ext cx="2559" cy="6156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8" idx="5"/>
            <a:endCxn id="21" idx="1"/>
          </p:cNvCxnSpPr>
          <p:nvPr/>
        </p:nvCxnSpPr>
        <p:spPr>
          <a:xfrm>
            <a:off x="999633" y="2967820"/>
            <a:ext cx="909255" cy="80576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0" idx="3"/>
            <a:endCxn id="19" idx="7"/>
          </p:cNvCxnSpPr>
          <p:nvPr/>
        </p:nvCxnSpPr>
        <p:spPr>
          <a:xfrm flipH="1">
            <a:off x="1002192" y="3250880"/>
            <a:ext cx="638432" cy="37908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3" idx="0"/>
            <a:endCxn id="22" idx="3"/>
          </p:cNvCxnSpPr>
          <p:nvPr/>
        </p:nvCxnSpPr>
        <p:spPr>
          <a:xfrm flipV="1">
            <a:off x="1134180" y="4522142"/>
            <a:ext cx="358880" cy="59558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23" idx="6"/>
            <a:endCxn id="24" idx="2"/>
          </p:cNvCxnSpPr>
          <p:nvPr/>
        </p:nvCxnSpPr>
        <p:spPr>
          <a:xfrm flipV="1">
            <a:off x="1213507" y="4951509"/>
            <a:ext cx="809476" cy="24554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22" idx="5"/>
            <a:endCxn id="24" idx="1"/>
          </p:cNvCxnSpPr>
          <p:nvPr/>
        </p:nvCxnSpPr>
        <p:spPr>
          <a:xfrm>
            <a:off x="1605246" y="4522142"/>
            <a:ext cx="440971" cy="3732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27" idx="0"/>
            <a:endCxn id="28" idx="4"/>
          </p:cNvCxnSpPr>
          <p:nvPr/>
        </p:nvCxnSpPr>
        <p:spPr>
          <a:xfrm flipV="1">
            <a:off x="3285816" y="3982892"/>
            <a:ext cx="158654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27" idx="1"/>
            <a:endCxn id="25" idx="5"/>
          </p:cNvCxnSpPr>
          <p:nvPr/>
        </p:nvCxnSpPr>
        <p:spPr>
          <a:xfrm flipH="1" flipV="1">
            <a:off x="2692791" y="4152302"/>
            <a:ext cx="536931" cy="330057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26" idx="6"/>
            <a:endCxn id="28" idx="1"/>
          </p:cNvCxnSpPr>
          <p:nvPr/>
        </p:nvCxnSpPr>
        <p:spPr>
          <a:xfrm>
            <a:off x="2970214" y="3412298"/>
            <a:ext cx="418163" cy="435175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22" idx="6"/>
            <a:endCxn id="25" idx="3"/>
          </p:cNvCxnSpPr>
          <p:nvPr/>
        </p:nvCxnSpPr>
        <p:spPr>
          <a:xfrm flipV="1">
            <a:off x="1628480" y="4152302"/>
            <a:ext cx="952126" cy="31374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21" idx="5"/>
            <a:endCxn id="25" idx="2"/>
          </p:cNvCxnSpPr>
          <p:nvPr/>
        </p:nvCxnSpPr>
        <p:spPr>
          <a:xfrm>
            <a:off x="2021073" y="3885768"/>
            <a:ext cx="536299" cy="21044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26" idx="3"/>
            <a:endCxn id="25" idx="0"/>
          </p:cNvCxnSpPr>
          <p:nvPr/>
        </p:nvCxnSpPr>
        <p:spPr>
          <a:xfrm flipH="1">
            <a:off x="2636699" y="3468390"/>
            <a:ext cx="198095" cy="54849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18" idx="6"/>
            <a:endCxn id="26" idx="1"/>
          </p:cNvCxnSpPr>
          <p:nvPr/>
        </p:nvCxnSpPr>
        <p:spPr>
          <a:xfrm>
            <a:off x="1022867" y="2911727"/>
            <a:ext cx="1811927" cy="444478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4862007" y="3089952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233291" y="3092226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>
            <a:stCxn id="49" idx="2"/>
            <a:endCxn id="48" idx="6"/>
          </p:cNvCxnSpPr>
          <p:nvPr/>
        </p:nvCxnSpPr>
        <p:spPr>
          <a:xfrm flipH="1" flipV="1">
            <a:off x="5020661" y="3169279"/>
            <a:ext cx="212630" cy="2274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5602246" y="3089952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единительная линия 52"/>
          <p:cNvCxnSpPr>
            <a:stCxn id="52" idx="2"/>
            <a:endCxn id="49" idx="6"/>
          </p:cNvCxnSpPr>
          <p:nvPr/>
        </p:nvCxnSpPr>
        <p:spPr>
          <a:xfrm flipH="1">
            <a:off x="5391945" y="3169279"/>
            <a:ext cx="210301" cy="2274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5968872" y="3089952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/>
          <p:cNvCxnSpPr>
            <a:stCxn id="55" idx="2"/>
            <a:endCxn id="52" idx="6"/>
          </p:cNvCxnSpPr>
          <p:nvPr/>
        </p:nvCxnSpPr>
        <p:spPr>
          <a:xfrm flipH="1">
            <a:off x="5760900" y="3169279"/>
            <a:ext cx="207972" cy="0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Овал 57"/>
          <p:cNvSpPr/>
          <p:nvPr/>
        </p:nvSpPr>
        <p:spPr>
          <a:xfrm>
            <a:off x="6335498" y="3089952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>
            <a:stCxn id="58" idx="2"/>
            <a:endCxn id="55" idx="6"/>
          </p:cNvCxnSpPr>
          <p:nvPr/>
        </p:nvCxnSpPr>
        <p:spPr>
          <a:xfrm flipH="1">
            <a:off x="6127526" y="3169279"/>
            <a:ext cx="207972" cy="0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3"/>
          <p:cNvGrpSpPr/>
          <p:nvPr/>
        </p:nvGrpSpPr>
        <p:grpSpPr>
          <a:xfrm>
            <a:off x="4862007" y="3440259"/>
            <a:ext cx="1635638" cy="1567627"/>
            <a:chOff x="4535120" y="3429769"/>
            <a:chExt cx="1635638" cy="1567627"/>
          </a:xfrm>
        </p:grpSpPr>
        <p:sp>
          <p:nvSpPr>
            <p:cNvPr id="64" name="Овал 63"/>
            <p:cNvSpPr/>
            <p:nvPr/>
          </p:nvSpPr>
          <p:spPr>
            <a:xfrm>
              <a:off x="5645478" y="3429769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909897" y="3432043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4538613" y="3429769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6012104" y="3429769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5278852" y="3429769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9" name="Прямая соединительная линия 68"/>
            <p:cNvCxnSpPr>
              <a:stCxn id="65" idx="2"/>
              <a:endCxn id="66" idx="6"/>
            </p:cNvCxnSpPr>
            <p:nvPr/>
          </p:nvCxnSpPr>
          <p:spPr>
            <a:xfrm flipH="1" flipV="1">
              <a:off x="4697267" y="3509096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>
              <a:stCxn id="68" idx="2"/>
              <a:endCxn id="65" idx="6"/>
            </p:cNvCxnSpPr>
            <p:nvPr/>
          </p:nvCxnSpPr>
          <p:spPr>
            <a:xfrm flipH="1">
              <a:off x="5068551" y="3509096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>
              <a:stCxn id="64" idx="2"/>
              <a:endCxn id="68" idx="6"/>
            </p:cNvCxnSpPr>
            <p:nvPr/>
          </p:nvCxnSpPr>
          <p:spPr>
            <a:xfrm flipH="1">
              <a:off x="5437506" y="3509096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>
              <a:stCxn id="67" idx="2"/>
              <a:endCxn id="64" idx="6"/>
            </p:cNvCxnSpPr>
            <p:nvPr/>
          </p:nvCxnSpPr>
          <p:spPr>
            <a:xfrm flipH="1">
              <a:off x="5804132" y="3509096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Овал 72"/>
            <p:cNvSpPr/>
            <p:nvPr/>
          </p:nvSpPr>
          <p:spPr>
            <a:xfrm>
              <a:off x="5641985" y="3780076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4906404" y="3782350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535120" y="3780076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6008611" y="3780076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5275359" y="3780076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8" name="Прямая соединительная линия 77"/>
            <p:cNvCxnSpPr>
              <a:stCxn id="74" idx="2"/>
              <a:endCxn id="75" idx="6"/>
            </p:cNvCxnSpPr>
            <p:nvPr/>
          </p:nvCxnSpPr>
          <p:spPr>
            <a:xfrm flipH="1" flipV="1">
              <a:off x="4693774" y="3859403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>
              <a:stCxn id="77" idx="2"/>
              <a:endCxn id="74" idx="6"/>
            </p:cNvCxnSpPr>
            <p:nvPr/>
          </p:nvCxnSpPr>
          <p:spPr>
            <a:xfrm flipH="1">
              <a:off x="5065058" y="3859403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>
              <a:stCxn id="73" idx="2"/>
              <a:endCxn id="77" idx="6"/>
            </p:cNvCxnSpPr>
            <p:nvPr/>
          </p:nvCxnSpPr>
          <p:spPr>
            <a:xfrm flipH="1">
              <a:off x="5434013" y="3859403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>
              <a:stCxn id="76" idx="2"/>
              <a:endCxn id="73" idx="6"/>
            </p:cNvCxnSpPr>
            <p:nvPr/>
          </p:nvCxnSpPr>
          <p:spPr>
            <a:xfrm flipH="1">
              <a:off x="5800639" y="3859403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Овал 81"/>
            <p:cNvSpPr/>
            <p:nvPr/>
          </p:nvSpPr>
          <p:spPr>
            <a:xfrm>
              <a:off x="5641985" y="4135854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4906404" y="4138128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4535120" y="4135854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008611" y="4135854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5275359" y="4135854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7" name="Прямая соединительная линия 86"/>
            <p:cNvCxnSpPr>
              <a:stCxn id="83" idx="2"/>
              <a:endCxn id="84" idx="6"/>
            </p:cNvCxnSpPr>
            <p:nvPr/>
          </p:nvCxnSpPr>
          <p:spPr>
            <a:xfrm flipH="1" flipV="1">
              <a:off x="4693774" y="4215181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>
              <a:stCxn id="86" idx="2"/>
              <a:endCxn id="83" idx="6"/>
            </p:cNvCxnSpPr>
            <p:nvPr/>
          </p:nvCxnSpPr>
          <p:spPr>
            <a:xfrm flipH="1">
              <a:off x="5065058" y="4215181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>
              <a:stCxn id="82" idx="2"/>
              <a:endCxn id="86" idx="6"/>
            </p:cNvCxnSpPr>
            <p:nvPr/>
          </p:nvCxnSpPr>
          <p:spPr>
            <a:xfrm flipH="1">
              <a:off x="5434013" y="4215181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>
              <a:stCxn id="85" idx="2"/>
              <a:endCxn id="82" idx="6"/>
            </p:cNvCxnSpPr>
            <p:nvPr/>
          </p:nvCxnSpPr>
          <p:spPr>
            <a:xfrm flipH="1">
              <a:off x="5800639" y="4215181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Овал 90"/>
            <p:cNvSpPr/>
            <p:nvPr/>
          </p:nvSpPr>
          <p:spPr>
            <a:xfrm>
              <a:off x="5645478" y="4486161"/>
              <a:ext cx="158654" cy="15865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4909897" y="4488435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4538613" y="4486161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6012104" y="4486161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5278852" y="4486161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6" name="Прямая соединительная линия 95"/>
            <p:cNvCxnSpPr>
              <a:stCxn id="92" idx="2"/>
              <a:endCxn id="93" idx="6"/>
            </p:cNvCxnSpPr>
            <p:nvPr/>
          </p:nvCxnSpPr>
          <p:spPr>
            <a:xfrm flipH="1" flipV="1">
              <a:off x="4697267" y="4565488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>
              <a:stCxn id="95" idx="2"/>
              <a:endCxn id="92" idx="6"/>
            </p:cNvCxnSpPr>
            <p:nvPr/>
          </p:nvCxnSpPr>
          <p:spPr>
            <a:xfrm flipH="1">
              <a:off x="5068551" y="4565488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>
              <a:stCxn id="91" idx="2"/>
              <a:endCxn id="95" idx="6"/>
            </p:cNvCxnSpPr>
            <p:nvPr/>
          </p:nvCxnSpPr>
          <p:spPr>
            <a:xfrm flipH="1">
              <a:off x="5437506" y="4565488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>
              <a:stCxn id="94" idx="2"/>
              <a:endCxn id="91" idx="6"/>
            </p:cNvCxnSpPr>
            <p:nvPr/>
          </p:nvCxnSpPr>
          <p:spPr>
            <a:xfrm flipH="1">
              <a:off x="5804132" y="4565488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Овал 99"/>
            <p:cNvSpPr/>
            <p:nvPr/>
          </p:nvSpPr>
          <p:spPr>
            <a:xfrm>
              <a:off x="5641985" y="4836468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4906404" y="4838742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535120" y="4836468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6008611" y="4836468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5275359" y="4836468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5" name="Прямая соединительная линия 104"/>
            <p:cNvCxnSpPr>
              <a:stCxn id="101" idx="2"/>
              <a:endCxn id="102" idx="6"/>
            </p:cNvCxnSpPr>
            <p:nvPr/>
          </p:nvCxnSpPr>
          <p:spPr>
            <a:xfrm flipH="1" flipV="1">
              <a:off x="4693774" y="4915795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>
              <a:stCxn id="104" idx="2"/>
              <a:endCxn id="101" idx="6"/>
            </p:cNvCxnSpPr>
            <p:nvPr/>
          </p:nvCxnSpPr>
          <p:spPr>
            <a:xfrm flipH="1">
              <a:off x="5065058" y="4915795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>
              <a:stCxn id="100" idx="2"/>
              <a:endCxn id="104" idx="6"/>
            </p:cNvCxnSpPr>
            <p:nvPr/>
          </p:nvCxnSpPr>
          <p:spPr>
            <a:xfrm flipH="1">
              <a:off x="5434013" y="4915795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>
              <a:stCxn id="103" idx="2"/>
              <a:endCxn id="100" idx="6"/>
            </p:cNvCxnSpPr>
            <p:nvPr/>
          </p:nvCxnSpPr>
          <p:spPr>
            <a:xfrm flipH="1">
              <a:off x="5800639" y="4915795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Прямая со стрелкой 108"/>
          <p:cNvCxnSpPr/>
          <p:nvPr/>
        </p:nvCxnSpPr>
        <p:spPr>
          <a:xfrm>
            <a:off x="6599893" y="4042723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7842062" y="3026237"/>
            <a:ext cx="3930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Predictions with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negative sampling</a:t>
            </a:r>
            <a:endParaRPr lang="ru-RU" baseline="30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ru-RU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1" name="Рисунок 1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50" y="3421859"/>
            <a:ext cx="3359751" cy="1255427"/>
          </a:xfrm>
          <a:prstGeom prst="rect">
            <a:avLst/>
          </a:prstGeom>
        </p:spPr>
      </p:pic>
      <p:grpSp>
        <p:nvGrpSpPr>
          <p:cNvPr id="113" name="Group 1"/>
          <p:cNvGrpSpPr/>
          <p:nvPr/>
        </p:nvGrpSpPr>
        <p:grpSpPr>
          <a:xfrm>
            <a:off x="8694035" y="3903566"/>
            <a:ext cx="2226892" cy="1216450"/>
            <a:chOff x="8367148" y="3893076"/>
            <a:chExt cx="2226892" cy="12164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8369053" y="3924137"/>
                  <a:ext cx="2773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oMath>
                    </m:oMathPara>
                  </a14:m>
                  <a:endParaRPr lang="ru-RU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9053" y="3924137"/>
                  <a:ext cx="277319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8182" r="-18182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/>
                <p:cNvSpPr txBox="1"/>
                <p:nvPr/>
              </p:nvSpPr>
              <p:spPr>
                <a:xfrm>
                  <a:off x="10051419" y="3893076"/>
                  <a:ext cx="455189" cy="2819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  <m:r>
                              <a:rPr lang="en-US" b="1" i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1419" y="3893076"/>
                  <a:ext cx="455189" cy="281937"/>
                </a:xfrm>
                <a:prstGeom prst="rect">
                  <a:avLst/>
                </a:prstGeom>
                <a:blipFill>
                  <a:blip r:embed="rId5"/>
                  <a:stretch>
                    <a:fillRect l="-8333" t="-4545" r="-5556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6" name="Прямая со стрелкой 115"/>
            <p:cNvCxnSpPr/>
            <p:nvPr/>
          </p:nvCxnSpPr>
          <p:spPr>
            <a:xfrm flipH="1" flipV="1">
              <a:off x="8509829" y="4201136"/>
              <a:ext cx="259976" cy="59565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 стрелкой 116"/>
            <p:cNvCxnSpPr/>
            <p:nvPr/>
          </p:nvCxnSpPr>
          <p:spPr>
            <a:xfrm flipV="1">
              <a:off x="10018419" y="4165047"/>
              <a:ext cx="163146" cy="67142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Прямоугольник 117"/>
            <p:cNvSpPr/>
            <p:nvPr/>
          </p:nvSpPr>
          <p:spPr>
            <a:xfrm>
              <a:off x="8367148" y="4740194"/>
              <a:ext cx="22268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two representations</a:t>
              </a:r>
              <a:endPara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677414" y="6369634"/>
            <a:ext cx="7576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Node2vec: scalable feature learning for networks. Grover &amp;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Leskovec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KDD 2016</a:t>
            </a:r>
          </a:p>
        </p:txBody>
      </p:sp>
      <p:cxnSp>
        <p:nvCxnSpPr>
          <p:cNvPr id="128" name="Straight Arrow Connector 28">
            <a:extLst>
              <a:ext uri="{FF2B5EF4-FFF2-40B4-BE49-F238E27FC236}">
                <a16:creationId xmlns:a16="http://schemas.microsoft.com/office/drawing/2014/main" id="{7D5DC5FA-7384-FE4C-9503-521C27FB855F}"/>
              </a:ext>
            </a:extLst>
          </p:cNvPr>
          <p:cNvCxnSpPr>
            <a:cxnSpLocks/>
          </p:cNvCxnSpPr>
          <p:nvPr/>
        </p:nvCxnSpPr>
        <p:spPr>
          <a:xfrm flipV="1">
            <a:off x="5681572" y="5019239"/>
            <a:ext cx="1" cy="186940"/>
          </a:xfrm>
          <a:prstGeom prst="straightConnector1">
            <a:avLst/>
          </a:prstGeom>
          <a:ln w="38100">
            <a:solidFill>
              <a:srgbClr val="B106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28">
            <a:extLst>
              <a:ext uri="{FF2B5EF4-FFF2-40B4-BE49-F238E27FC236}">
                <a16:creationId xmlns:a16="http://schemas.microsoft.com/office/drawing/2014/main" id="{408368F3-406F-0E47-AD35-496BF828C7DF}"/>
              </a:ext>
            </a:extLst>
          </p:cNvPr>
          <p:cNvCxnSpPr>
            <a:cxnSpLocks/>
          </p:cNvCxnSpPr>
          <p:nvPr/>
        </p:nvCxnSpPr>
        <p:spPr>
          <a:xfrm flipV="1">
            <a:off x="6335498" y="5012007"/>
            <a:ext cx="76813" cy="185046"/>
          </a:xfrm>
          <a:prstGeom prst="straightConnector1">
            <a:avLst/>
          </a:prstGeom>
          <a:ln w="38100">
            <a:solidFill>
              <a:srgbClr val="B106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6EA7C83-3CDC-9048-AED6-8B97D0CDCD3E}"/>
                  </a:ext>
                </a:extLst>
              </p:cNvPr>
              <p:cNvSpPr/>
              <p:nvPr/>
            </p:nvSpPr>
            <p:spPr>
              <a:xfrm>
                <a:off x="4471691" y="5220281"/>
                <a:ext cx="33557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use pairs within window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𝑤</m:t>
                    </m:r>
                  </m:oMath>
                </a14:m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6EA7C83-3CDC-9048-AED6-8B97D0CDC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691" y="5220281"/>
                <a:ext cx="3355727" cy="369332"/>
              </a:xfrm>
              <a:prstGeom prst="rect">
                <a:avLst/>
              </a:prstGeom>
              <a:blipFill>
                <a:blip r:embed="rId6"/>
                <a:stretch>
                  <a:fillRect l="-1515" t="-6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0D2E120-3277-8A48-A052-F13319BE76A5}"/>
                  </a:ext>
                </a:extLst>
              </p:cNvPr>
              <p:cNvSpPr/>
              <p:nvPr/>
            </p:nvSpPr>
            <p:spPr>
              <a:xfrm>
                <a:off x="1393653" y="2488510"/>
                <a:ext cx="51004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Cambria Math" panose="02040503050406030204" pitchFamily="18" charset="0"/>
                    <a:cs typeface="Lato" panose="020F0502020204030203" pitchFamily="34" charset="0"/>
                  </a:rPr>
                  <a:t>Start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random walks of length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𝑡</m:t>
                    </m:r>
                    <m:r>
                      <a:rPr lang="en-US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from each node 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0D2E120-3277-8A48-A052-F13319BE76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653" y="2488510"/>
                <a:ext cx="5100499" cy="369332"/>
              </a:xfrm>
              <a:prstGeom prst="rect">
                <a:avLst/>
              </a:prstGeom>
              <a:blipFill>
                <a:blip r:embed="rId7"/>
                <a:stretch>
                  <a:fillRect l="-995"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1A929EA-747D-A349-A551-A184DDBB4FD7}"/>
              </a:ext>
            </a:extLst>
          </p:cNvPr>
          <p:cNvSpPr/>
          <p:nvPr/>
        </p:nvSpPr>
        <p:spPr>
          <a:xfrm>
            <a:off x="685546" y="2783942"/>
            <a:ext cx="5893457" cy="2492438"/>
          </a:xfrm>
          <a:prstGeom prst="rect">
            <a:avLst/>
          </a:prstGeom>
          <a:noFill/>
          <a:ln w="38100">
            <a:solidFill>
              <a:srgbClr val="E41A1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4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Node2vec: algorithm overview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22</a:t>
            </a:fld>
            <a:endParaRPr lang="ru-RU" dirty="0"/>
          </a:p>
        </p:txBody>
      </p:sp>
      <p:cxnSp>
        <p:nvCxnSpPr>
          <p:cNvPr id="12" name="Прямая соединительная линия 106"/>
          <p:cNvCxnSpPr>
            <a:stCxn id="25" idx="0"/>
            <a:endCxn id="26" idx="3"/>
          </p:cNvCxnSpPr>
          <p:nvPr/>
        </p:nvCxnSpPr>
        <p:spPr>
          <a:xfrm flipV="1">
            <a:off x="2636699" y="3468391"/>
            <a:ext cx="198095" cy="54849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91"/>
          <p:cNvCxnSpPr>
            <a:stCxn id="21" idx="5"/>
            <a:endCxn id="25" idx="2"/>
          </p:cNvCxnSpPr>
          <p:nvPr/>
        </p:nvCxnSpPr>
        <p:spPr>
          <a:xfrm>
            <a:off x="2021074" y="3885767"/>
            <a:ext cx="536298" cy="21044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92"/>
          <p:cNvCxnSpPr>
            <a:stCxn id="18" idx="6"/>
            <a:endCxn id="20" idx="2"/>
          </p:cNvCxnSpPr>
          <p:nvPr/>
        </p:nvCxnSpPr>
        <p:spPr>
          <a:xfrm>
            <a:off x="1022867" y="2911727"/>
            <a:ext cx="594521" cy="283060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бъект 11"/>
              <p:cNvSpPr>
                <a:spLocks noGrp="1"/>
              </p:cNvSpPr>
              <p:nvPr>
                <p:ph idx="1"/>
              </p:nvPr>
            </p:nvSpPr>
            <p:spPr>
              <a:xfrm>
                <a:off x="685546" y="1678185"/>
                <a:ext cx="10804481" cy="63381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“Let’s add two more parameters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DeepWalk”</a:t>
                </a:r>
                <a:endParaRPr lang="ru-RU" dirty="0"/>
              </a:p>
            </p:txBody>
          </p:sp>
        </mc:Choice>
        <mc:Fallback xmlns="">
          <p:sp>
            <p:nvSpPr>
              <p:cNvPr id="16" name="Объек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546" y="1678185"/>
                <a:ext cx="10804481" cy="633810"/>
              </a:xfrm>
              <a:blipFill>
                <a:blip r:embed="rId2"/>
                <a:stretch>
                  <a:fillRect l="-1058" t="-20408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 стрелкой 16"/>
          <p:cNvCxnSpPr/>
          <p:nvPr/>
        </p:nvCxnSpPr>
        <p:spPr>
          <a:xfrm>
            <a:off x="3559614" y="4029022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864213" y="283240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66772" y="360672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617388" y="311546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885654" y="3750347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469826" y="4386723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054852" y="5117726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022982" y="4872182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557372" y="4016883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811560" y="3332971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206488" y="4459125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65143" y="3824239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>
            <a:stCxn id="21" idx="4"/>
            <a:endCxn id="22" idx="0"/>
          </p:cNvCxnSpPr>
          <p:nvPr/>
        </p:nvCxnSpPr>
        <p:spPr>
          <a:xfrm flipH="1">
            <a:off x="1549153" y="3909002"/>
            <a:ext cx="415828" cy="477721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9" idx="4"/>
            <a:endCxn id="22" idx="1"/>
          </p:cNvCxnSpPr>
          <p:nvPr/>
        </p:nvCxnSpPr>
        <p:spPr>
          <a:xfrm>
            <a:off x="946100" y="3765383"/>
            <a:ext cx="546961" cy="6445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1" idx="0"/>
            <a:endCxn id="20" idx="4"/>
          </p:cNvCxnSpPr>
          <p:nvPr/>
        </p:nvCxnSpPr>
        <p:spPr>
          <a:xfrm flipH="1" flipV="1">
            <a:off x="1696717" y="3274115"/>
            <a:ext cx="268265" cy="476233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8" idx="6"/>
            <a:endCxn id="20" idx="2"/>
          </p:cNvCxnSpPr>
          <p:nvPr/>
        </p:nvCxnSpPr>
        <p:spPr>
          <a:xfrm>
            <a:off x="1022867" y="2911727"/>
            <a:ext cx="594522" cy="283060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8" idx="4"/>
            <a:endCxn id="19" idx="0"/>
          </p:cNvCxnSpPr>
          <p:nvPr/>
        </p:nvCxnSpPr>
        <p:spPr>
          <a:xfrm>
            <a:off x="943540" y="2991054"/>
            <a:ext cx="2559" cy="6156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8" idx="5"/>
            <a:endCxn id="21" idx="1"/>
          </p:cNvCxnSpPr>
          <p:nvPr/>
        </p:nvCxnSpPr>
        <p:spPr>
          <a:xfrm>
            <a:off x="999633" y="2967820"/>
            <a:ext cx="909255" cy="80576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0" idx="3"/>
            <a:endCxn id="19" idx="7"/>
          </p:cNvCxnSpPr>
          <p:nvPr/>
        </p:nvCxnSpPr>
        <p:spPr>
          <a:xfrm flipH="1">
            <a:off x="1002192" y="3250880"/>
            <a:ext cx="638432" cy="37908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3" idx="0"/>
            <a:endCxn id="22" idx="3"/>
          </p:cNvCxnSpPr>
          <p:nvPr/>
        </p:nvCxnSpPr>
        <p:spPr>
          <a:xfrm flipV="1">
            <a:off x="1134180" y="4522142"/>
            <a:ext cx="358880" cy="59558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23" idx="6"/>
            <a:endCxn id="24" idx="2"/>
          </p:cNvCxnSpPr>
          <p:nvPr/>
        </p:nvCxnSpPr>
        <p:spPr>
          <a:xfrm flipV="1">
            <a:off x="1213507" y="4951509"/>
            <a:ext cx="809476" cy="24554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22" idx="5"/>
            <a:endCxn id="24" idx="1"/>
          </p:cNvCxnSpPr>
          <p:nvPr/>
        </p:nvCxnSpPr>
        <p:spPr>
          <a:xfrm>
            <a:off x="1605246" y="4522142"/>
            <a:ext cx="440971" cy="3732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27" idx="0"/>
            <a:endCxn id="28" idx="4"/>
          </p:cNvCxnSpPr>
          <p:nvPr/>
        </p:nvCxnSpPr>
        <p:spPr>
          <a:xfrm flipV="1">
            <a:off x="3285816" y="3982892"/>
            <a:ext cx="158654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27" idx="1"/>
            <a:endCxn id="25" idx="5"/>
          </p:cNvCxnSpPr>
          <p:nvPr/>
        </p:nvCxnSpPr>
        <p:spPr>
          <a:xfrm flipH="1" flipV="1">
            <a:off x="2692791" y="4152302"/>
            <a:ext cx="536931" cy="330057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26" idx="6"/>
            <a:endCxn id="28" idx="1"/>
          </p:cNvCxnSpPr>
          <p:nvPr/>
        </p:nvCxnSpPr>
        <p:spPr>
          <a:xfrm>
            <a:off x="2970214" y="3412298"/>
            <a:ext cx="418163" cy="435175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22" idx="6"/>
            <a:endCxn id="25" idx="3"/>
          </p:cNvCxnSpPr>
          <p:nvPr/>
        </p:nvCxnSpPr>
        <p:spPr>
          <a:xfrm flipV="1">
            <a:off x="1628480" y="4152302"/>
            <a:ext cx="952126" cy="31374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21" idx="5"/>
            <a:endCxn id="25" idx="2"/>
          </p:cNvCxnSpPr>
          <p:nvPr/>
        </p:nvCxnSpPr>
        <p:spPr>
          <a:xfrm>
            <a:off x="2021073" y="3885768"/>
            <a:ext cx="536299" cy="21044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26" idx="3"/>
            <a:endCxn id="25" idx="0"/>
          </p:cNvCxnSpPr>
          <p:nvPr/>
        </p:nvCxnSpPr>
        <p:spPr>
          <a:xfrm flipH="1">
            <a:off x="2636699" y="3468390"/>
            <a:ext cx="198095" cy="54849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18" idx="6"/>
            <a:endCxn id="26" idx="1"/>
          </p:cNvCxnSpPr>
          <p:nvPr/>
        </p:nvCxnSpPr>
        <p:spPr>
          <a:xfrm>
            <a:off x="1022867" y="2911727"/>
            <a:ext cx="1811927" cy="444478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EA08F94-E86C-E443-8F67-2158610B208E}"/>
              </a:ext>
            </a:extLst>
          </p:cNvPr>
          <p:cNvGrpSpPr/>
          <p:nvPr/>
        </p:nvGrpSpPr>
        <p:grpSpPr>
          <a:xfrm>
            <a:off x="5391945" y="3089952"/>
            <a:ext cx="368955" cy="158654"/>
            <a:chOff x="5391945" y="3089952"/>
            <a:chExt cx="368955" cy="158654"/>
          </a:xfrm>
        </p:grpSpPr>
        <p:sp>
          <p:nvSpPr>
            <p:cNvPr id="52" name="Овал 51"/>
            <p:cNvSpPr/>
            <p:nvPr/>
          </p:nvSpPr>
          <p:spPr>
            <a:xfrm>
              <a:off x="5602246" y="3089952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3" name="Прямая соединительная линия 52"/>
            <p:cNvCxnSpPr>
              <a:cxnSpLocks/>
              <a:stCxn id="52" idx="2"/>
              <a:endCxn id="49" idx="6"/>
            </p:cNvCxnSpPr>
            <p:nvPr/>
          </p:nvCxnSpPr>
          <p:spPr>
            <a:xfrm flipH="1">
              <a:off x="5391945" y="3169279"/>
              <a:ext cx="210301" cy="2274"/>
            </a:xfrm>
            <a:prstGeom prst="line">
              <a:avLst/>
            </a:prstGeom>
            <a:ln w="6350"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TextBox 118"/>
          <p:cNvSpPr txBox="1"/>
          <p:nvPr/>
        </p:nvSpPr>
        <p:spPr>
          <a:xfrm>
            <a:off x="677414" y="6369634"/>
            <a:ext cx="7576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Node2vec: scalable feature learning for networks. Grover &amp;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Leskovec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KDD 2016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66AE19-F630-B74B-BC86-2364717914F3}"/>
                  </a:ext>
                </a:extLst>
              </p:cNvPr>
              <p:cNvSpPr txBox="1"/>
              <p:nvPr/>
            </p:nvSpPr>
            <p:spPr>
              <a:xfrm>
                <a:off x="1696207" y="3692557"/>
                <a:ext cx="1917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66AE19-F630-B74B-BC86-236471791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207" y="3692557"/>
                <a:ext cx="191783" cy="276999"/>
              </a:xfrm>
              <a:prstGeom prst="rect">
                <a:avLst/>
              </a:prstGeom>
              <a:blipFill>
                <a:blip r:embed="rId4"/>
                <a:stretch>
                  <a:fillRect l="-13333"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3C76F6B-5C0C-DF40-9441-097764E1E1F0}"/>
                  </a:ext>
                </a:extLst>
              </p:cNvPr>
              <p:cNvSpPr txBox="1"/>
              <p:nvPr/>
            </p:nvSpPr>
            <p:spPr>
              <a:xfrm>
                <a:off x="2527937" y="4124040"/>
                <a:ext cx="184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3C76F6B-5C0C-DF40-9441-097764E1E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937" y="4124040"/>
                <a:ext cx="184666" cy="276999"/>
              </a:xfrm>
              <a:prstGeom prst="rect">
                <a:avLst/>
              </a:prstGeom>
              <a:blipFill>
                <a:blip r:embed="rId5"/>
                <a:stretch>
                  <a:fillRect l="-21429"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B564B35-8936-3A4F-A780-72554C867886}"/>
                  </a:ext>
                </a:extLst>
              </p:cNvPr>
              <p:cNvSpPr/>
              <p:nvPr/>
            </p:nvSpPr>
            <p:spPr>
              <a:xfrm>
                <a:off x="1879948" y="4025648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B564B35-8936-3A4F-A780-72554C8678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948" y="4025648"/>
                <a:ext cx="36580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7AAAA7C3-485B-D34C-9E92-A562862417A7}"/>
                  </a:ext>
                </a:extLst>
              </p:cNvPr>
              <p:cNvSpPr txBox="1"/>
              <p:nvPr/>
            </p:nvSpPr>
            <p:spPr>
              <a:xfrm>
                <a:off x="2724160" y="4309176"/>
                <a:ext cx="403316" cy="362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7AAAA7C3-485B-D34C-9E92-A56286241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160" y="4309176"/>
                <a:ext cx="403316" cy="362600"/>
              </a:xfrm>
              <a:prstGeom prst="rect">
                <a:avLst/>
              </a:prstGeom>
              <a:blipFill>
                <a:blip r:embed="rId7"/>
                <a:stretch>
                  <a:fillRect l="-93750" t="-157143" r="-59375" b="-2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7AAFEBB5-6242-6F45-B567-1B6F7E8B48F3}"/>
                  </a:ext>
                </a:extLst>
              </p:cNvPr>
              <p:cNvSpPr txBox="1"/>
              <p:nvPr/>
            </p:nvSpPr>
            <p:spPr>
              <a:xfrm>
                <a:off x="2724160" y="3628388"/>
                <a:ext cx="403316" cy="362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7AAFEBB5-6242-6F45-B567-1B6F7E8B4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160" y="3628388"/>
                <a:ext cx="403316" cy="362600"/>
              </a:xfrm>
              <a:prstGeom prst="rect">
                <a:avLst/>
              </a:prstGeom>
              <a:blipFill>
                <a:blip r:embed="rId8"/>
                <a:stretch>
                  <a:fillRect l="-93750" t="-151724" r="-59375" b="-2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E7D2064-4DC3-8B42-8228-43881E88AA1D}"/>
                  </a:ext>
                </a:extLst>
              </p:cNvPr>
              <p:cNvSpPr txBox="1"/>
              <p:nvPr/>
            </p:nvSpPr>
            <p:spPr>
              <a:xfrm>
                <a:off x="2119806" y="3649756"/>
                <a:ext cx="402354" cy="362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E7D2064-4DC3-8B42-8228-43881E88A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806" y="3649756"/>
                <a:ext cx="402354" cy="362600"/>
              </a:xfrm>
              <a:prstGeom prst="rect">
                <a:avLst/>
              </a:prstGeom>
              <a:blipFill>
                <a:blip r:embed="rId9"/>
                <a:stretch>
                  <a:fillRect l="-96774" t="-157143" r="-61290" b="-2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331F5A56-D734-144D-A50C-64B197214DF7}"/>
              </a:ext>
            </a:extLst>
          </p:cNvPr>
          <p:cNvGrpSpPr/>
          <p:nvPr/>
        </p:nvGrpSpPr>
        <p:grpSpPr>
          <a:xfrm>
            <a:off x="2962129" y="5120446"/>
            <a:ext cx="1434072" cy="167178"/>
            <a:chOff x="4004222" y="4887217"/>
            <a:chExt cx="1434072" cy="167178"/>
          </a:xfrm>
        </p:grpSpPr>
        <p:sp>
          <p:nvSpPr>
            <p:cNvPr id="127" name="Овал 48">
              <a:extLst>
                <a:ext uri="{FF2B5EF4-FFF2-40B4-BE49-F238E27FC236}">
                  <a16:creationId xmlns:a16="http://schemas.microsoft.com/office/drawing/2014/main" id="{5B5F684E-AC3E-A34A-B98C-D0364DC6774A}"/>
                </a:ext>
              </a:extLst>
            </p:cNvPr>
            <p:cNvSpPr/>
            <p:nvPr/>
          </p:nvSpPr>
          <p:spPr>
            <a:xfrm>
              <a:off x="4004222" y="4895741"/>
              <a:ext cx="158654" cy="158654"/>
            </a:xfrm>
            <a:prstGeom prst="ellipse">
              <a:avLst/>
            </a:prstGeom>
            <a:solidFill>
              <a:srgbClr val="F6A900"/>
            </a:solidFill>
            <a:ln w="19050">
              <a:solidFill>
                <a:srgbClr val="5A616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51">
              <a:extLst>
                <a:ext uri="{FF2B5EF4-FFF2-40B4-BE49-F238E27FC236}">
                  <a16:creationId xmlns:a16="http://schemas.microsoft.com/office/drawing/2014/main" id="{258DB832-D9A8-1748-BDB3-FA19C1E7C206}"/>
                </a:ext>
              </a:extLst>
            </p:cNvPr>
            <p:cNvSpPr/>
            <p:nvPr/>
          </p:nvSpPr>
          <p:spPr>
            <a:xfrm>
              <a:off x="4343070" y="4894506"/>
              <a:ext cx="158654" cy="158654"/>
            </a:xfrm>
            <a:prstGeom prst="ellipse">
              <a:avLst/>
            </a:prstGeom>
            <a:solidFill>
              <a:srgbClr val="B2063A"/>
            </a:solidFill>
            <a:ln w="19050">
              <a:solidFill>
                <a:srgbClr val="5A616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54">
              <a:extLst>
                <a:ext uri="{FF2B5EF4-FFF2-40B4-BE49-F238E27FC236}">
                  <a16:creationId xmlns:a16="http://schemas.microsoft.com/office/drawing/2014/main" id="{6E0BFFA4-B89A-B345-ADA2-2AEC972D4E10}"/>
                </a:ext>
              </a:extLst>
            </p:cNvPr>
            <p:cNvSpPr/>
            <p:nvPr/>
          </p:nvSpPr>
          <p:spPr>
            <a:xfrm>
              <a:off x="4741564" y="4887217"/>
              <a:ext cx="158654" cy="158654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5A616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57">
              <a:extLst>
                <a:ext uri="{FF2B5EF4-FFF2-40B4-BE49-F238E27FC236}">
                  <a16:creationId xmlns:a16="http://schemas.microsoft.com/office/drawing/2014/main" id="{97840EE9-98F2-F544-AD4D-027B5E03F079}"/>
                </a:ext>
              </a:extLst>
            </p:cNvPr>
            <p:cNvSpPr/>
            <p:nvPr/>
          </p:nvSpPr>
          <p:spPr>
            <a:xfrm>
              <a:off x="5279640" y="4887217"/>
              <a:ext cx="158654" cy="158654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5A616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801888D6-C655-4F42-B88F-022144B66DD7}"/>
                  </a:ext>
                </a:extLst>
              </p:cNvPr>
              <p:cNvSpPr/>
              <p:nvPr/>
            </p:nvSpPr>
            <p:spPr>
              <a:xfrm>
                <a:off x="2636699" y="5302497"/>
                <a:ext cx="2082108" cy="4549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1,</m:t>
                          </m:r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dirty="0"/>
                            <m:t>, </m:t>
                          </m:r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801888D6-C655-4F42-B88F-022144B66D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699" y="5302497"/>
                <a:ext cx="2082108" cy="454933"/>
              </a:xfrm>
              <a:prstGeom prst="rect">
                <a:avLst/>
              </a:prstGeom>
              <a:blipFill>
                <a:blip r:embed="rId10"/>
                <a:stretch>
                  <a:fillRect l="-9146" t="-113889" r="-3049" b="-17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1B7697FD-C373-F149-BCD5-90EB198F992D}"/>
              </a:ext>
            </a:extLst>
          </p:cNvPr>
          <p:cNvGrpSpPr/>
          <p:nvPr/>
        </p:nvGrpSpPr>
        <p:grpSpPr>
          <a:xfrm>
            <a:off x="4862007" y="3089952"/>
            <a:ext cx="1635638" cy="1917934"/>
            <a:chOff x="4862007" y="3089952"/>
            <a:chExt cx="1635638" cy="1917934"/>
          </a:xfrm>
        </p:grpSpPr>
        <p:sp>
          <p:nvSpPr>
            <p:cNvPr id="55" name="Овал 54"/>
            <p:cNvSpPr/>
            <p:nvPr/>
          </p:nvSpPr>
          <p:spPr>
            <a:xfrm>
              <a:off x="5968872" y="3089952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6" name="Прямая соединительная линия 55"/>
            <p:cNvCxnSpPr>
              <a:cxnSpLocks/>
              <a:stCxn id="55" idx="2"/>
              <a:endCxn id="52" idx="6"/>
            </p:cNvCxnSpPr>
            <p:nvPr/>
          </p:nvCxnSpPr>
          <p:spPr>
            <a:xfrm flipH="1">
              <a:off x="5760900" y="3169279"/>
              <a:ext cx="207972" cy="0"/>
            </a:xfrm>
            <a:prstGeom prst="line">
              <a:avLst/>
            </a:prstGeom>
            <a:ln w="6350"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Овал 57"/>
            <p:cNvSpPr/>
            <p:nvPr/>
          </p:nvSpPr>
          <p:spPr>
            <a:xfrm>
              <a:off x="6335498" y="3089952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0" name="Прямая соединительная линия 59"/>
            <p:cNvCxnSpPr>
              <a:cxnSpLocks/>
              <a:stCxn id="58" idx="2"/>
              <a:endCxn id="55" idx="6"/>
            </p:cNvCxnSpPr>
            <p:nvPr/>
          </p:nvCxnSpPr>
          <p:spPr>
            <a:xfrm flipH="1">
              <a:off x="6127526" y="3169279"/>
              <a:ext cx="207972" cy="0"/>
            </a:xfrm>
            <a:prstGeom prst="line">
              <a:avLst/>
            </a:prstGeom>
            <a:ln w="6350"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" name="Group 3">
              <a:extLst>
                <a:ext uri="{FF2B5EF4-FFF2-40B4-BE49-F238E27FC236}">
                  <a16:creationId xmlns:a16="http://schemas.microsoft.com/office/drawing/2014/main" id="{F2FB12CB-CFEA-FE40-AAA0-E93833095D16}"/>
                </a:ext>
              </a:extLst>
            </p:cNvPr>
            <p:cNvGrpSpPr/>
            <p:nvPr/>
          </p:nvGrpSpPr>
          <p:grpSpPr>
            <a:xfrm>
              <a:off x="4862007" y="3440259"/>
              <a:ext cx="1635638" cy="1567627"/>
              <a:chOff x="4535120" y="3429769"/>
              <a:chExt cx="1635638" cy="1567627"/>
            </a:xfrm>
          </p:grpSpPr>
          <p:sp>
            <p:nvSpPr>
              <p:cNvPr id="185" name="Овал 63">
                <a:extLst>
                  <a:ext uri="{FF2B5EF4-FFF2-40B4-BE49-F238E27FC236}">
                    <a16:creationId xmlns:a16="http://schemas.microsoft.com/office/drawing/2014/main" id="{452D2379-2BF9-AE40-9FDA-D9F6508E0DB4}"/>
                  </a:ext>
                </a:extLst>
              </p:cNvPr>
              <p:cNvSpPr/>
              <p:nvPr/>
            </p:nvSpPr>
            <p:spPr>
              <a:xfrm>
                <a:off x="5645478" y="3429769"/>
                <a:ext cx="158654" cy="158654"/>
              </a:xfrm>
              <a:prstGeom prst="ellipse">
                <a:avLst/>
              </a:prstGeom>
              <a:solidFill>
                <a:srgbClr val="F6A800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Овал 64">
                <a:extLst>
                  <a:ext uri="{FF2B5EF4-FFF2-40B4-BE49-F238E27FC236}">
                    <a16:creationId xmlns:a16="http://schemas.microsoft.com/office/drawing/2014/main" id="{6483D293-74FE-2648-8AD4-64B4F9176A6E}"/>
                  </a:ext>
                </a:extLst>
              </p:cNvPr>
              <p:cNvSpPr/>
              <p:nvPr/>
            </p:nvSpPr>
            <p:spPr>
              <a:xfrm>
                <a:off x="4909897" y="3432043"/>
                <a:ext cx="158654" cy="158654"/>
              </a:xfrm>
              <a:prstGeom prst="ellipse">
                <a:avLst/>
              </a:prstGeom>
              <a:solidFill>
                <a:srgbClr val="F6A800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Овал 65">
                <a:extLst>
                  <a:ext uri="{FF2B5EF4-FFF2-40B4-BE49-F238E27FC236}">
                    <a16:creationId xmlns:a16="http://schemas.microsoft.com/office/drawing/2014/main" id="{E3B86FDE-74D0-BF4C-99C4-94ABAAA079FE}"/>
                  </a:ext>
                </a:extLst>
              </p:cNvPr>
              <p:cNvSpPr/>
              <p:nvPr/>
            </p:nvSpPr>
            <p:spPr>
              <a:xfrm>
                <a:off x="4538613" y="3429769"/>
                <a:ext cx="158654" cy="158654"/>
              </a:xfrm>
              <a:prstGeom prst="ellipse">
                <a:avLst/>
              </a:prstGeom>
              <a:solidFill>
                <a:srgbClr val="F6A800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" name="Овал 66">
                <a:extLst>
                  <a:ext uri="{FF2B5EF4-FFF2-40B4-BE49-F238E27FC236}">
                    <a16:creationId xmlns:a16="http://schemas.microsoft.com/office/drawing/2014/main" id="{0637684C-142A-E74F-8A24-9862AD7A4714}"/>
                  </a:ext>
                </a:extLst>
              </p:cNvPr>
              <p:cNvSpPr/>
              <p:nvPr/>
            </p:nvSpPr>
            <p:spPr>
              <a:xfrm>
                <a:off x="6012104" y="3429769"/>
                <a:ext cx="158654" cy="158654"/>
              </a:xfrm>
              <a:prstGeom prst="ellipse">
                <a:avLst/>
              </a:prstGeom>
              <a:solidFill>
                <a:srgbClr val="B1063A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Овал 67">
                <a:extLst>
                  <a:ext uri="{FF2B5EF4-FFF2-40B4-BE49-F238E27FC236}">
                    <a16:creationId xmlns:a16="http://schemas.microsoft.com/office/drawing/2014/main" id="{8725C220-814E-3C4B-B26E-8AE4FE17714A}"/>
                  </a:ext>
                </a:extLst>
              </p:cNvPr>
              <p:cNvSpPr/>
              <p:nvPr/>
            </p:nvSpPr>
            <p:spPr>
              <a:xfrm>
                <a:off x="5278852" y="3429769"/>
                <a:ext cx="158654" cy="158654"/>
              </a:xfrm>
              <a:prstGeom prst="ellipse">
                <a:avLst/>
              </a:prstGeom>
              <a:solidFill>
                <a:srgbClr val="F6A800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90" name="Прямая соединительная линия 68">
                <a:extLst>
                  <a:ext uri="{FF2B5EF4-FFF2-40B4-BE49-F238E27FC236}">
                    <a16:creationId xmlns:a16="http://schemas.microsoft.com/office/drawing/2014/main" id="{66F07226-7155-B149-9DE1-1811885909BB}"/>
                  </a:ext>
                </a:extLst>
              </p:cNvPr>
              <p:cNvCxnSpPr>
                <a:stCxn id="186" idx="2"/>
                <a:endCxn id="187" idx="6"/>
              </p:cNvCxnSpPr>
              <p:nvPr/>
            </p:nvCxnSpPr>
            <p:spPr>
              <a:xfrm flipH="1" flipV="1">
                <a:off x="4697267" y="3509096"/>
                <a:ext cx="212630" cy="2274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Прямая соединительная линия 69">
                <a:extLst>
                  <a:ext uri="{FF2B5EF4-FFF2-40B4-BE49-F238E27FC236}">
                    <a16:creationId xmlns:a16="http://schemas.microsoft.com/office/drawing/2014/main" id="{4B2E93D8-413C-4F44-8BEC-080CDEF5621C}"/>
                  </a:ext>
                </a:extLst>
              </p:cNvPr>
              <p:cNvCxnSpPr>
                <a:stCxn id="189" idx="2"/>
                <a:endCxn id="186" idx="6"/>
              </p:cNvCxnSpPr>
              <p:nvPr/>
            </p:nvCxnSpPr>
            <p:spPr>
              <a:xfrm flipH="1">
                <a:off x="5068551" y="3509096"/>
                <a:ext cx="210301" cy="2274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Прямая соединительная линия 70">
                <a:extLst>
                  <a:ext uri="{FF2B5EF4-FFF2-40B4-BE49-F238E27FC236}">
                    <a16:creationId xmlns:a16="http://schemas.microsoft.com/office/drawing/2014/main" id="{33C78ABD-B155-3548-909E-806C6F55BF1A}"/>
                  </a:ext>
                </a:extLst>
              </p:cNvPr>
              <p:cNvCxnSpPr>
                <a:stCxn id="185" idx="2"/>
                <a:endCxn id="189" idx="6"/>
              </p:cNvCxnSpPr>
              <p:nvPr/>
            </p:nvCxnSpPr>
            <p:spPr>
              <a:xfrm flipH="1">
                <a:off x="5437506" y="3509096"/>
                <a:ext cx="207972" cy="0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Прямая соединительная линия 71">
                <a:extLst>
                  <a:ext uri="{FF2B5EF4-FFF2-40B4-BE49-F238E27FC236}">
                    <a16:creationId xmlns:a16="http://schemas.microsoft.com/office/drawing/2014/main" id="{79273679-2309-AF42-8FFC-48650C120423}"/>
                  </a:ext>
                </a:extLst>
              </p:cNvPr>
              <p:cNvCxnSpPr>
                <a:stCxn id="188" idx="2"/>
                <a:endCxn id="185" idx="6"/>
              </p:cNvCxnSpPr>
              <p:nvPr/>
            </p:nvCxnSpPr>
            <p:spPr>
              <a:xfrm flipH="1">
                <a:off x="5804132" y="3509096"/>
                <a:ext cx="207972" cy="0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" name="Овал 72">
                <a:extLst>
                  <a:ext uri="{FF2B5EF4-FFF2-40B4-BE49-F238E27FC236}">
                    <a16:creationId xmlns:a16="http://schemas.microsoft.com/office/drawing/2014/main" id="{28C972AE-22D4-564D-818F-2F2658D807A1}"/>
                  </a:ext>
                </a:extLst>
              </p:cNvPr>
              <p:cNvSpPr/>
              <p:nvPr/>
            </p:nvSpPr>
            <p:spPr>
              <a:xfrm>
                <a:off x="5641985" y="3780076"/>
                <a:ext cx="158654" cy="158654"/>
              </a:xfrm>
              <a:prstGeom prst="ellipse">
                <a:avLst/>
              </a:prstGeom>
              <a:solidFill>
                <a:srgbClr val="F6A800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Овал 73">
                <a:extLst>
                  <a:ext uri="{FF2B5EF4-FFF2-40B4-BE49-F238E27FC236}">
                    <a16:creationId xmlns:a16="http://schemas.microsoft.com/office/drawing/2014/main" id="{B507D2A7-CBBA-9144-997C-95F52E2ED570}"/>
                  </a:ext>
                </a:extLst>
              </p:cNvPr>
              <p:cNvSpPr/>
              <p:nvPr/>
            </p:nvSpPr>
            <p:spPr>
              <a:xfrm>
                <a:off x="4906404" y="3782350"/>
                <a:ext cx="158654" cy="158654"/>
              </a:xfrm>
              <a:prstGeom prst="ellipse">
                <a:avLst/>
              </a:prstGeom>
              <a:solidFill>
                <a:srgbClr val="B1063A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Овал 74">
                <a:extLst>
                  <a:ext uri="{FF2B5EF4-FFF2-40B4-BE49-F238E27FC236}">
                    <a16:creationId xmlns:a16="http://schemas.microsoft.com/office/drawing/2014/main" id="{CEB791B6-FEA4-4C49-B00D-A9A3DFDE25D9}"/>
                  </a:ext>
                </a:extLst>
              </p:cNvPr>
              <p:cNvSpPr/>
              <p:nvPr/>
            </p:nvSpPr>
            <p:spPr>
              <a:xfrm>
                <a:off x="4535120" y="3780076"/>
                <a:ext cx="158654" cy="158654"/>
              </a:xfrm>
              <a:prstGeom prst="ellipse">
                <a:avLst/>
              </a:prstGeom>
              <a:solidFill>
                <a:srgbClr val="B1063A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Овал 75">
                <a:extLst>
                  <a:ext uri="{FF2B5EF4-FFF2-40B4-BE49-F238E27FC236}">
                    <a16:creationId xmlns:a16="http://schemas.microsoft.com/office/drawing/2014/main" id="{B5F26FED-3E09-D34C-A636-24FF9EF6BDD0}"/>
                  </a:ext>
                </a:extLst>
              </p:cNvPr>
              <p:cNvSpPr/>
              <p:nvPr/>
            </p:nvSpPr>
            <p:spPr>
              <a:xfrm>
                <a:off x="6008611" y="3780076"/>
                <a:ext cx="158654" cy="158654"/>
              </a:xfrm>
              <a:prstGeom prst="ellipse">
                <a:avLst/>
              </a:prstGeom>
              <a:solidFill>
                <a:srgbClr val="F6A800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Овал 76">
                <a:extLst>
                  <a:ext uri="{FF2B5EF4-FFF2-40B4-BE49-F238E27FC236}">
                    <a16:creationId xmlns:a16="http://schemas.microsoft.com/office/drawing/2014/main" id="{8EDB2D94-5F28-5847-BBEB-29BAB63C3D71}"/>
                  </a:ext>
                </a:extLst>
              </p:cNvPr>
              <p:cNvSpPr/>
              <p:nvPr/>
            </p:nvSpPr>
            <p:spPr>
              <a:xfrm>
                <a:off x="5275359" y="3780076"/>
                <a:ext cx="158654" cy="158654"/>
              </a:xfrm>
              <a:prstGeom prst="ellipse">
                <a:avLst/>
              </a:prstGeom>
              <a:solidFill>
                <a:srgbClr val="F6A800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99" name="Прямая соединительная линия 77">
                <a:extLst>
                  <a:ext uri="{FF2B5EF4-FFF2-40B4-BE49-F238E27FC236}">
                    <a16:creationId xmlns:a16="http://schemas.microsoft.com/office/drawing/2014/main" id="{A9C32CFB-EB23-694C-A8C9-0F3755590234}"/>
                  </a:ext>
                </a:extLst>
              </p:cNvPr>
              <p:cNvCxnSpPr>
                <a:stCxn id="195" idx="2"/>
                <a:endCxn id="196" idx="6"/>
              </p:cNvCxnSpPr>
              <p:nvPr/>
            </p:nvCxnSpPr>
            <p:spPr>
              <a:xfrm flipH="1" flipV="1">
                <a:off x="4693774" y="3859403"/>
                <a:ext cx="212630" cy="2274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Прямая соединительная линия 78">
                <a:extLst>
                  <a:ext uri="{FF2B5EF4-FFF2-40B4-BE49-F238E27FC236}">
                    <a16:creationId xmlns:a16="http://schemas.microsoft.com/office/drawing/2014/main" id="{03E85BC8-ED49-1A4A-A815-513AC799344F}"/>
                  </a:ext>
                </a:extLst>
              </p:cNvPr>
              <p:cNvCxnSpPr>
                <a:stCxn id="198" idx="2"/>
                <a:endCxn id="195" idx="6"/>
              </p:cNvCxnSpPr>
              <p:nvPr/>
            </p:nvCxnSpPr>
            <p:spPr>
              <a:xfrm flipH="1">
                <a:off x="5065058" y="3859403"/>
                <a:ext cx="210301" cy="2274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Прямая соединительная линия 79">
                <a:extLst>
                  <a:ext uri="{FF2B5EF4-FFF2-40B4-BE49-F238E27FC236}">
                    <a16:creationId xmlns:a16="http://schemas.microsoft.com/office/drawing/2014/main" id="{54D05709-B425-AE49-AA32-BCC760FD5E5D}"/>
                  </a:ext>
                </a:extLst>
              </p:cNvPr>
              <p:cNvCxnSpPr>
                <a:stCxn id="194" idx="2"/>
                <a:endCxn id="198" idx="6"/>
              </p:cNvCxnSpPr>
              <p:nvPr/>
            </p:nvCxnSpPr>
            <p:spPr>
              <a:xfrm flipH="1">
                <a:off x="5434013" y="3859403"/>
                <a:ext cx="207972" cy="0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Прямая соединительная линия 80">
                <a:extLst>
                  <a:ext uri="{FF2B5EF4-FFF2-40B4-BE49-F238E27FC236}">
                    <a16:creationId xmlns:a16="http://schemas.microsoft.com/office/drawing/2014/main" id="{1274D6D0-FA55-3341-8506-D7F70AB4EE9D}"/>
                  </a:ext>
                </a:extLst>
              </p:cNvPr>
              <p:cNvCxnSpPr>
                <a:stCxn id="197" idx="2"/>
                <a:endCxn id="194" idx="6"/>
              </p:cNvCxnSpPr>
              <p:nvPr/>
            </p:nvCxnSpPr>
            <p:spPr>
              <a:xfrm flipH="1">
                <a:off x="5800639" y="3859403"/>
                <a:ext cx="207972" cy="0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Овал 81">
                <a:extLst>
                  <a:ext uri="{FF2B5EF4-FFF2-40B4-BE49-F238E27FC236}">
                    <a16:creationId xmlns:a16="http://schemas.microsoft.com/office/drawing/2014/main" id="{993D73A9-B9F7-2144-8109-6837E0BD9569}"/>
                  </a:ext>
                </a:extLst>
              </p:cNvPr>
              <p:cNvSpPr/>
              <p:nvPr/>
            </p:nvSpPr>
            <p:spPr>
              <a:xfrm>
                <a:off x="5641985" y="4135854"/>
                <a:ext cx="158654" cy="15865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Овал 82">
                <a:extLst>
                  <a:ext uri="{FF2B5EF4-FFF2-40B4-BE49-F238E27FC236}">
                    <a16:creationId xmlns:a16="http://schemas.microsoft.com/office/drawing/2014/main" id="{89392D74-C959-1C4E-A286-4E37BB689C6A}"/>
                  </a:ext>
                </a:extLst>
              </p:cNvPr>
              <p:cNvSpPr/>
              <p:nvPr/>
            </p:nvSpPr>
            <p:spPr>
              <a:xfrm>
                <a:off x="4906404" y="4138128"/>
                <a:ext cx="158654" cy="158654"/>
              </a:xfrm>
              <a:prstGeom prst="ellipse">
                <a:avLst/>
              </a:prstGeom>
              <a:solidFill>
                <a:srgbClr val="B1063A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Овал 83">
                <a:extLst>
                  <a:ext uri="{FF2B5EF4-FFF2-40B4-BE49-F238E27FC236}">
                    <a16:creationId xmlns:a16="http://schemas.microsoft.com/office/drawing/2014/main" id="{77FBAAAB-4D03-5141-B959-12818931F40D}"/>
                  </a:ext>
                </a:extLst>
              </p:cNvPr>
              <p:cNvSpPr/>
              <p:nvPr/>
            </p:nvSpPr>
            <p:spPr>
              <a:xfrm>
                <a:off x="4535120" y="4135854"/>
                <a:ext cx="158654" cy="158654"/>
              </a:xfrm>
              <a:prstGeom prst="ellipse">
                <a:avLst/>
              </a:prstGeom>
              <a:solidFill>
                <a:srgbClr val="B1063A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Овал 84">
                <a:extLst>
                  <a:ext uri="{FF2B5EF4-FFF2-40B4-BE49-F238E27FC236}">
                    <a16:creationId xmlns:a16="http://schemas.microsoft.com/office/drawing/2014/main" id="{865981AE-F7E1-8645-9E0D-9AA0B0687135}"/>
                  </a:ext>
                </a:extLst>
              </p:cNvPr>
              <p:cNvSpPr/>
              <p:nvPr/>
            </p:nvSpPr>
            <p:spPr>
              <a:xfrm>
                <a:off x="6008611" y="4135854"/>
                <a:ext cx="158654" cy="158654"/>
              </a:xfrm>
              <a:prstGeom prst="ellipse">
                <a:avLst/>
              </a:prstGeom>
              <a:solidFill>
                <a:srgbClr val="F6A800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Овал 85">
                <a:extLst>
                  <a:ext uri="{FF2B5EF4-FFF2-40B4-BE49-F238E27FC236}">
                    <a16:creationId xmlns:a16="http://schemas.microsoft.com/office/drawing/2014/main" id="{2F492F42-2FF7-6143-B22A-11B71516AA8D}"/>
                  </a:ext>
                </a:extLst>
              </p:cNvPr>
              <p:cNvSpPr/>
              <p:nvPr/>
            </p:nvSpPr>
            <p:spPr>
              <a:xfrm>
                <a:off x="5275359" y="4135854"/>
                <a:ext cx="158654" cy="15865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08" name="Прямая соединительная линия 86">
                <a:extLst>
                  <a:ext uri="{FF2B5EF4-FFF2-40B4-BE49-F238E27FC236}">
                    <a16:creationId xmlns:a16="http://schemas.microsoft.com/office/drawing/2014/main" id="{E86E61C6-E5BD-ED47-9312-443117329889}"/>
                  </a:ext>
                </a:extLst>
              </p:cNvPr>
              <p:cNvCxnSpPr>
                <a:stCxn id="204" idx="2"/>
                <a:endCxn id="205" idx="6"/>
              </p:cNvCxnSpPr>
              <p:nvPr/>
            </p:nvCxnSpPr>
            <p:spPr>
              <a:xfrm flipH="1" flipV="1">
                <a:off x="4693774" y="4215181"/>
                <a:ext cx="212630" cy="2274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Прямая соединительная линия 87">
                <a:extLst>
                  <a:ext uri="{FF2B5EF4-FFF2-40B4-BE49-F238E27FC236}">
                    <a16:creationId xmlns:a16="http://schemas.microsoft.com/office/drawing/2014/main" id="{38884069-125B-D34A-8A68-CBC2FD381910}"/>
                  </a:ext>
                </a:extLst>
              </p:cNvPr>
              <p:cNvCxnSpPr>
                <a:stCxn id="207" idx="2"/>
                <a:endCxn id="204" idx="6"/>
              </p:cNvCxnSpPr>
              <p:nvPr/>
            </p:nvCxnSpPr>
            <p:spPr>
              <a:xfrm flipH="1">
                <a:off x="5065058" y="4215181"/>
                <a:ext cx="210301" cy="2274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Прямая соединительная линия 88">
                <a:extLst>
                  <a:ext uri="{FF2B5EF4-FFF2-40B4-BE49-F238E27FC236}">
                    <a16:creationId xmlns:a16="http://schemas.microsoft.com/office/drawing/2014/main" id="{901CDBEB-3EA6-6E4F-BCD5-BB9AF5C8DB9B}"/>
                  </a:ext>
                </a:extLst>
              </p:cNvPr>
              <p:cNvCxnSpPr>
                <a:stCxn id="203" idx="2"/>
                <a:endCxn id="207" idx="6"/>
              </p:cNvCxnSpPr>
              <p:nvPr/>
            </p:nvCxnSpPr>
            <p:spPr>
              <a:xfrm flipH="1">
                <a:off x="5434013" y="4215181"/>
                <a:ext cx="207972" cy="0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Прямая соединительная линия 89">
                <a:extLst>
                  <a:ext uri="{FF2B5EF4-FFF2-40B4-BE49-F238E27FC236}">
                    <a16:creationId xmlns:a16="http://schemas.microsoft.com/office/drawing/2014/main" id="{392F2AD6-F2C4-8349-A8EC-9FA889A39FAD}"/>
                  </a:ext>
                </a:extLst>
              </p:cNvPr>
              <p:cNvCxnSpPr>
                <a:stCxn id="206" idx="2"/>
                <a:endCxn id="203" idx="6"/>
              </p:cNvCxnSpPr>
              <p:nvPr/>
            </p:nvCxnSpPr>
            <p:spPr>
              <a:xfrm flipH="1">
                <a:off x="5800639" y="4215181"/>
                <a:ext cx="207972" cy="0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2" name="Овал 90">
                <a:extLst>
                  <a:ext uri="{FF2B5EF4-FFF2-40B4-BE49-F238E27FC236}">
                    <a16:creationId xmlns:a16="http://schemas.microsoft.com/office/drawing/2014/main" id="{BA65709B-B62E-A645-A3C5-3082A28CC927}"/>
                  </a:ext>
                </a:extLst>
              </p:cNvPr>
              <p:cNvSpPr/>
              <p:nvPr/>
            </p:nvSpPr>
            <p:spPr>
              <a:xfrm>
                <a:off x="5645478" y="4486161"/>
                <a:ext cx="158654" cy="15865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Овал 91">
                <a:extLst>
                  <a:ext uri="{FF2B5EF4-FFF2-40B4-BE49-F238E27FC236}">
                    <a16:creationId xmlns:a16="http://schemas.microsoft.com/office/drawing/2014/main" id="{FB18C735-F7CB-6243-B820-BB70FD80714F}"/>
                  </a:ext>
                </a:extLst>
              </p:cNvPr>
              <p:cNvSpPr/>
              <p:nvPr/>
            </p:nvSpPr>
            <p:spPr>
              <a:xfrm>
                <a:off x="4909897" y="4488435"/>
                <a:ext cx="158654" cy="158654"/>
              </a:xfrm>
              <a:prstGeom prst="ellipse">
                <a:avLst/>
              </a:prstGeom>
              <a:solidFill>
                <a:srgbClr val="F6A800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Овал 92">
                <a:extLst>
                  <a:ext uri="{FF2B5EF4-FFF2-40B4-BE49-F238E27FC236}">
                    <a16:creationId xmlns:a16="http://schemas.microsoft.com/office/drawing/2014/main" id="{F44C149C-B57A-6E43-BBEB-60BF949BF03A}"/>
                  </a:ext>
                </a:extLst>
              </p:cNvPr>
              <p:cNvSpPr/>
              <p:nvPr/>
            </p:nvSpPr>
            <p:spPr>
              <a:xfrm>
                <a:off x="4538613" y="4486161"/>
                <a:ext cx="158654" cy="15865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Овал 93">
                <a:extLst>
                  <a:ext uri="{FF2B5EF4-FFF2-40B4-BE49-F238E27FC236}">
                    <a16:creationId xmlns:a16="http://schemas.microsoft.com/office/drawing/2014/main" id="{672A7685-6B87-FF45-8A90-ECC70FADE427}"/>
                  </a:ext>
                </a:extLst>
              </p:cNvPr>
              <p:cNvSpPr/>
              <p:nvPr/>
            </p:nvSpPr>
            <p:spPr>
              <a:xfrm>
                <a:off x="6012104" y="4486161"/>
                <a:ext cx="158654" cy="15865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Овал 94">
                <a:extLst>
                  <a:ext uri="{FF2B5EF4-FFF2-40B4-BE49-F238E27FC236}">
                    <a16:creationId xmlns:a16="http://schemas.microsoft.com/office/drawing/2014/main" id="{4997D6C5-E2FD-1F46-A154-F7302D0AFBD1}"/>
                  </a:ext>
                </a:extLst>
              </p:cNvPr>
              <p:cNvSpPr/>
              <p:nvPr/>
            </p:nvSpPr>
            <p:spPr>
              <a:xfrm>
                <a:off x="5278852" y="4486161"/>
                <a:ext cx="158654" cy="158654"/>
              </a:xfrm>
              <a:prstGeom prst="ellipse">
                <a:avLst/>
              </a:prstGeom>
              <a:solidFill>
                <a:srgbClr val="B1063A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17" name="Прямая соединительная линия 95">
                <a:extLst>
                  <a:ext uri="{FF2B5EF4-FFF2-40B4-BE49-F238E27FC236}">
                    <a16:creationId xmlns:a16="http://schemas.microsoft.com/office/drawing/2014/main" id="{D1C17DA4-773D-7F4C-BFBB-707C3F9D90B1}"/>
                  </a:ext>
                </a:extLst>
              </p:cNvPr>
              <p:cNvCxnSpPr>
                <a:stCxn id="213" idx="2"/>
                <a:endCxn id="214" idx="6"/>
              </p:cNvCxnSpPr>
              <p:nvPr/>
            </p:nvCxnSpPr>
            <p:spPr>
              <a:xfrm flipH="1" flipV="1">
                <a:off x="4697267" y="4565488"/>
                <a:ext cx="212630" cy="2274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Прямая соединительная линия 96">
                <a:extLst>
                  <a:ext uri="{FF2B5EF4-FFF2-40B4-BE49-F238E27FC236}">
                    <a16:creationId xmlns:a16="http://schemas.microsoft.com/office/drawing/2014/main" id="{3EF2E1DC-28E0-414A-A976-4719D88612EF}"/>
                  </a:ext>
                </a:extLst>
              </p:cNvPr>
              <p:cNvCxnSpPr>
                <a:stCxn id="216" idx="2"/>
                <a:endCxn id="213" idx="6"/>
              </p:cNvCxnSpPr>
              <p:nvPr/>
            </p:nvCxnSpPr>
            <p:spPr>
              <a:xfrm flipH="1">
                <a:off x="5068551" y="4565488"/>
                <a:ext cx="210301" cy="2274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Прямая соединительная линия 97">
                <a:extLst>
                  <a:ext uri="{FF2B5EF4-FFF2-40B4-BE49-F238E27FC236}">
                    <a16:creationId xmlns:a16="http://schemas.microsoft.com/office/drawing/2014/main" id="{CED627AE-DBC6-AF47-A955-D93210AE760C}"/>
                  </a:ext>
                </a:extLst>
              </p:cNvPr>
              <p:cNvCxnSpPr>
                <a:stCxn id="212" idx="2"/>
                <a:endCxn id="216" idx="6"/>
              </p:cNvCxnSpPr>
              <p:nvPr/>
            </p:nvCxnSpPr>
            <p:spPr>
              <a:xfrm flipH="1">
                <a:off x="5437506" y="4565488"/>
                <a:ext cx="207972" cy="0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Прямая соединительная линия 98">
                <a:extLst>
                  <a:ext uri="{FF2B5EF4-FFF2-40B4-BE49-F238E27FC236}">
                    <a16:creationId xmlns:a16="http://schemas.microsoft.com/office/drawing/2014/main" id="{917CD64C-8E60-1649-A0B7-36E26D56D9F8}"/>
                  </a:ext>
                </a:extLst>
              </p:cNvPr>
              <p:cNvCxnSpPr>
                <a:stCxn id="215" idx="2"/>
                <a:endCxn id="212" idx="6"/>
              </p:cNvCxnSpPr>
              <p:nvPr/>
            </p:nvCxnSpPr>
            <p:spPr>
              <a:xfrm flipH="1">
                <a:off x="5804132" y="4565488"/>
                <a:ext cx="207972" cy="0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Овал 99">
                <a:extLst>
                  <a:ext uri="{FF2B5EF4-FFF2-40B4-BE49-F238E27FC236}">
                    <a16:creationId xmlns:a16="http://schemas.microsoft.com/office/drawing/2014/main" id="{F11F1B4F-F1BB-264A-A1A0-1526A9B71D92}"/>
                  </a:ext>
                </a:extLst>
              </p:cNvPr>
              <p:cNvSpPr/>
              <p:nvPr/>
            </p:nvSpPr>
            <p:spPr>
              <a:xfrm>
                <a:off x="5641985" y="4836468"/>
                <a:ext cx="158654" cy="158654"/>
              </a:xfrm>
              <a:prstGeom prst="ellipse">
                <a:avLst/>
              </a:prstGeom>
              <a:solidFill>
                <a:srgbClr val="F6A800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Овал 100">
                <a:extLst>
                  <a:ext uri="{FF2B5EF4-FFF2-40B4-BE49-F238E27FC236}">
                    <a16:creationId xmlns:a16="http://schemas.microsoft.com/office/drawing/2014/main" id="{EDA57CAF-4150-3849-9877-5C0AD02C31F4}"/>
                  </a:ext>
                </a:extLst>
              </p:cNvPr>
              <p:cNvSpPr/>
              <p:nvPr/>
            </p:nvSpPr>
            <p:spPr>
              <a:xfrm>
                <a:off x="4906404" y="4838742"/>
                <a:ext cx="158654" cy="15865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Овал 101">
                <a:extLst>
                  <a:ext uri="{FF2B5EF4-FFF2-40B4-BE49-F238E27FC236}">
                    <a16:creationId xmlns:a16="http://schemas.microsoft.com/office/drawing/2014/main" id="{4EC8D65F-3DF3-1A4C-9119-995B77AE3ECD}"/>
                  </a:ext>
                </a:extLst>
              </p:cNvPr>
              <p:cNvSpPr/>
              <p:nvPr/>
            </p:nvSpPr>
            <p:spPr>
              <a:xfrm>
                <a:off x="4535120" y="4836468"/>
                <a:ext cx="158654" cy="15865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Овал 102">
                <a:extLst>
                  <a:ext uri="{FF2B5EF4-FFF2-40B4-BE49-F238E27FC236}">
                    <a16:creationId xmlns:a16="http://schemas.microsoft.com/office/drawing/2014/main" id="{FF206D05-5B9B-154A-BEC1-CC7A64A3A26B}"/>
                  </a:ext>
                </a:extLst>
              </p:cNvPr>
              <p:cNvSpPr/>
              <p:nvPr/>
            </p:nvSpPr>
            <p:spPr>
              <a:xfrm>
                <a:off x="6008611" y="4836468"/>
                <a:ext cx="158654" cy="15865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Овал 103">
                <a:extLst>
                  <a:ext uri="{FF2B5EF4-FFF2-40B4-BE49-F238E27FC236}">
                    <a16:creationId xmlns:a16="http://schemas.microsoft.com/office/drawing/2014/main" id="{DB64118E-C9FC-384B-8DD5-75B8D0AC06DB}"/>
                  </a:ext>
                </a:extLst>
              </p:cNvPr>
              <p:cNvSpPr/>
              <p:nvPr/>
            </p:nvSpPr>
            <p:spPr>
              <a:xfrm>
                <a:off x="5275359" y="4836468"/>
                <a:ext cx="158654" cy="158654"/>
              </a:xfrm>
              <a:prstGeom prst="ellipse">
                <a:avLst/>
              </a:prstGeom>
              <a:solidFill>
                <a:srgbClr val="B1063A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26" name="Прямая соединительная линия 104">
                <a:extLst>
                  <a:ext uri="{FF2B5EF4-FFF2-40B4-BE49-F238E27FC236}">
                    <a16:creationId xmlns:a16="http://schemas.microsoft.com/office/drawing/2014/main" id="{C546BB4D-26D4-514F-90BD-1C24A04B5AD3}"/>
                  </a:ext>
                </a:extLst>
              </p:cNvPr>
              <p:cNvCxnSpPr>
                <a:stCxn id="222" idx="2"/>
                <a:endCxn id="223" idx="6"/>
              </p:cNvCxnSpPr>
              <p:nvPr/>
            </p:nvCxnSpPr>
            <p:spPr>
              <a:xfrm flipH="1" flipV="1">
                <a:off x="4693774" y="4915795"/>
                <a:ext cx="212630" cy="2274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Прямая соединительная линия 105">
                <a:extLst>
                  <a:ext uri="{FF2B5EF4-FFF2-40B4-BE49-F238E27FC236}">
                    <a16:creationId xmlns:a16="http://schemas.microsoft.com/office/drawing/2014/main" id="{6BEC2905-232B-CB46-85B8-4F62AB064727}"/>
                  </a:ext>
                </a:extLst>
              </p:cNvPr>
              <p:cNvCxnSpPr>
                <a:stCxn id="225" idx="2"/>
                <a:endCxn id="222" idx="6"/>
              </p:cNvCxnSpPr>
              <p:nvPr/>
            </p:nvCxnSpPr>
            <p:spPr>
              <a:xfrm flipH="1">
                <a:off x="5065058" y="4915795"/>
                <a:ext cx="210301" cy="2274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Прямая соединительная линия 106">
                <a:extLst>
                  <a:ext uri="{FF2B5EF4-FFF2-40B4-BE49-F238E27FC236}">
                    <a16:creationId xmlns:a16="http://schemas.microsoft.com/office/drawing/2014/main" id="{0A47CBC0-0FBA-CC4F-9D3F-C4B5BC5525A3}"/>
                  </a:ext>
                </a:extLst>
              </p:cNvPr>
              <p:cNvCxnSpPr>
                <a:stCxn id="221" idx="2"/>
                <a:endCxn id="225" idx="6"/>
              </p:cNvCxnSpPr>
              <p:nvPr/>
            </p:nvCxnSpPr>
            <p:spPr>
              <a:xfrm flipH="1">
                <a:off x="5434013" y="4915795"/>
                <a:ext cx="207972" cy="0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Прямая соединительная линия 107">
                <a:extLst>
                  <a:ext uri="{FF2B5EF4-FFF2-40B4-BE49-F238E27FC236}">
                    <a16:creationId xmlns:a16="http://schemas.microsoft.com/office/drawing/2014/main" id="{CA93DB41-71DF-8F4A-852D-A8E180535F89}"/>
                  </a:ext>
                </a:extLst>
              </p:cNvPr>
              <p:cNvCxnSpPr>
                <a:stCxn id="224" idx="2"/>
                <a:endCxn id="221" idx="6"/>
              </p:cNvCxnSpPr>
              <p:nvPr/>
            </p:nvCxnSpPr>
            <p:spPr>
              <a:xfrm flipH="1">
                <a:off x="5800639" y="4915795"/>
                <a:ext cx="207972" cy="0"/>
              </a:xfrm>
              <a:prstGeom prst="line">
                <a:avLst/>
              </a:prstGeom>
              <a:ln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30" name="Прямая со стрелкой 108">
            <a:extLst>
              <a:ext uri="{FF2B5EF4-FFF2-40B4-BE49-F238E27FC236}">
                <a16:creationId xmlns:a16="http://schemas.microsoft.com/office/drawing/2014/main" id="{7060F9F8-17A7-C04F-A97D-8BAE6A925649}"/>
              </a:ext>
            </a:extLst>
          </p:cNvPr>
          <p:cNvCxnSpPr/>
          <p:nvPr/>
        </p:nvCxnSpPr>
        <p:spPr>
          <a:xfrm>
            <a:off x="6599893" y="4042723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Box 230">
            <a:extLst>
              <a:ext uri="{FF2B5EF4-FFF2-40B4-BE49-F238E27FC236}">
                <a16:creationId xmlns:a16="http://schemas.microsoft.com/office/drawing/2014/main" id="{79DE6BFC-72B9-644D-A64B-4C49A6839E5F}"/>
              </a:ext>
            </a:extLst>
          </p:cNvPr>
          <p:cNvSpPr txBox="1"/>
          <p:nvPr/>
        </p:nvSpPr>
        <p:spPr>
          <a:xfrm>
            <a:off x="7842062" y="3026237"/>
            <a:ext cx="3930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Predictions with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negative sampling</a:t>
            </a:r>
            <a:endParaRPr lang="ru-RU" baseline="30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ru-RU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32" name="Рисунок 110">
            <a:extLst>
              <a:ext uri="{FF2B5EF4-FFF2-40B4-BE49-F238E27FC236}">
                <a16:creationId xmlns:a16="http://schemas.microsoft.com/office/drawing/2014/main" id="{1E8E66DA-133A-AD46-8C0A-9C8448619A2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50" y="3421859"/>
            <a:ext cx="3359751" cy="1255427"/>
          </a:xfrm>
          <a:prstGeom prst="rect">
            <a:avLst/>
          </a:prstGeom>
        </p:spPr>
      </p:pic>
      <p:grpSp>
        <p:nvGrpSpPr>
          <p:cNvPr id="233" name="Group 1">
            <a:extLst>
              <a:ext uri="{FF2B5EF4-FFF2-40B4-BE49-F238E27FC236}">
                <a16:creationId xmlns:a16="http://schemas.microsoft.com/office/drawing/2014/main" id="{74201046-2811-6440-AEE0-BA57CDE060B9}"/>
              </a:ext>
            </a:extLst>
          </p:cNvPr>
          <p:cNvGrpSpPr/>
          <p:nvPr/>
        </p:nvGrpSpPr>
        <p:grpSpPr>
          <a:xfrm>
            <a:off x="8694035" y="3903566"/>
            <a:ext cx="2226892" cy="1216450"/>
            <a:chOff x="8367148" y="3893076"/>
            <a:chExt cx="2226892" cy="12164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D5087DCA-4AFC-1840-A4D4-548CEDC7F463}"/>
                    </a:ext>
                  </a:extLst>
                </p:cNvPr>
                <p:cNvSpPr txBox="1"/>
                <p:nvPr/>
              </p:nvSpPr>
              <p:spPr>
                <a:xfrm>
                  <a:off x="8369053" y="3924137"/>
                  <a:ext cx="2773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oMath>
                    </m:oMathPara>
                  </a14:m>
                  <a:endParaRPr lang="ru-RU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D5087DCA-4AFC-1840-A4D4-548CEDC7F4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9053" y="3924137"/>
                  <a:ext cx="277319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8182" r="-18182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2D234E1D-2547-C041-87F8-748237FA0D95}"/>
                    </a:ext>
                  </a:extLst>
                </p:cNvPr>
                <p:cNvSpPr txBox="1"/>
                <p:nvPr/>
              </p:nvSpPr>
              <p:spPr>
                <a:xfrm>
                  <a:off x="10051419" y="3893076"/>
                  <a:ext cx="455189" cy="2819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  <m:r>
                              <a:rPr lang="en-US" b="1" i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2D234E1D-2547-C041-87F8-748237FA0D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1419" y="3893076"/>
                  <a:ext cx="455189" cy="281937"/>
                </a:xfrm>
                <a:prstGeom prst="rect">
                  <a:avLst/>
                </a:prstGeom>
                <a:blipFill>
                  <a:blip r:embed="rId13"/>
                  <a:stretch>
                    <a:fillRect l="-8333" t="-4545" r="-5556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6" name="Прямая со стрелкой 115">
              <a:extLst>
                <a:ext uri="{FF2B5EF4-FFF2-40B4-BE49-F238E27FC236}">
                  <a16:creationId xmlns:a16="http://schemas.microsoft.com/office/drawing/2014/main" id="{A2CDBD56-C021-9A4B-9BC0-29502E8103AC}"/>
                </a:ext>
              </a:extLst>
            </p:cNvPr>
            <p:cNvCxnSpPr/>
            <p:nvPr/>
          </p:nvCxnSpPr>
          <p:spPr>
            <a:xfrm flipH="1" flipV="1">
              <a:off x="8509829" y="4201136"/>
              <a:ext cx="259976" cy="59565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Прямая со стрелкой 116">
              <a:extLst>
                <a:ext uri="{FF2B5EF4-FFF2-40B4-BE49-F238E27FC236}">
                  <a16:creationId xmlns:a16="http://schemas.microsoft.com/office/drawing/2014/main" id="{C54D377D-2416-5847-B061-312A2ABDC0EC}"/>
                </a:ext>
              </a:extLst>
            </p:cNvPr>
            <p:cNvCxnSpPr/>
            <p:nvPr/>
          </p:nvCxnSpPr>
          <p:spPr>
            <a:xfrm flipV="1">
              <a:off x="10018419" y="4165047"/>
              <a:ext cx="163146" cy="67142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Прямоугольник 117">
              <a:extLst>
                <a:ext uri="{FF2B5EF4-FFF2-40B4-BE49-F238E27FC236}">
                  <a16:creationId xmlns:a16="http://schemas.microsoft.com/office/drawing/2014/main" id="{14AF2E7A-6A67-C74C-9013-EA0940D883D1}"/>
                </a:ext>
              </a:extLst>
            </p:cNvPr>
            <p:cNvSpPr/>
            <p:nvPr/>
          </p:nvSpPr>
          <p:spPr>
            <a:xfrm>
              <a:off x="8367148" y="4740194"/>
              <a:ext cx="22268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two representations</a:t>
              </a:r>
              <a:endPara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39" name="Rectangle 238">
            <a:extLst>
              <a:ext uri="{FF2B5EF4-FFF2-40B4-BE49-F238E27FC236}">
                <a16:creationId xmlns:a16="http://schemas.microsoft.com/office/drawing/2014/main" id="{6910C86E-54D6-C34C-BA1A-F3B155F7D76E}"/>
              </a:ext>
            </a:extLst>
          </p:cNvPr>
          <p:cNvSpPr/>
          <p:nvPr/>
        </p:nvSpPr>
        <p:spPr>
          <a:xfrm>
            <a:off x="1393653" y="2488510"/>
            <a:ext cx="4011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Cambria Math" panose="02040503050406030204" pitchFamily="18" charset="0"/>
                <a:cs typeface="Lato" panose="020F0502020204030203" pitchFamily="34" charset="0"/>
              </a:rPr>
              <a:t>Use second-order random walk sampling</a:t>
            </a:r>
            <a:endParaRPr lang="en-US" dirty="0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51ECDE2-0EA7-DC4C-887D-41BCEA59CC3B}"/>
              </a:ext>
            </a:extLst>
          </p:cNvPr>
          <p:cNvGrpSpPr/>
          <p:nvPr/>
        </p:nvGrpSpPr>
        <p:grpSpPr>
          <a:xfrm>
            <a:off x="4856955" y="2836355"/>
            <a:ext cx="191783" cy="412251"/>
            <a:chOff x="4856955" y="2836355"/>
            <a:chExt cx="191783" cy="412251"/>
          </a:xfrm>
        </p:grpSpPr>
        <p:sp>
          <p:nvSpPr>
            <p:cNvPr id="48" name="Овал 47"/>
            <p:cNvSpPr/>
            <p:nvPr/>
          </p:nvSpPr>
          <p:spPr>
            <a:xfrm>
              <a:off x="4862007" y="3089952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0" name="TextBox 239">
                  <a:extLst>
                    <a:ext uri="{FF2B5EF4-FFF2-40B4-BE49-F238E27FC236}">
                      <a16:creationId xmlns:a16="http://schemas.microsoft.com/office/drawing/2014/main" id="{6D2980D5-C4AF-7149-9ABF-EBB6D3B5418E}"/>
                    </a:ext>
                  </a:extLst>
                </p:cNvPr>
                <p:cNvSpPr txBox="1"/>
                <p:nvPr/>
              </p:nvSpPr>
              <p:spPr>
                <a:xfrm>
                  <a:off x="4856955" y="2836355"/>
                  <a:ext cx="1917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0" name="TextBox 239">
                  <a:extLst>
                    <a:ext uri="{FF2B5EF4-FFF2-40B4-BE49-F238E27FC236}">
                      <a16:creationId xmlns:a16="http://schemas.microsoft.com/office/drawing/2014/main" id="{6D2980D5-C4AF-7149-9ABF-EBB6D3B541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6955" y="2836355"/>
                  <a:ext cx="191783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A138584-0C8D-E645-8DAB-F562CE6E69E9}"/>
              </a:ext>
            </a:extLst>
          </p:cNvPr>
          <p:cNvGrpSpPr/>
          <p:nvPr/>
        </p:nvGrpSpPr>
        <p:grpSpPr>
          <a:xfrm>
            <a:off x="5020661" y="2834843"/>
            <a:ext cx="390780" cy="416037"/>
            <a:chOff x="5020661" y="2834843"/>
            <a:chExt cx="390780" cy="41603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BE00C63-E99C-3047-BEEB-76E7C3A98060}"/>
                </a:ext>
              </a:extLst>
            </p:cNvPr>
            <p:cNvGrpSpPr/>
            <p:nvPr/>
          </p:nvGrpSpPr>
          <p:grpSpPr>
            <a:xfrm>
              <a:off x="5020661" y="3092226"/>
              <a:ext cx="371284" cy="158654"/>
              <a:chOff x="5020661" y="3092226"/>
              <a:chExt cx="371284" cy="158654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5233291" y="3092226"/>
                <a:ext cx="158654" cy="158654"/>
              </a:xfrm>
              <a:prstGeom prst="ellipse">
                <a:avLst/>
              </a:prstGeom>
              <a:solidFill>
                <a:srgbClr val="377EB8"/>
              </a:solidFill>
              <a:ln>
                <a:solidFill>
                  <a:srgbClr val="5A61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0" name="Прямая соединительная линия 49"/>
              <p:cNvCxnSpPr>
                <a:cxnSpLocks/>
                <a:stCxn id="49" idx="2"/>
                <a:endCxn id="48" idx="6"/>
              </p:cNvCxnSpPr>
              <p:nvPr/>
            </p:nvCxnSpPr>
            <p:spPr>
              <a:xfrm flipH="1" flipV="1">
                <a:off x="5020661" y="3169279"/>
                <a:ext cx="212630" cy="2274"/>
              </a:xfrm>
              <a:prstGeom prst="line">
                <a:avLst/>
              </a:prstGeom>
              <a:ln w="6350">
                <a:solidFill>
                  <a:srgbClr val="5A61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418FFDDA-C660-9B47-BB64-80319BAE323B}"/>
                    </a:ext>
                  </a:extLst>
                </p:cNvPr>
                <p:cNvSpPr txBox="1"/>
                <p:nvPr/>
              </p:nvSpPr>
              <p:spPr>
                <a:xfrm>
                  <a:off x="5226775" y="2834843"/>
                  <a:ext cx="1846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418FFDDA-C660-9B47-BB64-80319BAE32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6775" y="2834843"/>
                  <a:ext cx="184666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4DEBC62E-2261-054F-B756-F1B19DA539EF}"/>
              </a:ext>
            </a:extLst>
          </p:cNvPr>
          <p:cNvGrpSpPr/>
          <p:nvPr/>
        </p:nvGrpSpPr>
        <p:grpSpPr>
          <a:xfrm>
            <a:off x="1469826" y="3331537"/>
            <a:ext cx="1895316" cy="1284808"/>
            <a:chOff x="1457126" y="3320271"/>
            <a:chExt cx="1895316" cy="1284808"/>
          </a:xfrm>
        </p:grpSpPr>
        <p:sp>
          <p:nvSpPr>
            <p:cNvPr id="243" name="Овал 20">
              <a:extLst>
                <a:ext uri="{FF2B5EF4-FFF2-40B4-BE49-F238E27FC236}">
                  <a16:creationId xmlns:a16="http://schemas.microsoft.com/office/drawing/2014/main" id="{63ACF644-4D4C-514F-AE09-D2DFAB571DB8}"/>
                </a:ext>
              </a:extLst>
            </p:cNvPr>
            <p:cNvSpPr/>
            <p:nvPr/>
          </p:nvSpPr>
          <p:spPr>
            <a:xfrm>
              <a:off x="1872954" y="3737647"/>
              <a:ext cx="158654" cy="158654"/>
            </a:xfrm>
            <a:prstGeom prst="ellipse">
              <a:avLst/>
            </a:prstGeom>
            <a:solidFill>
              <a:srgbClr val="F6A800"/>
            </a:solidFill>
            <a:ln w="19050">
              <a:solidFill>
                <a:srgbClr val="5A616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4" name="Овал 21">
              <a:extLst>
                <a:ext uri="{FF2B5EF4-FFF2-40B4-BE49-F238E27FC236}">
                  <a16:creationId xmlns:a16="http://schemas.microsoft.com/office/drawing/2014/main" id="{7BF3B79F-7D0B-8A4E-9049-0FC3F74FD4C1}"/>
                </a:ext>
              </a:extLst>
            </p:cNvPr>
            <p:cNvSpPr/>
            <p:nvPr/>
          </p:nvSpPr>
          <p:spPr>
            <a:xfrm>
              <a:off x="1457126" y="4374023"/>
              <a:ext cx="158654" cy="158654"/>
            </a:xfrm>
            <a:prstGeom prst="ellipse">
              <a:avLst/>
            </a:prstGeom>
            <a:solidFill>
              <a:srgbClr val="B1063A"/>
            </a:solidFill>
            <a:ln w="19050">
              <a:solidFill>
                <a:srgbClr val="5A616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5" name="Овал 25">
              <a:extLst>
                <a:ext uri="{FF2B5EF4-FFF2-40B4-BE49-F238E27FC236}">
                  <a16:creationId xmlns:a16="http://schemas.microsoft.com/office/drawing/2014/main" id="{8F406546-49C1-E74E-8EB0-657641A56D40}"/>
                </a:ext>
              </a:extLst>
            </p:cNvPr>
            <p:cNvSpPr/>
            <p:nvPr/>
          </p:nvSpPr>
          <p:spPr>
            <a:xfrm>
              <a:off x="2798860" y="3320271"/>
              <a:ext cx="158654" cy="158654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5A616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6" name="Овал 26">
              <a:extLst>
                <a:ext uri="{FF2B5EF4-FFF2-40B4-BE49-F238E27FC236}">
                  <a16:creationId xmlns:a16="http://schemas.microsoft.com/office/drawing/2014/main" id="{89DE0ECE-9714-E741-BA4A-FB95BA15AD1D}"/>
                </a:ext>
              </a:extLst>
            </p:cNvPr>
            <p:cNvSpPr/>
            <p:nvPr/>
          </p:nvSpPr>
          <p:spPr>
            <a:xfrm>
              <a:off x="3193788" y="4446425"/>
              <a:ext cx="158654" cy="158654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5A616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2430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0" grpId="1"/>
      <p:bldP spid="8" grpId="0"/>
      <p:bldP spid="123" grpId="0"/>
      <p:bldP spid="124" grpId="0"/>
      <p:bldP spid="125" grpId="0"/>
      <p:bldP spid="137" grpId="0"/>
      <p:bldP spid="2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Node2vec: myth 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23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бъект 11"/>
              <p:cNvSpPr>
                <a:spLocks noGrp="1"/>
              </p:cNvSpPr>
              <p:nvPr>
                <p:ph idx="1"/>
              </p:nvPr>
            </p:nvSpPr>
            <p:spPr>
              <a:xfrm>
                <a:off x="685546" y="1678185"/>
                <a:ext cx="10804481" cy="436738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i="1" dirty="0"/>
                  <a:t>Myth:</a:t>
                </a:r>
                <a:r>
                  <a:rPr lang="en-US" dirty="0"/>
                  <a:t> parameters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related to BFS and DFS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i="1" dirty="0"/>
                  <a:t>Reality:</a:t>
                </a:r>
                <a:r>
                  <a:rPr lang="en-US" dirty="0"/>
                  <a:t> parameters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related to triangles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clusters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dirty="0"/>
                  <a:t>Low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dirty="0"/>
                  <a:t>explore intra-cluster information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dirty="0"/>
                  <a:t>High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dirty="0"/>
                  <a:t>explore inter-cluster information </a:t>
                </a:r>
              </a:p>
            </p:txBody>
          </p:sp>
        </mc:Choice>
        <mc:Fallback xmlns="">
          <p:sp>
            <p:nvSpPr>
              <p:cNvPr id="16" name="Объек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546" y="1678185"/>
                <a:ext cx="10804481" cy="4367380"/>
              </a:xfrm>
              <a:blipFill>
                <a:blip r:embed="rId2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extBox 118"/>
          <p:cNvSpPr txBox="1"/>
          <p:nvPr/>
        </p:nvSpPr>
        <p:spPr>
          <a:xfrm>
            <a:off x="677414" y="6369634"/>
            <a:ext cx="7576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Node2vec: scalable feature learning for networks. Grover &amp;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Leskovec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KDD 2016</a:t>
            </a:r>
          </a:p>
        </p:txBody>
      </p:sp>
    </p:spTree>
    <p:extLst>
      <p:ext uri="{BB962C8B-B14F-4D97-AF65-F5344CB8AC3E}">
        <p14:creationId xmlns:p14="http://schemas.microsoft.com/office/powerpoint/2010/main" val="2306801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Node2vec: myth 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24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бъект 11"/>
              <p:cNvSpPr>
                <a:spLocks noGrp="1"/>
              </p:cNvSpPr>
              <p:nvPr>
                <p:ph idx="1"/>
              </p:nvPr>
            </p:nvSpPr>
            <p:spPr>
              <a:xfrm>
                <a:off x="685546" y="1678185"/>
                <a:ext cx="10804481" cy="436738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i="1" dirty="0"/>
                  <a:t>Myth:</a:t>
                </a:r>
                <a:r>
                  <a:rPr lang="en-US" dirty="0"/>
                  <a:t> node2vec is a scalable algorithm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i="1" dirty="0"/>
                  <a:t>Reality:</a:t>
                </a:r>
                <a:r>
                  <a:rPr lang="en-US" dirty="0"/>
                  <a:t> second-order random walks are worst-case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dirty="0"/>
                  <a:t>Worst case is a star graph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(or any graph with very high-degree nodes)</a:t>
                </a:r>
              </a:p>
            </p:txBody>
          </p:sp>
        </mc:Choice>
        <mc:Fallback xmlns="">
          <p:sp>
            <p:nvSpPr>
              <p:cNvPr id="16" name="Объек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546" y="1678185"/>
                <a:ext cx="10804481" cy="4367380"/>
              </a:xfrm>
              <a:blipFill>
                <a:blip r:embed="rId2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extBox 118"/>
          <p:cNvSpPr txBox="1"/>
          <p:nvPr/>
        </p:nvSpPr>
        <p:spPr>
          <a:xfrm>
            <a:off x="677414" y="6369634"/>
            <a:ext cx="7576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Node2vec: scalable feature learning for networks. Grover &amp;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Leskovec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KDD 2016</a:t>
            </a:r>
          </a:p>
        </p:txBody>
      </p:sp>
      <p:sp>
        <p:nvSpPr>
          <p:cNvPr id="7" name="Овал 20">
            <a:extLst>
              <a:ext uri="{FF2B5EF4-FFF2-40B4-BE49-F238E27FC236}">
                <a16:creationId xmlns:a16="http://schemas.microsoft.com/office/drawing/2014/main" id="{F24F514D-496A-DD43-A0DF-083F115A96A2}"/>
              </a:ext>
            </a:extLst>
          </p:cNvPr>
          <p:cNvSpPr/>
          <p:nvPr/>
        </p:nvSpPr>
        <p:spPr>
          <a:xfrm>
            <a:off x="7581809" y="4677904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43">
            <a:extLst>
              <a:ext uri="{FF2B5EF4-FFF2-40B4-BE49-F238E27FC236}">
                <a16:creationId xmlns:a16="http://schemas.microsoft.com/office/drawing/2014/main" id="{94D88682-A135-F74E-A260-024D836F99D5}"/>
              </a:ext>
            </a:extLst>
          </p:cNvPr>
          <p:cNvCxnSpPr>
            <a:cxnSpLocks/>
            <a:stCxn id="7" idx="5"/>
            <a:endCxn id="14" idx="2"/>
          </p:cNvCxnSpPr>
          <p:nvPr/>
        </p:nvCxnSpPr>
        <p:spPr>
          <a:xfrm>
            <a:off x="7717229" y="4813324"/>
            <a:ext cx="577285" cy="287164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20">
            <a:extLst>
              <a:ext uri="{FF2B5EF4-FFF2-40B4-BE49-F238E27FC236}">
                <a16:creationId xmlns:a16="http://schemas.microsoft.com/office/drawing/2014/main" id="{FF6F3BAA-AC51-CB47-8B43-3CE38E107A8A}"/>
              </a:ext>
            </a:extLst>
          </p:cNvPr>
          <p:cNvSpPr/>
          <p:nvPr/>
        </p:nvSpPr>
        <p:spPr>
          <a:xfrm>
            <a:off x="6811038" y="4355311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20">
            <a:extLst>
              <a:ext uri="{FF2B5EF4-FFF2-40B4-BE49-F238E27FC236}">
                <a16:creationId xmlns:a16="http://schemas.microsoft.com/office/drawing/2014/main" id="{B64E9DC0-015B-4545-BFB1-E7D47BF192B4}"/>
              </a:ext>
            </a:extLst>
          </p:cNvPr>
          <p:cNvSpPr/>
          <p:nvPr/>
        </p:nvSpPr>
        <p:spPr>
          <a:xfrm>
            <a:off x="7076368" y="4055176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20">
            <a:extLst>
              <a:ext uri="{FF2B5EF4-FFF2-40B4-BE49-F238E27FC236}">
                <a16:creationId xmlns:a16="http://schemas.microsoft.com/office/drawing/2014/main" id="{0D1F2F9F-6621-0046-940C-44109CEA93E0}"/>
              </a:ext>
            </a:extLst>
          </p:cNvPr>
          <p:cNvSpPr/>
          <p:nvPr/>
        </p:nvSpPr>
        <p:spPr>
          <a:xfrm>
            <a:off x="7581809" y="3993453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20">
            <a:extLst>
              <a:ext uri="{FF2B5EF4-FFF2-40B4-BE49-F238E27FC236}">
                <a16:creationId xmlns:a16="http://schemas.microsoft.com/office/drawing/2014/main" id="{524B909D-3D38-2843-8636-411E38441EA5}"/>
              </a:ext>
            </a:extLst>
          </p:cNvPr>
          <p:cNvSpPr/>
          <p:nvPr/>
        </p:nvSpPr>
        <p:spPr>
          <a:xfrm>
            <a:off x="8094873" y="416380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20">
            <a:extLst>
              <a:ext uri="{FF2B5EF4-FFF2-40B4-BE49-F238E27FC236}">
                <a16:creationId xmlns:a16="http://schemas.microsoft.com/office/drawing/2014/main" id="{4A562A66-E1B5-374F-90A3-01B1882799C8}"/>
              </a:ext>
            </a:extLst>
          </p:cNvPr>
          <p:cNvSpPr/>
          <p:nvPr/>
        </p:nvSpPr>
        <p:spPr>
          <a:xfrm>
            <a:off x="8352580" y="4598577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20">
            <a:extLst>
              <a:ext uri="{FF2B5EF4-FFF2-40B4-BE49-F238E27FC236}">
                <a16:creationId xmlns:a16="http://schemas.microsoft.com/office/drawing/2014/main" id="{C6B9668E-424C-C84E-9F09-179021A642CF}"/>
              </a:ext>
            </a:extLst>
          </p:cNvPr>
          <p:cNvSpPr/>
          <p:nvPr/>
        </p:nvSpPr>
        <p:spPr>
          <a:xfrm>
            <a:off x="8294514" y="5021161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20">
            <a:extLst>
              <a:ext uri="{FF2B5EF4-FFF2-40B4-BE49-F238E27FC236}">
                <a16:creationId xmlns:a16="http://schemas.microsoft.com/office/drawing/2014/main" id="{33E1ADDC-7D46-0745-81D1-B9788624BC9C}"/>
              </a:ext>
            </a:extLst>
          </p:cNvPr>
          <p:cNvSpPr/>
          <p:nvPr/>
        </p:nvSpPr>
        <p:spPr>
          <a:xfrm>
            <a:off x="7936219" y="5376012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20">
            <a:extLst>
              <a:ext uri="{FF2B5EF4-FFF2-40B4-BE49-F238E27FC236}">
                <a16:creationId xmlns:a16="http://schemas.microsoft.com/office/drawing/2014/main" id="{44EB8F24-63CC-FE48-9FE3-A44848492E79}"/>
              </a:ext>
            </a:extLst>
          </p:cNvPr>
          <p:cNvSpPr/>
          <p:nvPr/>
        </p:nvSpPr>
        <p:spPr>
          <a:xfrm>
            <a:off x="7352660" y="5375552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20">
            <a:extLst>
              <a:ext uri="{FF2B5EF4-FFF2-40B4-BE49-F238E27FC236}">
                <a16:creationId xmlns:a16="http://schemas.microsoft.com/office/drawing/2014/main" id="{BD62C007-8A70-CB41-9F18-516FB0FC6457}"/>
              </a:ext>
            </a:extLst>
          </p:cNvPr>
          <p:cNvSpPr/>
          <p:nvPr/>
        </p:nvSpPr>
        <p:spPr>
          <a:xfrm>
            <a:off x="6997041" y="5100488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20">
            <a:extLst>
              <a:ext uri="{FF2B5EF4-FFF2-40B4-BE49-F238E27FC236}">
                <a16:creationId xmlns:a16="http://schemas.microsoft.com/office/drawing/2014/main" id="{D41435AC-D456-2340-899D-C094D73DD75E}"/>
              </a:ext>
            </a:extLst>
          </p:cNvPr>
          <p:cNvSpPr/>
          <p:nvPr/>
        </p:nvSpPr>
        <p:spPr>
          <a:xfrm>
            <a:off x="6811038" y="473345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43">
            <a:extLst>
              <a:ext uri="{FF2B5EF4-FFF2-40B4-BE49-F238E27FC236}">
                <a16:creationId xmlns:a16="http://schemas.microsoft.com/office/drawing/2014/main" id="{B75C4D42-65B7-3F4E-AE49-47308854F8DD}"/>
              </a:ext>
            </a:extLst>
          </p:cNvPr>
          <p:cNvCxnSpPr>
            <a:cxnSpLocks/>
            <a:stCxn id="7" idx="5"/>
            <a:endCxn id="15" idx="1"/>
          </p:cNvCxnSpPr>
          <p:nvPr/>
        </p:nvCxnSpPr>
        <p:spPr>
          <a:xfrm>
            <a:off x="7717229" y="4813324"/>
            <a:ext cx="242224" cy="58592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43">
            <a:extLst>
              <a:ext uri="{FF2B5EF4-FFF2-40B4-BE49-F238E27FC236}">
                <a16:creationId xmlns:a16="http://schemas.microsoft.com/office/drawing/2014/main" id="{E35ADF3C-3945-DE45-ACC4-1863772BEEB2}"/>
              </a:ext>
            </a:extLst>
          </p:cNvPr>
          <p:cNvCxnSpPr>
            <a:cxnSpLocks/>
            <a:stCxn id="7" idx="4"/>
            <a:endCxn id="17" idx="7"/>
          </p:cNvCxnSpPr>
          <p:nvPr/>
        </p:nvCxnSpPr>
        <p:spPr>
          <a:xfrm flipH="1">
            <a:off x="7488080" y="4836558"/>
            <a:ext cx="173056" cy="562228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43">
            <a:extLst>
              <a:ext uri="{FF2B5EF4-FFF2-40B4-BE49-F238E27FC236}">
                <a16:creationId xmlns:a16="http://schemas.microsoft.com/office/drawing/2014/main" id="{85AA271E-A905-D34B-B9DB-E0E8EE4A220C}"/>
              </a:ext>
            </a:extLst>
          </p:cNvPr>
          <p:cNvCxnSpPr>
            <a:cxnSpLocks/>
            <a:stCxn id="7" idx="3"/>
            <a:endCxn id="18" idx="7"/>
          </p:cNvCxnSpPr>
          <p:nvPr/>
        </p:nvCxnSpPr>
        <p:spPr>
          <a:xfrm flipH="1">
            <a:off x="7132461" y="4813324"/>
            <a:ext cx="472582" cy="310398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43">
            <a:extLst>
              <a:ext uri="{FF2B5EF4-FFF2-40B4-BE49-F238E27FC236}">
                <a16:creationId xmlns:a16="http://schemas.microsoft.com/office/drawing/2014/main" id="{165AAF16-4B29-7B46-B1D4-032E6DD31907}"/>
              </a:ext>
            </a:extLst>
          </p:cNvPr>
          <p:cNvCxnSpPr>
            <a:cxnSpLocks/>
            <a:stCxn id="7" idx="2"/>
            <a:endCxn id="19" idx="6"/>
          </p:cNvCxnSpPr>
          <p:nvPr/>
        </p:nvCxnSpPr>
        <p:spPr>
          <a:xfrm flipH="1">
            <a:off x="6969692" y="4757231"/>
            <a:ext cx="612117" cy="55555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43">
            <a:extLst>
              <a:ext uri="{FF2B5EF4-FFF2-40B4-BE49-F238E27FC236}">
                <a16:creationId xmlns:a16="http://schemas.microsoft.com/office/drawing/2014/main" id="{52748D07-7F73-604A-98EC-A58A6C9307B1}"/>
              </a:ext>
            </a:extLst>
          </p:cNvPr>
          <p:cNvCxnSpPr>
            <a:cxnSpLocks/>
            <a:stCxn id="7" idx="1"/>
            <a:endCxn id="9" idx="5"/>
          </p:cNvCxnSpPr>
          <p:nvPr/>
        </p:nvCxnSpPr>
        <p:spPr>
          <a:xfrm flipH="1" flipV="1">
            <a:off x="6946458" y="4490731"/>
            <a:ext cx="658585" cy="210407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43">
            <a:extLst>
              <a:ext uri="{FF2B5EF4-FFF2-40B4-BE49-F238E27FC236}">
                <a16:creationId xmlns:a16="http://schemas.microsoft.com/office/drawing/2014/main" id="{5717C00B-EB78-E84E-A590-6498D5238739}"/>
              </a:ext>
            </a:extLst>
          </p:cNvPr>
          <p:cNvCxnSpPr>
            <a:cxnSpLocks/>
            <a:stCxn id="7" idx="1"/>
            <a:endCxn id="10" idx="5"/>
          </p:cNvCxnSpPr>
          <p:nvPr/>
        </p:nvCxnSpPr>
        <p:spPr>
          <a:xfrm flipH="1" flipV="1">
            <a:off x="7211788" y="4190596"/>
            <a:ext cx="393255" cy="51054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43">
            <a:extLst>
              <a:ext uri="{FF2B5EF4-FFF2-40B4-BE49-F238E27FC236}">
                <a16:creationId xmlns:a16="http://schemas.microsoft.com/office/drawing/2014/main" id="{CCAC88FD-9771-264E-823A-F8553B4AF823}"/>
              </a:ext>
            </a:extLst>
          </p:cNvPr>
          <p:cNvCxnSpPr>
            <a:cxnSpLocks/>
            <a:stCxn id="7" idx="0"/>
            <a:endCxn id="11" idx="4"/>
          </p:cNvCxnSpPr>
          <p:nvPr/>
        </p:nvCxnSpPr>
        <p:spPr>
          <a:xfrm flipV="1">
            <a:off x="7661136" y="4152107"/>
            <a:ext cx="0" cy="525797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3">
            <a:extLst>
              <a:ext uri="{FF2B5EF4-FFF2-40B4-BE49-F238E27FC236}">
                <a16:creationId xmlns:a16="http://schemas.microsoft.com/office/drawing/2014/main" id="{C197728A-97BE-1A4C-B7EB-95C00E6B2C34}"/>
              </a:ext>
            </a:extLst>
          </p:cNvPr>
          <p:cNvCxnSpPr>
            <a:cxnSpLocks/>
            <a:stCxn id="7" idx="7"/>
            <a:endCxn id="12" idx="3"/>
          </p:cNvCxnSpPr>
          <p:nvPr/>
        </p:nvCxnSpPr>
        <p:spPr>
          <a:xfrm flipV="1">
            <a:off x="7717229" y="4299229"/>
            <a:ext cx="400878" cy="401909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E926E3B4-ADDF-BA43-9B77-C0CCA0AFBBDF}"/>
              </a:ext>
            </a:extLst>
          </p:cNvPr>
          <p:cNvCxnSpPr>
            <a:cxnSpLocks/>
            <a:stCxn id="7" idx="6"/>
            <a:endCxn id="13" idx="2"/>
          </p:cNvCxnSpPr>
          <p:nvPr/>
        </p:nvCxnSpPr>
        <p:spPr>
          <a:xfrm flipV="1">
            <a:off x="7740463" y="4677904"/>
            <a:ext cx="612117" cy="79327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409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Node2vec: asymptotics and practice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25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бъект 11"/>
              <p:cNvSpPr>
                <a:spLocks noGrp="1"/>
              </p:cNvSpPr>
              <p:nvPr>
                <p:ph idx="1"/>
              </p:nvPr>
            </p:nvSpPr>
            <p:spPr>
              <a:xfrm>
                <a:off x="685546" y="1678184"/>
                <a:ext cx="11721349" cy="446861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/>
                  <a:t>NB</a:t>
                </a:r>
                <a:r>
                  <a:rPr lang="en-US" dirty="0"/>
                  <a:t>: comparisons in the paper are misleading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 for all methods)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In the paper,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=80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, hyperparameter search for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hlinkClick r:id="rId2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Setting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 gives worse results, please use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=80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Tuning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not beneficial on most graphs</a:t>
                </a:r>
              </a:p>
            </p:txBody>
          </p:sp>
        </mc:Choice>
        <mc:Fallback xmlns="">
          <p:sp>
            <p:nvSpPr>
              <p:cNvPr id="16" name="Объек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546" y="1678184"/>
                <a:ext cx="11721349" cy="4468616"/>
              </a:xfrm>
              <a:blipFill>
                <a:blip r:embed="rId3"/>
                <a:stretch>
                  <a:fillRect l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2705B6A-0D77-BC40-9D3E-B49CA0C2656D}"/>
              </a:ext>
            </a:extLst>
          </p:cNvPr>
          <p:cNvSpPr txBox="1"/>
          <p:nvPr/>
        </p:nvSpPr>
        <p:spPr>
          <a:xfrm>
            <a:off x="677414" y="6369634"/>
            <a:ext cx="7576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Node2vec: scalable feature learning for networks. Grover &amp;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Leskovec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KDD 2016</a:t>
            </a:r>
          </a:p>
        </p:txBody>
      </p:sp>
    </p:spTree>
    <p:extLst>
      <p:ext uri="{BB962C8B-B14F-4D97-AF65-F5344CB8AC3E}">
        <p14:creationId xmlns:p14="http://schemas.microsoft.com/office/powerpoint/2010/main" val="3394843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Node2vec: asymptotics and practice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26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бъект 11"/>
              <p:cNvSpPr>
                <a:spLocks noGrp="1"/>
              </p:cNvSpPr>
              <p:nvPr>
                <p:ph idx="1"/>
              </p:nvPr>
            </p:nvSpPr>
            <p:spPr>
              <a:xfrm>
                <a:off x="685546" y="1678184"/>
                <a:ext cx="11721349" cy="446861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hlinkClick r:id="rId2"/>
                  </a:rPr>
                  <a:t>Python implementation</a:t>
                </a:r>
                <a:r>
                  <a:rPr lang="en-US" dirty="0"/>
                  <a:t> generates all walks and calls word2vec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I wrote a </a:t>
                </a:r>
                <a:r>
                  <a:rPr lang="en-US" dirty="0">
                    <a:hlinkClick r:id="rId3"/>
                  </a:rPr>
                  <a:t>C++ implementation</a:t>
                </a:r>
                <a:r>
                  <a:rPr lang="en-US" dirty="0"/>
                  <a:t> that does not store extra walks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Preprocessing can be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:(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ym typeface="Wingdings" pitchFamily="2" charset="2"/>
                  </a:rPr>
                  <a:t>Optimization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>
                    <a:sym typeface="Wingdings" pitchFamily="2" charset="2"/>
                  </a:rPr>
                  <a:t> :)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ym typeface="Wingdings" pitchFamily="2" charset="2"/>
                  </a:rPr>
                  <a:t>Practical limitations: ~500k nodes if you are lucky, if not, ~50k</a:t>
                </a:r>
              </a:p>
            </p:txBody>
          </p:sp>
        </mc:Choice>
        <mc:Fallback xmlns="">
          <p:sp>
            <p:nvSpPr>
              <p:cNvPr id="16" name="Объек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546" y="1678184"/>
                <a:ext cx="11721349" cy="4468616"/>
              </a:xfrm>
              <a:blipFill>
                <a:blip r:embed="rId4"/>
                <a:stretch>
                  <a:fillRect l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2705B6A-0D77-BC40-9D3E-B49CA0C2656D}"/>
              </a:ext>
            </a:extLst>
          </p:cNvPr>
          <p:cNvSpPr txBox="1"/>
          <p:nvPr/>
        </p:nvSpPr>
        <p:spPr>
          <a:xfrm>
            <a:off x="677414" y="6369634"/>
            <a:ext cx="7576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Node2vec: scalable feature learning for networks. Grover &amp;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Leskovec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KDD 2016</a:t>
            </a:r>
          </a:p>
        </p:txBody>
      </p:sp>
    </p:spTree>
    <p:extLst>
      <p:ext uri="{BB962C8B-B14F-4D97-AF65-F5344CB8AC3E}">
        <p14:creationId xmlns:p14="http://schemas.microsoft.com/office/powerpoint/2010/main" val="3060930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VERSE: algorithm overview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27</a:t>
            </a:fld>
            <a:endParaRPr lang="ru-RU" dirty="0"/>
          </a:p>
        </p:txBody>
      </p:sp>
      <p:cxnSp>
        <p:nvCxnSpPr>
          <p:cNvPr id="12" name="Прямая соединительная линия 106"/>
          <p:cNvCxnSpPr>
            <a:stCxn id="25" idx="0"/>
            <a:endCxn id="26" idx="3"/>
          </p:cNvCxnSpPr>
          <p:nvPr/>
        </p:nvCxnSpPr>
        <p:spPr>
          <a:xfrm flipV="1">
            <a:off x="2636699" y="3468391"/>
            <a:ext cx="198095" cy="54849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91"/>
          <p:cNvCxnSpPr>
            <a:stCxn id="21" idx="5"/>
            <a:endCxn id="25" idx="2"/>
          </p:cNvCxnSpPr>
          <p:nvPr/>
        </p:nvCxnSpPr>
        <p:spPr>
          <a:xfrm>
            <a:off x="2021074" y="3885767"/>
            <a:ext cx="536298" cy="21044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92"/>
          <p:cNvCxnSpPr>
            <a:stCxn id="18" idx="6"/>
            <a:endCxn id="20" idx="2"/>
          </p:cNvCxnSpPr>
          <p:nvPr/>
        </p:nvCxnSpPr>
        <p:spPr>
          <a:xfrm>
            <a:off x="1022867" y="2911727"/>
            <a:ext cx="594521" cy="283060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11"/>
          <p:cNvSpPr>
            <a:spLocks noGrp="1"/>
          </p:cNvSpPr>
          <p:nvPr>
            <p:ph idx="1"/>
          </p:nvPr>
        </p:nvSpPr>
        <p:spPr>
          <a:xfrm>
            <a:off x="685546" y="1678185"/>
            <a:ext cx="10804481" cy="633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“Random walks define a similarity distribution”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559614" y="4029022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864213" y="283240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66772" y="360672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617388" y="311546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885654" y="3750347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469826" y="4386723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054852" y="5117726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022982" y="4872182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557372" y="4016883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811560" y="3332971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206488" y="4459125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65143" y="3824239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>
            <a:stCxn id="21" idx="4"/>
            <a:endCxn id="22" idx="0"/>
          </p:cNvCxnSpPr>
          <p:nvPr/>
        </p:nvCxnSpPr>
        <p:spPr>
          <a:xfrm flipH="1">
            <a:off x="1549153" y="3909002"/>
            <a:ext cx="415828" cy="477721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9" idx="4"/>
            <a:endCxn id="22" idx="1"/>
          </p:cNvCxnSpPr>
          <p:nvPr/>
        </p:nvCxnSpPr>
        <p:spPr>
          <a:xfrm>
            <a:off x="946100" y="3765383"/>
            <a:ext cx="546961" cy="6445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1" idx="0"/>
            <a:endCxn id="20" idx="4"/>
          </p:cNvCxnSpPr>
          <p:nvPr/>
        </p:nvCxnSpPr>
        <p:spPr>
          <a:xfrm flipH="1" flipV="1">
            <a:off x="1696717" y="3274115"/>
            <a:ext cx="268265" cy="476233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8" idx="6"/>
            <a:endCxn id="20" idx="2"/>
          </p:cNvCxnSpPr>
          <p:nvPr/>
        </p:nvCxnSpPr>
        <p:spPr>
          <a:xfrm>
            <a:off x="1022867" y="2911727"/>
            <a:ext cx="594522" cy="283060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8" idx="4"/>
            <a:endCxn id="19" idx="0"/>
          </p:cNvCxnSpPr>
          <p:nvPr/>
        </p:nvCxnSpPr>
        <p:spPr>
          <a:xfrm>
            <a:off x="943540" y="2991054"/>
            <a:ext cx="2559" cy="6156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8" idx="5"/>
            <a:endCxn id="21" idx="1"/>
          </p:cNvCxnSpPr>
          <p:nvPr/>
        </p:nvCxnSpPr>
        <p:spPr>
          <a:xfrm>
            <a:off x="999633" y="2967820"/>
            <a:ext cx="909255" cy="80576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0" idx="3"/>
            <a:endCxn id="19" idx="7"/>
          </p:cNvCxnSpPr>
          <p:nvPr/>
        </p:nvCxnSpPr>
        <p:spPr>
          <a:xfrm flipH="1">
            <a:off x="1002192" y="3250880"/>
            <a:ext cx="638432" cy="37908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3" idx="0"/>
            <a:endCxn id="22" idx="3"/>
          </p:cNvCxnSpPr>
          <p:nvPr/>
        </p:nvCxnSpPr>
        <p:spPr>
          <a:xfrm flipV="1">
            <a:off x="1134180" y="4522142"/>
            <a:ext cx="358880" cy="59558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23" idx="6"/>
            <a:endCxn id="24" idx="2"/>
          </p:cNvCxnSpPr>
          <p:nvPr/>
        </p:nvCxnSpPr>
        <p:spPr>
          <a:xfrm flipV="1">
            <a:off x="1213507" y="4951509"/>
            <a:ext cx="809476" cy="24554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22" idx="5"/>
            <a:endCxn id="24" idx="1"/>
          </p:cNvCxnSpPr>
          <p:nvPr/>
        </p:nvCxnSpPr>
        <p:spPr>
          <a:xfrm>
            <a:off x="1605246" y="4522142"/>
            <a:ext cx="440971" cy="3732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27" idx="0"/>
            <a:endCxn id="28" idx="4"/>
          </p:cNvCxnSpPr>
          <p:nvPr/>
        </p:nvCxnSpPr>
        <p:spPr>
          <a:xfrm flipV="1">
            <a:off x="3285816" y="3982892"/>
            <a:ext cx="158654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27" idx="1"/>
            <a:endCxn id="25" idx="5"/>
          </p:cNvCxnSpPr>
          <p:nvPr/>
        </p:nvCxnSpPr>
        <p:spPr>
          <a:xfrm flipH="1" flipV="1">
            <a:off x="2692791" y="4152302"/>
            <a:ext cx="536931" cy="330057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26" idx="6"/>
            <a:endCxn id="28" idx="1"/>
          </p:cNvCxnSpPr>
          <p:nvPr/>
        </p:nvCxnSpPr>
        <p:spPr>
          <a:xfrm>
            <a:off x="2970214" y="3412298"/>
            <a:ext cx="418163" cy="435175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22" idx="6"/>
            <a:endCxn id="25" idx="3"/>
          </p:cNvCxnSpPr>
          <p:nvPr/>
        </p:nvCxnSpPr>
        <p:spPr>
          <a:xfrm flipV="1">
            <a:off x="1628480" y="4152302"/>
            <a:ext cx="952126" cy="31374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21" idx="5"/>
            <a:endCxn id="25" idx="2"/>
          </p:cNvCxnSpPr>
          <p:nvPr/>
        </p:nvCxnSpPr>
        <p:spPr>
          <a:xfrm>
            <a:off x="2021073" y="3885768"/>
            <a:ext cx="536299" cy="21044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26" idx="3"/>
            <a:endCxn id="25" idx="0"/>
          </p:cNvCxnSpPr>
          <p:nvPr/>
        </p:nvCxnSpPr>
        <p:spPr>
          <a:xfrm flipH="1">
            <a:off x="2636699" y="3468390"/>
            <a:ext cx="198095" cy="54849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18" idx="6"/>
            <a:endCxn id="26" idx="1"/>
          </p:cNvCxnSpPr>
          <p:nvPr/>
        </p:nvCxnSpPr>
        <p:spPr>
          <a:xfrm>
            <a:off x="1022867" y="2911727"/>
            <a:ext cx="1811927" cy="444478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3"/>
          <p:cNvGrpSpPr/>
          <p:nvPr/>
        </p:nvGrpSpPr>
        <p:grpSpPr>
          <a:xfrm>
            <a:off x="4862007" y="3440259"/>
            <a:ext cx="1635638" cy="1567627"/>
            <a:chOff x="4535120" y="3429769"/>
            <a:chExt cx="1635638" cy="1567627"/>
          </a:xfrm>
        </p:grpSpPr>
        <p:sp>
          <p:nvSpPr>
            <p:cNvPr id="64" name="Овал 63"/>
            <p:cNvSpPr/>
            <p:nvPr/>
          </p:nvSpPr>
          <p:spPr>
            <a:xfrm>
              <a:off x="5645478" y="3429769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909897" y="3432043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4538613" y="3429769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6012104" y="3429769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5278852" y="3429769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9" name="Прямая соединительная линия 68"/>
            <p:cNvCxnSpPr>
              <a:stCxn id="65" idx="2"/>
              <a:endCxn id="66" idx="6"/>
            </p:cNvCxnSpPr>
            <p:nvPr/>
          </p:nvCxnSpPr>
          <p:spPr>
            <a:xfrm flipH="1" flipV="1">
              <a:off x="4697267" y="3509096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>
              <a:stCxn id="68" idx="2"/>
              <a:endCxn id="65" idx="6"/>
            </p:cNvCxnSpPr>
            <p:nvPr/>
          </p:nvCxnSpPr>
          <p:spPr>
            <a:xfrm flipH="1">
              <a:off x="5068551" y="3509096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>
              <a:stCxn id="64" idx="2"/>
              <a:endCxn id="68" idx="6"/>
            </p:cNvCxnSpPr>
            <p:nvPr/>
          </p:nvCxnSpPr>
          <p:spPr>
            <a:xfrm flipH="1">
              <a:off x="5437506" y="3509096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>
              <a:stCxn id="67" idx="2"/>
              <a:endCxn id="64" idx="6"/>
            </p:cNvCxnSpPr>
            <p:nvPr/>
          </p:nvCxnSpPr>
          <p:spPr>
            <a:xfrm flipH="1">
              <a:off x="5804132" y="3509096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Овал 72"/>
            <p:cNvSpPr/>
            <p:nvPr/>
          </p:nvSpPr>
          <p:spPr>
            <a:xfrm>
              <a:off x="5641985" y="3780076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4906404" y="3782350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535120" y="3780076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6008611" y="3780076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5275359" y="3780076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8" name="Прямая соединительная линия 77"/>
            <p:cNvCxnSpPr>
              <a:stCxn id="74" idx="2"/>
              <a:endCxn id="75" idx="6"/>
            </p:cNvCxnSpPr>
            <p:nvPr/>
          </p:nvCxnSpPr>
          <p:spPr>
            <a:xfrm flipH="1" flipV="1">
              <a:off x="4693774" y="3859403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>
              <a:stCxn id="77" idx="2"/>
              <a:endCxn id="74" idx="6"/>
            </p:cNvCxnSpPr>
            <p:nvPr/>
          </p:nvCxnSpPr>
          <p:spPr>
            <a:xfrm flipH="1">
              <a:off x="5065058" y="3859403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>
              <a:stCxn id="73" idx="2"/>
              <a:endCxn id="77" idx="6"/>
            </p:cNvCxnSpPr>
            <p:nvPr/>
          </p:nvCxnSpPr>
          <p:spPr>
            <a:xfrm flipH="1">
              <a:off x="5434013" y="3859403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>
              <a:stCxn id="76" idx="2"/>
              <a:endCxn id="73" idx="6"/>
            </p:cNvCxnSpPr>
            <p:nvPr/>
          </p:nvCxnSpPr>
          <p:spPr>
            <a:xfrm flipH="1">
              <a:off x="5800639" y="3859403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Овал 81"/>
            <p:cNvSpPr/>
            <p:nvPr/>
          </p:nvSpPr>
          <p:spPr>
            <a:xfrm>
              <a:off x="5641985" y="4135854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4906404" y="4138128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4535120" y="4135854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008611" y="4135854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5275359" y="4135854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7" name="Прямая соединительная линия 86"/>
            <p:cNvCxnSpPr>
              <a:stCxn id="83" idx="2"/>
              <a:endCxn id="84" idx="6"/>
            </p:cNvCxnSpPr>
            <p:nvPr/>
          </p:nvCxnSpPr>
          <p:spPr>
            <a:xfrm flipH="1" flipV="1">
              <a:off x="4693774" y="4215181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>
              <a:stCxn id="86" idx="2"/>
              <a:endCxn id="83" idx="6"/>
            </p:cNvCxnSpPr>
            <p:nvPr/>
          </p:nvCxnSpPr>
          <p:spPr>
            <a:xfrm flipH="1">
              <a:off x="5065058" y="4215181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>
              <a:stCxn id="82" idx="2"/>
              <a:endCxn id="86" idx="6"/>
            </p:cNvCxnSpPr>
            <p:nvPr/>
          </p:nvCxnSpPr>
          <p:spPr>
            <a:xfrm flipH="1">
              <a:off x="5434013" y="4215181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>
              <a:stCxn id="85" idx="2"/>
              <a:endCxn id="82" idx="6"/>
            </p:cNvCxnSpPr>
            <p:nvPr/>
          </p:nvCxnSpPr>
          <p:spPr>
            <a:xfrm flipH="1">
              <a:off x="5800639" y="4215181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Овал 90"/>
            <p:cNvSpPr/>
            <p:nvPr/>
          </p:nvSpPr>
          <p:spPr>
            <a:xfrm>
              <a:off x="5645478" y="4486161"/>
              <a:ext cx="158654" cy="15865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4909897" y="4488435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4538613" y="4486161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6012104" y="4486161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5278852" y="4486161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6" name="Прямая соединительная линия 95"/>
            <p:cNvCxnSpPr>
              <a:stCxn id="92" idx="2"/>
              <a:endCxn id="93" idx="6"/>
            </p:cNvCxnSpPr>
            <p:nvPr/>
          </p:nvCxnSpPr>
          <p:spPr>
            <a:xfrm flipH="1" flipV="1">
              <a:off x="4697267" y="4565488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>
              <a:stCxn id="95" idx="2"/>
              <a:endCxn id="92" idx="6"/>
            </p:cNvCxnSpPr>
            <p:nvPr/>
          </p:nvCxnSpPr>
          <p:spPr>
            <a:xfrm flipH="1">
              <a:off x="5068551" y="4565488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>
              <a:stCxn id="91" idx="2"/>
              <a:endCxn id="95" idx="6"/>
            </p:cNvCxnSpPr>
            <p:nvPr/>
          </p:nvCxnSpPr>
          <p:spPr>
            <a:xfrm flipH="1">
              <a:off x="5437506" y="4565488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>
              <a:stCxn id="94" idx="2"/>
              <a:endCxn id="91" idx="6"/>
            </p:cNvCxnSpPr>
            <p:nvPr/>
          </p:nvCxnSpPr>
          <p:spPr>
            <a:xfrm flipH="1">
              <a:off x="5804132" y="4565488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Овал 99"/>
            <p:cNvSpPr/>
            <p:nvPr/>
          </p:nvSpPr>
          <p:spPr>
            <a:xfrm>
              <a:off x="5641985" y="4836468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4906404" y="4838742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535120" y="4836468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6008611" y="4836468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5275359" y="4836468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5" name="Прямая соединительная линия 104"/>
            <p:cNvCxnSpPr>
              <a:stCxn id="101" idx="2"/>
              <a:endCxn id="102" idx="6"/>
            </p:cNvCxnSpPr>
            <p:nvPr/>
          </p:nvCxnSpPr>
          <p:spPr>
            <a:xfrm flipH="1" flipV="1">
              <a:off x="4693774" y="4915795"/>
              <a:ext cx="212630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>
              <a:stCxn id="104" idx="2"/>
              <a:endCxn id="101" idx="6"/>
            </p:cNvCxnSpPr>
            <p:nvPr/>
          </p:nvCxnSpPr>
          <p:spPr>
            <a:xfrm flipH="1">
              <a:off x="5065058" y="4915795"/>
              <a:ext cx="210301" cy="2274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>
              <a:stCxn id="100" idx="2"/>
              <a:endCxn id="104" idx="6"/>
            </p:cNvCxnSpPr>
            <p:nvPr/>
          </p:nvCxnSpPr>
          <p:spPr>
            <a:xfrm flipH="1">
              <a:off x="5434013" y="4915795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>
              <a:stCxn id="103" idx="2"/>
              <a:endCxn id="100" idx="6"/>
            </p:cNvCxnSpPr>
            <p:nvPr/>
          </p:nvCxnSpPr>
          <p:spPr>
            <a:xfrm flipH="1">
              <a:off x="5800639" y="4915795"/>
              <a:ext cx="207972" cy="0"/>
            </a:xfrm>
            <a:prstGeom prst="line">
              <a:avLst/>
            </a:prstGeom>
            <a:ln>
              <a:solidFill>
                <a:srgbClr val="5A61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Прямая со стрелкой 108"/>
          <p:cNvCxnSpPr/>
          <p:nvPr/>
        </p:nvCxnSpPr>
        <p:spPr>
          <a:xfrm>
            <a:off x="6599893" y="4042723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7842062" y="3026237"/>
            <a:ext cx="3930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Predictions with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negative sampling</a:t>
            </a:r>
            <a:endParaRPr lang="ru-RU" baseline="30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ru-RU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1" name="Рисунок 1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50" y="3421859"/>
            <a:ext cx="3359751" cy="1255427"/>
          </a:xfrm>
          <a:prstGeom prst="rect">
            <a:avLst/>
          </a:prstGeom>
        </p:spPr>
      </p:pic>
      <p:grpSp>
        <p:nvGrpSpPr>
          <p:cNvPr id="113" name="Group 1"/>
          <p:cNvGrpSpPr/>
          <p:nvPr/>
        </p:nvGrpSpPr>
        <p:grpSpPr>
          <a:xfrm>
            <a:off x="8694035" y="3903566"/>
            <a:ext cx="2409634" cy="1216450"/>
            <a:chOff x="8367148" y="3893076"/>
            <a:chExt cx="2409634" cy="12164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8369053" y="3924137"/>
                  <a:ext cx="2773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oMath>
                    </m:oMathPara>
                  </a14:m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9053" y="3924137"/>
                  <a:ext cx="277319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8182" r="-18182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/>
                <p:cNvSpPr txBox="1"/>
                <p:nvPr/>
              </p:nvSpPr>
              <p:spPr>
                <a:xfrm>
                  <a:off x="10051419" y="3893076"/>
                  <a:ext cx="404919" cy="2819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1419" y="3893076"/>
                  <a:ext cx="404919" cy="281937"/>
                </a:xfrm>
                <a:prstGeom prst="rect">
                  <a:avLst/>
                </a:prstGeom>
                <a:blipFill>
                  <a:blip r:embed="rId4"/>
                  <a:stretch>
                    <a:fillRect l="-9091" t="-4545" r="-6061"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6" name="Прямая со стрелкой 115"/>
            <p:cNvCxnSpPr/>
            <p:nvPr/>
          </p:nvCxnSpPr>
          <p:spPr>
            <a:xfrm flipH="1" flipV="1">
              <a:off x="8509829" y="4201136"/>
              <a:ext cx="259976" cy="59565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 стрелкой 116"/>
            <p:cNvCxnSpPr/>
            <p:nvPr/>
          </p:nvCxnSpPr>
          <p:spPr>
            <a:xfrm flipV="1">
              <a:off x="10018419" y="4165047"/>
              <a:ext cx="163146" cy="67142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Прямоугольник 117"/>
            <p:cNvSpPr/>
            <p:nvPr/>
          </p:nvSpPr>
          <p:spPr>
            <a:xfrm>
              <a:off x="8367148" y="4740194"/>
              <a:ext cx="24096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shared representation</a:t>
              </a:r>
              <a:endPara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677414" y="6369634"/>
            <a:ext cx="8315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VERSE: Versatile graph embeddings from similarity measures. Tsitsulin et al., WWW 2018</a:t>
            </a:r>
          </a:p>
        </p:txBody>
      </p:sp>
      <p:sp>
        <p:nvSpPr>
          <p:cNvPr id="130" name="Овал 47">
            <a:extLst>
              <a:ext uri="{FF2B5EF4-FFF2-40B4-BE49-F238E27FC236}">
                <a16:creationId xmlns:a16="http://schemas.microsoft.com/office/drawing/2014/main" id="{7309FB74-B4D1-7349-B0CA-E28AFB7A33E8}"/>
              </a:ext>
            </a:extLst>
          </p:cNvPr>
          <p:cNvSpPr/>
          <p:nvPr/>
        </p:nvSpPr>
        <p:spPr>
          <a:xfrm>
            <a:off x="4862007" y="3089952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48">
            <a:extLst>
              <a:ext uri="{FF2B5EF4-FFF2-40B4-BE49-F238E27FC236}">
                <a16:creationId xmlns:a16="http://schemas.microsoft.com/office/drawing/2014/main" id="{6EA6EA59-8298-B147-86CF-3E0FCF6F81D7}"/>
              </a:ext>
            </a:extLst>
          </p:cNvPr>
          <p:cNvSpPr/>
          <p:nvPr/>
        </p:nvSpPr>
        <p:spPr>
          <a:xfrm>
            <a:off x="5233291" y="3092226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2" name="Прямая соединительная линия 49">
            <a:extLst>
              <a:ext uri="{FF2B5EF4-FFF2-40B4-BE49-F238E27FC236}">
                <a16:creationId xmlns:a16="http://schemas.microsoft.com/office/drawing/2014/main" id="{9EDADED9-61E6-6B43-A9A8-41E8956CAE0F}"/>
              </a:ext>
            </a:extLst>
          </p:cNvPr>
          <p:cNvCxnSpPr>
            <a:stCxn id="131" idx="2"/>
            <a:endCxn id="130" idx="6"/>
          </p:cNvCxnSpPr>
          <p:nvPr/>
        </p:nvCxnSpPr>
        <p:spPr>
          <a:xfrm flipH="1" flipV="1">
            <a:off x="5020661" y="3169279"/>
            <a:ext cx="212630" cy="2274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Овал 51">
            <a:extLst>
              <a:ext uri="{FF2B5EF4-FFF2-40B4-BE49-F238E27FC236}">
                <a16:creationId xmlns:a16="http://schemas.microsoft.com/office/drawing/2014/main" id="{BCDFB6B0-6B87-1140-9A38-120F6D108F1F}"/>
              </a:ext>
            </a:extLst>
          </p:cNvPr>
          <p:cNvSpPr/>
          <p:nvPr/>
        </p:nvSpPr>
        <p:spPr>
          <a:xfrm>
            <a:off x="5602246" y="3089952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4" name="Прямая соединительная линия 52">
            <a:extLst>
              <a:ext uri="{FF2B5EF4-FFF2-40B4-BE49-F238E27FC236}">
                <a16:creationId xmlns:a16="http://schemas.microsoft.com/office/drawing/2014/main" id="{A1154B05-3114-B649-B26D-5793295EC95D}"/>
              </a:ext>
            </a:extLst>
          </p:cNvPr>
          <p:cNvCxnSpPr>
            <a:stCxn id="133" idx="2"/>
            <a:endCxn id="131" idx="6"/>
          </p:cNvCxnSpPr>
          <p:nvPr/>
        </p:nvCxnSpPr>
        <p:spPr>
          <a:xfrm flipH="1">
            <a:off x="5391945" y="3169279"/>
            <a:ext cx="210301" cy="2274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Овал 54">
            <a:extLst>
              <a:ext uri="{FF2B5EF4-FFF2-40B4-BE49-F238E27FC236}">
                <a16:creationId xmlns:a16="http://schemas.microsoft.com/office/drawing/2014/main" id="{0F8D94D7-0D38-774E-953C-AF46C6D74CD8}"/>
              </a:ext>
            </a:extLst>
          </p:cNvPr>
          <p:cNvSpPr/>
          <p:nvPr/>
        </p:nvSpPr>
        <p:spPr>
          <a:xfrm>
            <a:off x="5968872" y="3089952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6" name="Прямая соединительная линия 55">
            <a:extLst>
              <a:ext uri="{FF2B5EF4-FFF2-40B4-BE49-F238E27FC236}">
                <a16:creationId xmlns:a16="http://schemas.microsoft.com/office/drawing/2014/main" id="{89C55A8F-D3A0-9947-9EC6-EFC40DE041A4}"/>
              </a:ext>
            </a:extLst>
          </p:cNvPr>
          <p:cNvCxnSpPr>
            <a:stCxn id="135" idx="2"/>
            <a:endCxn id="133" idx="6"/>
          </p:cNvCxnSpPr>
          <p:nvPr/>
        </p:nvCxnSpPr>
        <p:spPr>
          <a:xfrm flipH="1">
            <a:off x="5760900" y="3169279"/>
            <a:ext cx="207972" cy="0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Овал 57">
            <a:extLst>
              <a:ext uri="{FF2B5EF4-FFF2-40B4-BE49-F238E27FC236}">
                <a16:creationId xmlns:a16="http://schemas.microsoft.com/office/drawing/2014/main" id="{6A6AC4E0-CD47-444B-86DE-0922D305245B}"/>
              </a:ext>
            </a:extLst>
          </p:cNvPr>
          <p:cNvSpPr/>
          <p:nvPr/>
        </p:nvSpPr>
        <p:spPr>
          <a:xfrm>
            <a:off x="6335498" y="3089952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8" name="Прямая соединительная линия 59">
            <a:extLst>
              <a:ext uri="{FF2B5EF4-FFF2-40B4-BE49-F238E27FC236}">
                <a16:creationId xmlns:a16="http://schemas.microsoft.com/office/drawing/2014/main" id="{CD447548-8425-7048-A790-B4F7BD929912}"/>
              </a:ext>
            </a:extLst>
          </p:cNvPr>
          <p:cNvCxnSpPr>
            <a:stCxn id="137" idx="2"/>
            <a:endCxn id="135" idx="6"/>
          </p:cNvCxnSpPr>
          <p:nvPr/>
        </p:nvCxnSpPr>
        <p:spPr>
          <a:xfrm flipH="1">
            <a:off x="6127526" y="3169279"/>
            <a:ext cx="207972" cy="0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B93364E-19E3-F247-AFF0-738C3A93093E}"/>
              </a:ext>
            </a:extLst>
          </p:cNvPr>
          <p:cNvGrpSpPr/>
          <p:nvPr/>
        </p:nvGrpSpPr>
        <p:grpSpPr>
          <a:xfrm>
            <a:off x="4067236" y="2608842"/>
            <a:ext cx="3121668" cy="3119173"/>
            <a:chOff x="4326251" y="2731008"/>
            <a:chExt cx="2388627" cy="2386718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04BFD43E-470B-AE48-B54C-CA5C0519BDFE}"/>
                </a:ext>
              </a:extLst>
            </p:cNvPr>
            <p:cNvCxnSpPr/>
            <p:nvPr/>
          </p:nvCxnSpPr>
          <p:spPr>
            <a:xfrm>
              <a:off x="4328160" y="2731008"/>
              <a:ext cx="2386718" cy="2386718"/>
            </a:xfrm>
            <a:prstGeom prst="line">
              <a:avLst/>
            </a:prstGeom>
            <a:ln w="76200">
              <a:solidFill>
                <a:srgbClr val="E41A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8444FC4A-37F6-7C41-ADE0-A88577B73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26251" y="2731008"/>
              <a:ext cx="2184847" cy="2338260"/>
            </a:xfrm>
            <a:prstGeom prst="line">
              <a:avLst/>
            </a:prstGeom>
            <a:ln w="76200">
              <a:solidFill>
                <a:srgbClr val="E41A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455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VERSE: algorithm overview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16" name="Объект 11"/>
          <p:cNvSpPr>
            <a:spLocks noGrp="1"/>
          </p:cNvSpPr>
          <p:nvPr>
            <p:ph idx="1"/>
          </p:nvPr>
        </p:nvSpPr>
        <p:spPr>
          <a:xfrm>
            <a:off x="685546" y="1678185"/>
            <a:ext cx="10804481" cy="633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“Random walks define a similarity distribution”</a:t>
            </a:r>
            <a:endParaRPr lang="ru-RU" dirty="0"/>
          </a:p>
        </p:txBody>
      </p:sp>
      <p:sp>
        <p:nvSpPr>
          <p:cNvPr id="119" name="TextBox 118"/>
          <p:cNvSpPr txBox="1"/>
          <p:nvPr/>
        </p:nvSpPr>
        <p:spPr>
          <a:xfrm>
            <a:off x="677414" y="6369634"/>
            <a:ext cx="8315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VERSE: Versatile graph embeddings from similarity measures. Tsitsulin et al., WWW 2018</a:t>
            </a:r>
          </a:p>
        </p:txBody>
      </p:sp>
      <p:cxnSp>
        <p:nvCxnSpPr>
          <p:cNvPr id="157" name="Прямая со стрелкой 153">
            <a:extLst>
              <a:ext uri="{FF2B5EF4-FFF2-40B4-BE49-F238E27FC236}">
                <a16:creationId xmlns:a16="http://schemas.microsoft.com/office/drawing/2014/main" id="{3469CB77-60E0-DE4A-BF15-F4EF4EE68361}"/>
              </a:ext>
            </a:extLst>
          </p:cNvPr>
          <p:cNvCxnSpPr/>
          <p:nvPr/>
        </p:nvCxnSpPr>
        <p:spPr>
          <a:xfrm>
            <a:off x="3650184" y="3840067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Прямоугольник 154">
                <a:extLst>
                  <a:ext uri="{FF2B5EF4-FFF2-40B4-BE49-F238E27FC236}">
                    <a16:creationId xmlns:a16="http://schemas.microsoft.com/office/drawing/2014/main" id="{931D901B-C538-0142-8565-830E6629B4F8}"/>
                  </a:ext>
                </a:extLst>
              </p:cNvPr>
              <p:cNvSpPr/>
              <p:nvPr/>
            </p:nvSpPr>
            <p:spPr>
              <a:xfrm>
                <a:off x="4748375" y="2746251"/>
                <a:ext cx="10617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𝑠𝑖𝑚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,⋅)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58" name="Прямоугольник 154">
                <a:extLst>
                  <a:ext uri="{FF2B5EF4-FFF2-40B4-BE49-F238E27FC236}">
                    <a16:creationId xmlns:a16="http://schemas.microsoft.com/office/drawing/2014/main" id="{931D901B-C538-0142-8565-830E6629B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375" y="2746251"/>
                <a:ext cx="1061701" cy="369332"/>
              </a:xfrm>
              <a:prstGeom prst="rect">
                <a:avLst/>
              </a:prstGeom>
              <a:blipFill>
                <a:blip r:embed="rId2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Прямоугольник 7">
                <a:extLst>
                  <a:ext uri="{FF2B5EF4-FFF2-40B4-BE49-F238E27FC236}">
                    <a16:creationId xmlns:a16="http://schemas.microsoft.com/office/drawing/2014/main" id="{ADA08790-14DE-E140-8B77-49775A4CBE88}"/>
                  </a:ext>
                </a:extLst>
              </p:cNvPr>
              <p:cNvSpPr/>
              <p:nvPr/>
            </p:nvSpPr>
            <p:spPr>
              <a:xfrm>
                <a:off x="6481366" y="2702227"/>
                <a:ext cx="10617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𝑠𝑖𝑚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,⋅)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65" name="Прямоугольник 7">
                <a:extLst>
                  <a:ext uri="{FF2B5EF4-FFF2-40B4-BE49-F238E27FC236}">
                    <a16:creationId xmlns:a16="http://schemas.microsoft.com/office/drawing/2014/main" id="{ADA08790-14DE-E140-8B77-49775A4CBE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366" y="2702227"/>
                <a:ext cx="1061701" cy="369332"/>
              </a:xfrm>
              <a:prstGeom prst="rect">
                <a:avLst/>
              </a:prstGeom>
              <a:blipFill>
                <a:blip r:embed="rId3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6" name="Picture 1">
            <a:extLst>
              <a:ext uri="{FF2B5EF4-FFF2-40B4-BE49-F238E27FC236}">
                <a16:creationId xmlns:a16="http://schemas.microsoft.com/office/drawing/2014/main" id="{B27E8F21-DE89-0E4C-A1F8-50FC66D547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78" y="3032024"/>
            <a:ext cx="2536843" cy="1718660"/>
          </a:xfrm>
          <a:prstGeom prst="rect">
            <a:avLst/>
          </a:prstGeom>
        </p:spPr>
      </p:pic>
      <p:grpSp>
        <p:nvGrpSpPr>
          <p:cNvPr id="167" name="Group 46">
            <a:extLst>
              <a:ext uri="{FF2B5EF4-FFF2-40B4-BE49-F238E27FC236}">
                <a16:creationId xmlns:a16="http://schemas.microsoft.com/office/drawing/2014/main" id="{410BF83F-4EB9-3F45-86A9-7358A3D839E1}"/>
              </a:ext>
            </a:extLst>
          </p:cNvPr>
          <p:cNvGrpSpPr/>
          <p:nvPr/>
        </p:nvGrpSpPr>
        <p:grpSpPr>
          <a:xfrm>
            <a:off x="5045268" y="4741528"/>
            <a:ext cx="261507" cy="307777"/>
            <a:chOff x="1227470" y="3014704"/>
            <a:chExt cx="261507" cy="307777"/>
          </a:xfrm>
        </p:grpSpPr>
        <p:sp>
          <p:nvSpPr>
            <p:cNvPr id="168" name="Овал 116">
              <a:extLst>
                <a:ext uri="{FF2B5EF4-FFF2-40B4-BE49-F238E27FC236}">
                  <a16:creationId xmlns:a16="http://schemas.microsoft.com/office/drawing/2014/main" id="{EF272D6B-E2BB-6B45-9EE3-858D7B0CB07C}"/>
                </a:ext>
              </a:extLst>
            </p:cNvPr>
            <p:cNvSpPr/>
            <p:nvPr/>
          </p:nvSpPr>
          <p:spPr>
            <a:xfrm>
              <a:off x="1290501" y="3104970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Прямоугольник 8">
                  <a:extLst>
                    <a:ext uri="{FF2B5EF4-FFF2-40B4-BE49-F238E27FC236}">
                      <a16:creationId xmlns:a16="http://schemas.microsoft.com/office/drawing/2014/main" id="{53C0CED8-EBC9-9C4A-9B92-452CD597EBCF}"/>
                    </a:ext>
                  </a:extLst>
                </p:cNvPr>
                <p:cNvSpPr/>
                <p:nvPr/>
              </p:nvSpPr>
              <p:spPr>
                <a:xfrm>
                  <a:off x="1227470" y="3014704"/>
                  <a:ext cx="261507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69" name="Прямоугольник 8">
                  <a:extLst>
                    <a:ext uri="{FF2B5EF4-FFF2-40B4-BE49-F238E27FC236}">
                      <a16:creationId xmlns:a16="http://schemas.microsoft.com/office/drawing/2014/main" id="{53C0CED8-EBC9-9C4A-9B92-452CD597EB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7470" y="3014704"/>
                  <a:ext cx="261507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0" name="Group 49">
            <a:extLst>
              <a:ext uri="{FF2B5EF4-FFF2-40B4-BE49-F238E27FC236}">
                <a16:creationId xmlns:a16="http://schemas.microsoft.com/office/drawing/2014/main" id="{DEDCFB6B-9902-154A-BE5B-AA67555DE288}"/>
              </a:ext>
            </a:extLst>
          </p:cNvPr>
          <p:cNvGrpSpPr/>
          <p:nvPr/>
        </p:nvGrpSpPr>
        <p:grpSpPr>
          <a:xfrm>
            <a:off x="6696539" y="4739000"/>
            <a:ext cx="261507" cy="307777"/>
            <a:chOff x="2169546" y="3910271"/>
            <a:chExt cx="261507" cy="307777"/>
          </a:xfrm>
        </p:grpSpPr>
        <p:sp>
          <p:nvSpPr>
            <p:cNvPr id="171" name="Овал 87">
              <a:extLst>
                <a:ext uri="{FF2B5EF4-FFF2-40B4-BE49-F238E27FC236}">
                  <a16:creationId xmlns:a16="http://schemas.microsoft.com/office/drawing/2014/main" id="{C8FC71D4-1965-DF45-9895-A6C390749747}"/>
                </a:ext>
              </a:extLst>
            </p:cNvPr>
            <p:cNvSpPr/>
            <p:nvPr/>
          </p:nvSpPr>
          <p:spPr>
            <a:xfrm>
              <a:off x="2230485" y="4006393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Прямоугольник 150">
                  <a:extLst>
                    <a:ext uri="{FF2B5EF4-FFF2-40B4-BE49-F238E27FC236}">
                      <a16:creationId xmlns:a16="http://schemas.microsoft.com/office/drawing/2014/main" id="{6CD2C25B-677D-7C4A-90AD-F38EF1DBA36D}"/>
                    </a:ext>
                  </a:extLst>
                </p:cNvPr>
                <p:cNvSpPr/>
                <p:nvPr/>
              </p:nvSpPr>
              <p:spPr>
                <a:xfrm>
                  <a:off x="2169546" y="3910271"/>
                  <a:ext cx="261507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Прямоугольник 1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9546" y="3910271"/>
                  <a:ext cx="261507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3" name="Овал 127">
            <a:extLst>
              <a:ext uri="{FF2B5EF4-FFF2-40B4-BE49-F238E27FC236}">
                <a16:creationId xmlns:a16="http://schemas.microsoft.com/office/drawing/2014/main" id="{67946C94-6EF7-5048-B351-53E55C0879C5}"/>
              </a:ext>
            </a:extLst>
          </p:cNvPr>
          <p:cNvSpPr/>
          <p:nvPr/>
        </p:nvSpPr>
        <p:spPr>
          <a:xfrm>
            <a:off x="863600" y="2832401"/>
            <a:ext cx="158654" cy="158654"/>
          </a:xfrm>
          <a:prstGeom prst="ellipse">
            <a:avLst/>
          </a:prstGeom>
          <a:noFill/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Овал 128">
            <a:extLst>
              <a:ext uri="{FF2B5EF4-FFF2-40B4-BE49-F238E27FC236}">
                <a16:creationId xmlns:a16="http://schemas.microsoft.com/office/drawing/2014/main" id="{F1233228-EA85-4040-A892-3C358636730F}"/>
              </a:ext>
            </a:extLst>
          </p:cNvPr>
          <p:cNvSpPr/>
          <p:nvPr/>
        </p:nvSpPr>
        <p:spPr>
          <a:xfrm>
            <a:off x="866159" y="3606730"/>
            <a:ext cx="158654" cy="158654"/>
          </a:xfrm>
          <a:prstGeom prst="ellipse">
            <a:avLst/>
          </a:prstGeom>
          <a:noFill/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Овал 129">
            <a:extLst>
              <a:ext uri="{FF2B5EF4-FFF2-40B4-BE49-F238E27FC236}">
                <a16:creationId xmlns:a16="http://schemas.microsoft.com/office/drawing/2014/main" id="{72DF6E9B-6963-044D-A40C-122124B59660}"/>
              </a:ext>
            </a:extLst>
          </p:cNvPr>
          <p:cNvSpPr/>
          <p:nvPr/>
        </p:nvSpPr>
        <p:spPr>
          <a:xfrm>
            <a:off x="1885041" y="3750348"/>
            <a:ext cx="158654" cy="158654"/>
          </a:xfrm>
          <a:prstGeom prst="ellipse">
            <a:avLst/>
          </a:prstGeom>
          <a:noFill/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Овал 130">
            <a:extLst>
              <a:ext uri="{FF2B5EF4-FFF2-40B4-BE49-F238E27FC236}">
                <a16:creationId xmlns:a16="http://schemas.microsoft.com/office/drawing/2014/main" id="{D03D45BF-B546-0E4C-BD2A-2B14501B89C4}"/>
              </a:ext>
            </a:extLst>
          </p:cNvPr>
          <p:cNvSpPr/>
          <p:nvPr/>
        </p:nvSpPr>
        <p:spPr>
          <a:xfrm>
            <a:off x="1469213" y="4386724"/>
            <a:ext cx="158654" cy="158654"/>
          </a:xfrm>
          <a:prstGeom prst="ellipse">
            <a:avLst/>
          </a:prstGeom>
          <a:noFill/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Овал 131">
            <a:extLst>
              <a:ext uri="{FF2B5EF4-FFF2-40B4-BE49-F238E27FC236}">
                <a16:creationId xmlns:a16="http://schemas.microsoft.com/office/drawing/2014/main" id="{F116B14E-86D4-624A-BB5E-180428641E99}"/>
              </a:ext>
            </a:extLst>
          </p:cNvPr>
          <p:cNvSpPr/>
          <p:nvPr/>
        </p:nvSpPr>
        <p:spPr>
          <a:xfrm>
            <a:off x="1054239" y="5117727"/>
            <a:ext cx="158654" cy="158654"/>
          </a:xfrm>
          <a:prstGeom prst="ellipse">
            <a:avLst/>
          </a:prstGeom>
          <a:noFill/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Овал 132">
            <a:extLst>
              <a:ext uri="{FF2B5EF4-FFF2-40B4-BE49-F238E27FC236}">
                <a16:creationId xmlns:a16="http://schemas.microsoft.com/office/drawing/2014/main" id="{97BCE11F-4FB0-EA4D-A143-C80C36D924EF}"/>
              </a:ext>
            </a:extLst>
          </p:cNvPr>
          <p:cNvSpPr/>
          <p:nvPr/>
        </p:nvSpPr>
        <p:spPr>
          <a:xfrm>
            <a:off x="2022369" y="4872183"/>
            <a:ext cx="158654" cy="158654"/>
          </a:xfrm>
          <a:prstGeom prst="ellipse">
            <a:avLst/>
          </a:prstGeom>
          <a:noFill/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Овал 133">
            <a:extLst>
              <a:ext uri="{FF2B5EF4-FFF2-40B4-BE49-F238E27FC236}">
                <a16:creationId xmlns:a16="http://schemas.microsoft.com/office/drawing/2014/main" id="{6781F388-E867-5947-965D-C249D0F7FF69}"/>
              </a:ext>
            </a:extLst>
          </p:cNvPr>
          <p:cNvSpPr/>
          <p:nvPr/>
        </p:nvSpPr>
        <p:spPr>
          <a:xfrm>
            <a:off x="2810947" y="3332972"/>
            <a:ext cx="158654" cy="158654"/>
          </a:xfrm>
          <a:prstGeom prst="ellipse">
            <a:avLst/>
          </a:prstGeom>
          <a:noFill/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Овал 134">
            <a:extLst>
              <a:ext uri="{FF2B5EF4-FFF2-40B4-BE49-F238E27FC236}">
                <a16:creationId xmlns:a16="http://schemas.microsoft.com/office/drawing/2014/main" id="{71304A8D-3540-3A43-BA98-1256ECEFF04C}"/>
              </a:ext>
            </a:extLst>
          </p:cNvPr>
          <p:cNvSpPr/>
          <p:nvPr/>
        </p:nvSpPr>
        <p:spPr>
          <a:xfrm>
            <a:off x="3205875" y="4459126"/>
            <a:ext cx="158654" cy="158654"/>
          </a:xfrm>
          <a:prstGeom prst="ellipse">
            <a:avLst/>
          </a:prstGeom>
          <a:noFill/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Овал 135">
            <a:extLst>
              <a:ext uri="{FF2B5EF4-FFF2-40B4-BE49-F238E27FC236}">
                <a16:creationId xmlns:a16="http://schemas.microsoft.com/office/drawing/2014/main" id="{42B49BD0-273A-5840-9D3B-6E15EED954B7}"/>
              </a:ext>
            </a:extLst>
          </p:cNvPr>
          <p:cNvSpPr/>
          <p:nvPr/>
        </p:nvSpPr>
        <p:spPr>
          <a:xfrm>
            <a:off x="3364530" y="3824240"/>
            <a:ext cx="158654" cy="158654"/>
          </a:xfrm>
          <a:prstGeom prst="ellipse">
            <a:avLst/>
          </a:prstGeom>
          <a:noFill/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2" name="Прямая соединительная линия 136">
            <a:extLst>
              <a:ext uri="{FF2B5EF4-FFF2-40B4-BE49-F238E27FC236}">
                <a16:creationId xmlns:a16="http://schemas.microsoft.com/office/drawing/2014/main" id="{5FCF9635-2A34-7C45-8623-123AB3A52312}"/>
              </a:ext>
            </a:extLst>
          </p:cNvPr>
          <p:cNvCxnSpPr>
            <a:stCxn id="175" idx="4"/>
            <a:endCxn id="176" idx="0"/>
          </p:cNvCxnSpPr>
          <p:nvPr/>
        </p:nvCxnSpPr>
        <p:spPr>
          <a:xfrm flipH="1">
            <a:off x="1548540" y="3909003"/>
            <a:ext cx="415828" cy="477721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37">
            <a:extLst>
              <a:ext uri="{FF2B5EF4-FFF2-40B4-BE49-F238E27FC236}">
                <a16:creationId xmlns:a16="http://schemas.microsoft.com/office/drawing/2014/main" id="{B322AA66-A14B-3F48-9BFC-57680155C4B4}"/>
              </a:ext>
            </a:extLst>
          </p:cNvPr>
          <p:cNvCxnSpPr>
            <a:stCxn id="174" idx="4"/>
            <a:endCxn id="176" idx="1"/>
          </p:cNvCxnSpPr>
          <p:nvPr/>
        </p:nvCxnSpPr>
        <p:spPr>
          <a:xfrm>
            <a:off x="945487" y="3765384"/>
            <a:ext cx="546961" cy="6445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38">
            <a:extLst>
              <a:ext uri="{FF2B5EF4-FFF2-40B4-BE49-F238E27FC236}">
                <a16:creationId xmlns:a16="http://schemas.microsoft.com/office/drawing/2014/main" id="{115F903A-665D-264F-9C8B-E852A43B5E50}"/>
              </a:ext>
            </a:extLst>
          </p:cNvPr>
          <p:cNvCxnSpPr>
            <a:stCxn id="175" idx="0"/>
            <a:endCxn id="200" idx="4"/>
          </p:cNvCxnSpPr>
          <p:nvPr/>
        </p:nvCxnSpPr>
        <p:spPr>
          <a:xfrm flipH="1" flipV="1">
            <a:off x="1696104" y="3274116"/>
            <a:ext cx="268265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39">
            <a:extLst>
              <a:ext uri="{FF2B5EF4-FFF2-40B4-BE49-F238E27FC236}">
                <a16:creationId xmlns:a16="http://schemas.microsoft.com/office/drawing/2014/main" id="{DC4D37CB-37CA-CB4F-9AA3-A1E52AB79BBE}"/>
              </a:ext>
            </a:extLst>
          </p:cNvPr>
          <p:cNvCxnSpPr>
            <a:stCxn id="173" idx="6"/>
            <a:endCxn id="200" idx="2"/>
          </p:cNvCxnSpPr>
          <p:nvPr/>
        </p:nvCxnSpPr>
        <p:spPr>
          <a:xfrm>
            <a:off x="1022254" y="2911728"/>
            <a:ext cx="594522" cy="283060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40">
            <a:extLst>
              <a:ext uri="{FF2B5EF4-FFF2-40B4-BE49-F238E27FC236}">
                <a16:creationId xmlns:a16="http://schemas.microsoft.com/office/drawing/2014/main" id="{C29C0DB3-C8DA-0E4E-B2DF-50B8C741EE24}"/>
              </a:ext>
            </a:extLst>
          </p:cNvPr>
          <p:cNvCxnSpPr>
            <a:stCxn id="173" idx="4"/>
            <a:endCxn id="174" idx="0"/>
          </p:cNvCxnSpPr>
          <p:nvPr/>
        </p:nvCxnSpPr>
        <p:spPr>
          <a:xfrm>
            <a:off x="942927" y="2991055"/>
            <a:ext cx="2559" cy="6156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41">
            <a:extLst>
              <a:ext uri="{FF2B5EF4-FFF2-40B4-BE49-F238E27FC236}">
                <a16:creationId xmlns:a16="http://schemas.microsoft.com/office/drawing/2014/main" id="{8D69561A-1B3D-6A4E-BC24-2E1CF5C1235E}"/>
              </a:ext>
            </a:extLst>
          </p:cNvPr>
          <p:cNvCxnSpPr>
            <a:stCxn id="173" idx="5"/>
            <a:endCxn id="175" idx="1"/>
          </p:cNvCxnSpPr>
          <p:nvPr/>
        </p:nvCxnSpPr>
        <p:spPr>
          <a:xfrm>
            <a:off x="999020" y="2967821"/>
            <a:ext cx="909255" cy="80576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42">
            <a:extLst>
              <a:ext uri="{FF2B5EF4-FFF2-40B4-BE49-F238E27FC236}">
                <a16:creationId xmlns:a16="http://schemas.microsoft.com/office/drawing/2014/main" id="{486F03F4-917B-524C-B54B-E38085B732A4}"/>
              </a:ext>
            </a:extLst>
          </p:cNvPr>
          <p:cNvCxnSpPr>
            <a:stCxn id="200" idx="3"/>
            <a:endCxn id="174" idx="7"/>
          </p:cNvCxnSpPr>
          <p:nvPr/>
        </p:nvCxnSpPr>
        <p:spPr>
          <a:xfrm flipH="1">
            <a:off x="1001579" y="3250881"/>
            <a:ext cx="638432" cy="37908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единительная линия 143">
            <a:extLst>
              <a:ext uri="{FF2B5EF4-FFF2-40B4-BE49-F238E27FC236}">
                <a16:creationId xmlns:a16="http://schemas.microsoft.com/office/drawing/2014/main" id="{40246EA5-73B3-0847-ACC1-48FA890C5634}"/>
              </a:ext>
            </a:extLst>
          </p:cNvPr>
          <p:cNvCxnSpPr>
            <a:stCxn id="177" idx="0"/>
            <a:endCxn id="176" idx="3"/>
          </p:cNvCxnSpPr>
          <p:nvPr/>
        </p:nvCxnSpPr>
        <p:spPr>
          <a:xfrm flipV="1">
            <a:off x="1133567" y="4522143"/>
            <a:ext cx="358880" cy="59558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единительная линия 144">
            <a:extLst>
              <a:ext uri="{FF2B5EF4-FFF2-40B4-BE49-F238E27FC236}">
                <a16:creationId xmlns:a16="http://schemas.microsoft.com/office/drawing/2014/main" id="{58CD0454-0D69-AA4A-AAA4-70C2C3F57E67}"/>
              </a:ext>
            </a:extLst>
          </p:cNvPr>
          <p:cNvCxnSpPr>
            <a:stCxn id="177" idx="6"/>
            <a:endCxn id="178" idx="2"/>
          </p:cNvCxnSpPr>
          <p:nvPr/>
        </p:nvCxnSpPr>
        <p:spPr>
          <a:xfrm flipV="1">
            <a:off x="1212894" y="4951510"/>
            <a:ext cx="809476" cy="24554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единительная линия 145">
            <a:extLst>
              <a:ext uri="{FF2B5EF4-FFF2-40B4-BE49-F238E27FC236}">
                <a16:creationId xmlns:a16="http://schemas.microsoft.com/office/drawing/2014/main" id="{0B12E632-C6A1-F34B-833C-B96984C0A78E}"/>
              </a:ext>
            </a:extLst>
          </p:cNvPr>
          <p:cNvCxnSpPr>
            <a:stCxn id="176" idx="5"/>
            <a:endCxn id="178" idx="1"/>
          </p:cNvCxnSpPr>
          <p:nvPr/>
        </p:nvCxnSpPr>
        <p:spPr>
          <a:xfrm>
            <a:off x="1604633" y="4522143"/>
            <a:ext cx="440971" cy="3732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единительная линия 146">
            <a:extLst>
              <a:ext uri="{FF2B5EF4-FFF2-40B4-BE49-F238E27FC236}">
                <a16:creationId xmlns:a16="http://schemas.microsoft.com/office/drawing/2014/main" id="{19424FB0-D839-FC4E-81A2-978A849A1DA0}"/>
              </a:ext>
            </a:extLst>
          </p:cNvPr>
          <p:cNvCxnSpPr>
            <a:stCxn id="180" idx="0"/>
            <a:endCxn id="181" idx="4"/>
          </p:cNvCxnSpPr>
          <p:nvPr/>
        </p:nvCxnSpPr>
        <p:spPr>
          <a:xfrm flipV="1">
            <a:off x="3285203" y="3982893"/>
            <a:ext cx="158654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147">
            <a:extLst>
              <a:ext uri="{FF2B5EF4-FFF2-40B4-BE49-F238E27FC236}">
                <a16:creationId xmlns:a16="http://schemas.microsoft.com/office/drawing/2014/main" id="{006379A1-C82A-714D-BFA7-7B86C444CA5F}"/>
              </a:ext>
            </a:extLst>
          </p:cNvPr>
          <p:cNvCxnSpPr>
            <a:stCxn id="180" idx="1"/>
          </p:cNvCxnSpPr>
          <p:nvPr/>
        </p:nvCxnSpPr>
        <p:spPr>
          <a:xfrm flipH="1" flipV="1">
            <a:off x="2692178" y="4152303"/>
            <a:ext cx="536931" cy="330057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единительная линия 148">
            <a:extLst>
              <a:ext uri="{FF2B5EF4-FFF2-40B4-BE49-F238E27FC236}">
                <a16:creationId xmlns:a16="http://schemas.microsoft.com/office/drawing/2014/main" id="{2E38166F-284D-E448-A665-5EE4D3DD5687}"/>
              </a:ext>
            </a:extLst>
          </p:cNvPr>
          <p:cNvCxnSpPr>
            <a:stCxn id="179" idx="6"/>
            <a:endCxn id="181" idx="1"/>
          </p:cNvCxnSpPr>
          <p:nvPr/>
        </p:nvCxnSpPr>
        <p:spPr>
          <a:xfrm>
            <a:off x="2969601" y="3412299"/>
            <a:ext cx="418163" cy="435175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единительная линия 149">
            <a:extLst>
              <a:ext uri="{FF2B5EF4-FFF2-40B4-BE49-F238E27FC236}">
                <a16:creationId xmlns:a16="http://schemas.microsoft.com/office/drawing/2014/main" id="{BF3AE016-937F-7145-A256-63E694D4B821}"/>
              </a:ext>
            </a:extLst>
          </p:cNvPr>
          <p:cNvCxnSpPr>
            <a:stCxn id="176" idx="6"/>
          </p:cNvCxnSpPr>
          <p:nvPr/>
        </p:nvCxnSpPr>
        <p:spPr>
          <a:xfrm flipV="1">
            <a:off x="1627867" y="4152303"/>
            <a:ext cx="952126" cy="31374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единительная линия 150">
            <a:extLst>
              <a:ext uri="{FF2B5EF4-FFF2-40B4-BE49-F238E27FC236}">
                <a16:creationId xmlns:a16="http://schemas.microsoft.com/office/drawing/2014/main" id="{B07D8B9E-B967-F347-BDA1-F21CA10BC6E9}"/>
              </a:ext>
            </a:extLst>
          </p:cNvPr>
          <p:cNvCxnSpPr>
            <a:stCxn id="175" idx="5"/>
          </p:cNvCxnSpPr>
          <p:nvPr/>
        </p:nvCxnSpPr>
        <p:spPr>
          <a:xfrm>
            <a:off x="2020460" y="3885769"/>
            <a:ext cx="536299" cy="21044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единительная линия 151">
            <a:extLst>
              <a:ext uri="{FF2B5EF4-FFF2-40B4-BE49-F238E27FC236}">
                <a16:creationId xmlns:a16="http://schemas.microsoft.com/office/drawing/2014/main" id="{85B0B429-5AA5-964D-BF0E-0C5DCD2A80EF}"/>
              </a:ext>
            </a:extLst>
          </p:cNvPr>
          <p:cNvCxnSpPr>
            <a:stCxn id="179" idx="3"/>
          </p:cNvCxnSpPr>
          <p:nvPr/>
        </p:nvCxnSpPr>
        <p:spPr>
          <a:xfrm flipH="1">
            <a:off x="2636086" y="3468391"/>
            <a:ext cx="198095" cy="54849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единительная линия 152">
            <a:extLst>
              <a:ext uri="{FF2B5EF4-FFF2-40B4-BE49-F238E27FC236}">
                <a16:creationId xmlns:a16="http://schemas.microsoft.com/office/drawing/2014/main" id="{36F1096A-511E-6140-8667-920F2CA4E9B1}"/>
              </a:ext>
            </a:extLst>
          </p:cNvPr>
          <p:cNvCxnSpPr>
            <a:stCxn id="173" idx="6"/>
            <a:endCxn id="179" idx="1"/>
          </p:cNvCxnSpPr>
          <p:nvPr/>
        </p:nvCxnSpPr>
        <p:spPr>
          <a:xfrm>
            <a:off x="1022254" y="2911728"/>
            <a:ext cx="1811927" cy="44447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9" name="Group 2">
            <a:extLst>
              <a:ext uri="{FF2B5EF4-FFF2-40B4-BE49-F238E27FC236}">
                <a16:creationId xmlns:a16="http://schemas.microsoft.com/office/drawing/2014/main" id="{81AAC138-F180-EA4F-9298-7935251CC8C1}"/>
              </a:ext>
            </a:extLst>
          </p:cNvPr>
          <p:cNvGrpSpPr/>
          <p:nvPr/>
        </p:nvGrpSpPr>
        <p:grpSpPr>
          <a:xfrm>
            <a:off x="1553744" y="3025195"/>
            <a:ext cx="261507" cy="307777"/>
            <a:chOff x="1227470" y="3014704"/>
            <a:chExt cx="261507" cy="307777"/>
          </a:xfrm>
        </p:grpSpPr>
        <p:sp>
          <p:nvSpPr>
            <p:cNvPr id="200" name="Овал 156">
              <a:extLst>
                <a:ext uri="{FF2B5EF4-FFF2-40B4-BE49-F238E27FC236}">
                  <a16:creationId xmlns:a16="http://schemas.microsoft.com/office/drawing/2014/main" id="{BCCA8A79-BED1-5F40-B645-BD5A50BA104F}"/>
                </a:ext>
              </a:extLst>
            </p:cNvPr>
            <p:cNvSpPr/>
            <p:nvPr/>
          </p:nvSpPr>
          <p:spPr>
            <a:xfrm>
              <a:off x="1290501" y="3104970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Прямоугольник 157">
                  <a:extLst>
                    <a:ext uri="{FF2B5EF4-FFF2-40B4-BE49-F238E27FC236}">
                      <a16:creationId xmlns:a16="http://schemas.microsoft.com/office/drawing/2014/main" id="{B8DE26E9-AE46-0549-8280-AD75E4041433}"/>
                    </a:ext>
                  </a:extLst>
                </p:cNvPr>
                <p:cNvSpPr/>
                <p:nvPr/>
              </p:nvSpPr>
              <p:spPr>
                <a:xfrm>
                  <a:off x="1227470" y="3014704"/>
                  <a:ext cx="261507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" name="Прямоугольник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7470" y="3014704"/>
                  <a:ext cx="261507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2" name="Group 3">
            <a:extLst>
              <a:ext uri="{FF2B5EF4-FFF2-40B4-BE49-F238E27FC236}">
                <a16:creationId xmlns:a16="http://schemas.microsoft.com/office/drawing/2014/main" id="{25B09B23-C1A3-C64C-8041-E626349316F7}"/>
              </a:ext>
            </a:extLst>
          </p:cNvPr>
          <p:cNvGrpSpPr/>
          <p:nvPr/>
        </p:nvGrpSpPr>
        <p:grpSpPr>
          <a:xfrm>
            <a:off x="2495820" y="3920762"/>
            <a:ext cx="261507" cy="307777"/>
            <a:chOff x="2169546" y="3910271"/>
            <a:chExt cx="261507" cy="307777"/>
          </a:xfrm>
        </p:grpSpPr>
        <p:sp>
          <p:nvSpPr>
            <p:cNvPr id="203" name="Овал 87">
              <a:extLst>
                <a:ext uri="{FF2B5EF4-FFF2-40B4-BE49-F238E27FC236}">
                  <a16:creationId xmlns:a16="http://schemas.microsoft.com/office/drawing/2014/main" id="{B7381852-14A5-044D-B9D0-DBCDD96D8BB4}"/>
                </a:ext>
              </a:extLst>
            </p:cNvPr>
            <p:cNvSpPr/>
            <p:nvPr/>
          </p:nvSpPr>
          <p:spPr>
            <a:xfrm>
              <a:off x="2230485" y="4006393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Прямоугольник 160">
                  <a:extLst>
                    <a:ext uri="{FF2B5EF4-FFF2-40B4-BE49-F238E27FC236}">
                      <a16:creationId xmlns:a16="http://schemas.microsoft.com/office/drawing/2014/main" id="{DFA16019-0DB1-5145-9241-F8EAB4947538}"/>
                    </a:ext>
                  </a:extLst>
                </p:cNvPr>
                <p:cNvSpPr/>
                <p:nvPr/>
              </p:nvSpPr>
              <p:spPr>
                <a:xfrm>
                  <a:off x="2169546" y="3910271"/>
                  <a:ext cx="261507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1" name="Прямоугольник 1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9546" y="3910271"/>
                  <a:ext cx="261507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05" name="Прямая со стрелкой 108">
            <a:extLst>
              <a:ext uri="{FF2B5EF4-FFF2-40B4-BE49-F238E27FC236}">
                <a16:creationId xmlns:a16="http://schemas.microsoft.com/office/drawing/2014/main" id="{790BD033-A6F1-A64A-92B5-1FDC74E8A4F6}"/>
              </a:ext>
            </a:extLst>
          </p:cNvPr>
          <p:cNvCxnSpPr>
            <a:cxnSpLocks/>
          </p:cNvCxnSpPr>
          <p:nvPr/>
        </p:nvCxnSpPr>
        <p:spPr>
          <a:xfrm>
            <a:off x="7010850" y="3896242"/>
            <a:ext cx="888550" cy="100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30F1E8E5-F618-7545-A380-30BB8FAF0359}"/>
              </a:ext>
            </a:extLst>
          </p:cNvPr>
          <p:cNvSpPr txBox="1"/>
          <p:nvPr/>
        </p:nvSpPr>
        <p:spPr>
          <a:xfrm>
            <a:off x="7842062" y="3026237"/>
            <a:ext cx="3930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Predictions with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negative sampling</a:t>
            </a:r>
            <a:endParaRPr lang="ru-RU" baseline="30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ru-RU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07" name="Рисунок 110">
            <a:extLst>
              <a:ext uri="{FF2B5EF4-FFF2-40B4-BE49-F238E27FC236}">
                <a16:creationId xmlns:a16="http://schemas.microsoft.com/office/drawing/2014/main" id="{23E6B35F-7857-034A-B988-3CCAB153F25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50" y="3421859"/>
            <a:ext cx="3359751" cy="1255427"/>
          </a:xfrm>
          <a:prstGeom prst="rect">
            <a:avLst/>
          </a:prstGeom>
        </p:spPr>
      </p:pic>
      <p:grpSp>
        <p:nvGrpSpPr>
          <p:cNvPr id="208" name="Group 1">
            <a:extLst>
              <a:ext uri="{FF2B5EF4-FFF2-40B4-BE49-F238E27FC236}">
                <a16:creationId xmlns:a16="http://schemas.microsoft.com/office/drawing/2014/main" id="{F21A22F4-E376-404A-AD3E-BB632449BE3E}"/>
              </a:ext>
            </a:extLst>
          </p:cNvPr>
          <p:cNvGrpSpPr/>
          <p:nvPr/>
        </p:nvGrpSpPr>
        <p:grpSpPr>
          <a:xfrm>
            <a:off x="8694035" y="3903566"/>
            <a:ext cx="2409634" cy="1216450"/>
            <a:chOff x="8367148" y="3893076"/>
            <a:chExt cx="2409634" cy="12164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DAE950DE-4D21-6E45-A8C0-97CD79A0FD92}"/>
                    </a:ext>
                  </a:extLst>
                </p:cNvPr>
                <p:cNvSpPr txBox="1"/>
                <p:nvPr/>
              </p:nvSpPr>
              <p:spPr>
                <a:xfrm>
                  <a:off x="8369053" y="3924137"/>
                  <a:ext cx="2773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oMath>
                    </m:oMathPara>
                  </a14:m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DAE950DE-4D21-6E45-A8C0-97CD79A0FD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9053" y="3924137"/>
                  <a:ext cx="277319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18182" r="-18182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61DCA2A4-0775-8E49-80DF-30B9BEA40656}"/>
                    </a:ext>
                  </a:extLst>
                </p:cNvPr>
                <p:cNvSpPr txBox="1"/>
                <p:nvPr/>
              </p:nvSpPr>
              <p:spPr>
                <a:xfrm>
                  <a:off x="10051419" y="3893076"/>
                  <a:ext cx="404919" cy="2819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61DCA2A4-0775-8E49-80DF-30B9BEA406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1419" y="3893076"/>
                  <a:ext cx="404919" cy="281937"/>
                </a:xfrm>
                <a:prstGeom prst="rect">
                  <a:avLst/>
                </a:prstGeom>
                <a:blipFill>
                  <a:blip r:embed="rId14"/>
                  <a:stretch>
                    <a:fillRect l="-9091" t="-4545" r="-6061"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1" name="Прямая со стрелкой 115">
              <a:extLst>
                <a:ext uri="{FF2B5EF4-FFF2-40B4-BE49-F238E27FC236}">
                  <a16:creationId xmlns:a16="http://schemas.microsoft.com/office/drawing/2014/main" id="{3273EA56-2783-AE44-B928-F7EA2B5530E8}"/>
                </a:ext>
              </a:extLst>
            </p:cNvPr>
            <p:cNvCxnSpPr/>
            <p:nvPr/>
          </p:nvCxnSpPr>
          <p:spPr>
            <a:xfrm flipH="1" flipV="1">
              <a:off x="8509829" y="4201136"/>
              <a:ext cx="259976" cy="59565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Прямая со стрелкой 116">
              <a:extLst>
                <a:ext uri="{FF2B5EF4-FFF2-40B4-BE49-F238E27FC236}">
                  <a16:creationId xmlns:a16="http://schemas.microsoft.com/office/drawing/2014/main" id="{18DBE7D9-0032-A24C-AB21-E2642283F857}"/>
                </a:ext>
              </a:extLst>
            </p:cNvPr>
            <p:cNvCxnSpPr/>
            <p:nvPr/>
          </p:nvCxnSpPr>
          <p:spPr>
            <a:xfrm flipV="1">
              <a:off x="10018419" y="4165047"/>
              <a:ext cx="163146" cy="67142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Прямоугольник 117">
              <a:extLst>
                <a:ext uri="{FF2B5EF4-FFF2-40B4-BE49-F238E27FC236}">
                  <a16:creationId xmlns:a16="http://schemas.microsoft.com/office/drawing/2014/main" id="{FD6EE58A-11E2-A74F-B90F-20E9D6A0F486}"/>
                </a:ext>
              </a:extLst>
            </p:cNvPr>
            <p:cNvSpPr/>
            <p:nvPr/>
          </p:nvSpPr>
          <p:spPr>
            <a:xfrm>
              <a:off x="8367148" y="4740194"/>
              <a:ext cx="24096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shared representation</a:t>
              </a:r>
              <a:endPara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14" name="Rectangle 213">
            <a:extLst>
              <a:ext uri="{FF2B5EF4-FFF2-40B4-BE49-F238E27FC236}">
                <a16:creationId xmlns:a16="http://schemas.microsoft.com/office/drawing/2014/main" id="{D4BF10F4-769B-354E-AD2C-800346E27364}"/>
              </a:ext>
            </a:extLst>
          </p:cNvPr>
          <p:cNvSpPr/>
          <p:nvPr/>
        </p:nvSpPr>
        <p:spPr>
          <a:xfrm>
            <a:off x="1548540" y="2420191"/>
            <a:ext cx="4147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Cambria Math" panose="02040503050406030204" pitchFamily="18" charset="0"/>
                <a:cs typeface="Lato" panose="020F0502020204030203" pitchFamily="34" charset="0"/>
              </a:rPr>
              <a:t>Sample nodes from similarity distributions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78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VERSE: algorithm overview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16" name="Объект 11"/>
          <p:cNvSpPr>
            <a:spLocks noGrp="1"/>
          </p:cNvSpPr>
          <p:nvPr>
            <p:ph idx="1"/>
          </p:nvPr>
        </p:nvSpPr>
        <p:spPr>
          <a:xfrm>
            <a:off x="685546" y="1678185"/>
            <a:ext cx="10804481" cy="633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“Random walks define a similarity distribution”</a:t>
            </a:r>
            <a:endParaRPr lang="ru-RU" dirty="0"/>
          </a:p>
        </p:txBody>
      </p:sp>
      <p:sp>
        <p:nvSpPr>
          <p:cNvPr id="119" name="TextBox 118"/>
          <p:cNvSpPr txBox="1"/>
          <p:nvPr/>
        </p:nvSpPr>
        <p:spPr>
          <a:xfrm>
            <a:off x="677414" y="6369634"/>
            <a:ext cx="8315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VERSE: Versatile graph embeddings from similarity measures. Tsitsulin et al., WWW 2018</a:t>
            </a:r>
          </a:p>
        </p:txBody>
      </p:sp>
      <p:cxnSp>
        <p:nvCxnSpPr>
          <p:cNvPr id="157" name="Прямая со стрелкой 153">
            <a:extLst>
              <a:ext uri="{FF2B5EF4-FFF2-40B4-BE49-F238E27FC236}">
                <a16:creationId xmlns:a16="http://schemas.microsoft.com/office/drawing/2014/main" id="{3469CB77-60E0-DE4A-BF15-F4EF4EE68361}"/>
              </a:ext>
            </a:extLst>
          </p:cNvPr>
          <p:cNvCxnSpPr/>
          <p:nvPr/>
        </p:nvCxnSpPr>
        <p:spPr>
          <a:xfrm>
            <a:off x="3650184" y="3840067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Овал 127">
            <a:extLst>
              <a:ext uri="{FF2B5EF4-FFF2-40B4-BE49-F238E27FC236}">
                <a16:creationId xmlns:a16="http://schemas.microsoft.com/office/drawing/2014/main" id="{67946C94-6EF7-5048-B351-53E55C0879C5}"/>
              </a:ext>
            </a:extLst>
          </p:cNvPr>
          <p:cNvSpPr/>
          <p:nvPr/>
        </p:nvSpPr>
        <p:spPr>
          <a:xfrm>
            <a:off x="863600" y="2832401"/>
            <a:ext cx="158654" cy="158654"/>
          </a:xfrm>
          <a:prstGeom prst="ellipse">
            <a:avLst/>
          </a:prstGeom>
          <a:noFill/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Овал 128">
            <a:extLst>
              <a:ext uri="{FF2B5EF4-FFF2-40B4-BE49-F238E27FC236}">
                <a16:creationId xmlns:a16="http://schemas.microsoft.com/office/drawing/2014/main" id="{F1233228-EA85-4040-A892-3C358636730F}"/>
              </a:ext>
            </a:extLst>
          </p:cNvPr>
          <p:cNvSpPr/>
          <p:nvPr/>
        </p:nvSpPr>
        <p:spPr>
          <a:xfrm>
            <a:off x="866159" y="3606730"/>
            <a:ext cx="158654" cy="158654"/>
          </a:xfrm>
          <a:prstGeom prst="ellipse">
            <a:avLst/>
          </a:prstGeom>
          <a:noFill/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Овал 129">
            <a:extLst>
              <a:ext uri="{FF2B5EF4-FFF2-40B4-BE49-F238E27FC236}">
                <a16:creationId xmlns:a16="http://schemas.microsoft.com/office/drawing/2014/main" id="{72DF6E9B-6963-044D-A40C-122124B59660}"/>
              </a:ext>
            </a:extLst>
          </p:cNvPr>
          <p:cNvSpPr/>
          <p:nvPr/>
        </p:nvSpPr>
        <p:spPr>
          <a:xfrm>
            <a:off x="1885041" y="3750348"/>
            <a:ext cx="158654" cy="158654"/>
          </a:xfrm>
          <a:prstGeom prst="ellipse">
            <a:avLst/>
          </a:prstGeom>
          <a:noFill/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Овал 130">
            <a:extLst>
              <a:ext uri="{FF2B5EF4-FFF2-40B4-BE49-F238E27FC236}">
                <a16:creationId xmlns:a16="http://schemas.microsoft.com/office/drawing/2014/main" id="{D03D45BF-B546-0E4C-BD2A-2B14501B89C4}"/>
              </a:ext>
            </a:extLst>
          </p:cNvPr>
          <p:cNvSpPr/>
          <p:nvPr/>
        </p:nvSpPr>
        <p:spPr>
          <a:xfrm>
            <a:off x="1469213" y="4386724"/>
            <a:ext cx="158654" cy="158654"/>
          </a:xfrm>
          <a:prstGeom prst="ellipse">
            <a:avLst/>
          </a:prstGeom>
          <a:noFill/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Овал 131">
            <a:extLst>
              <a:ext uri="{FF2B5EF4-FFF2-40B4-BE49-F238E27FC236}">
                <a16:creationId xmlns:a16="http://schemas.microsoft.com/office/drawing/2014/main" id="{F116B14E-86D4-624A-BB5E-180428641E99}"/>
              </a:ext>
            </a:extLst>
          </p:cNvPr>
          <p:cNvSpPr/>
          <p:nvPr/>
        </p:nvSpPr>
        <p:spPr>
          <a:xfrm>
            <a:off x="1054239" y="5117727"/>
            <a:ext cx="158654" cy="158654"/>
          </a:xfrm>
          <a:prstGeom prst="ellipse">
            <a:avLst/>
          </a:prstGeom>
          <a:noFill/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Овал 132">
            <a:extLst>
              <a:ext uri="{FF2B5EF4-FFF2-40B4-BE49-F238E27FC236}">
                <a16:creationId xmlns:a16="http://schemas.microsoft.com/office/drawing/2014/main" id="{97BCE11F-4FB0-EA4D-A143-C80C36D924EF}"/>
              </a:ext>
            </a:extLst>
          </p:cNvPr>
          <p:cNvSpPr/>
          <p:nvPr/>
        </p:nvSpPr>
        <p:spPr>
          <a:xfrm>
            <a:off x="2022369" y="4872183"/>
            <a:ext cx="158654" cy="158654"/>
          </a:xfrm>
          <a:prstGeom prst="ellipse">
            <a:avLst/>
          </a:prstGeom>
          <a:noFill/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Овал 133">
            <a:extLst>
              <a:ext uri="{FF2B5EF4-FFF2-40B4-BE49-F238E27FC236}">
                <a16:creationId xmlns:a16="http://schemas.microsoft.com/office/drawing/2014/main" id="{6781F388-E867-5947-965D-C249D0F7FF69}"/>
              </a:ext>
            </a:extLst>
          </p:cNvPr>
          <p:cNvSpPr/>
          <p:nvPr/>
        </p:nvSpPr>
        <p:spPr>
          <a:xfrm>
            <a:off x="2810947" y="3332972"/>
            <a:ext cx="158654" cy="158654"/>
          </a:xfrm>
          <a:prstGeom prst="ellipse">
            <a:avLst/>
          </a:prstGeom>
          <a:noFill/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Овал 134">
            <a:extLst>
              <a:ext uri="{FF2B5EF4-FFF2-40B4-BE49-F238E27FC236}">
                <a16:creationId xmlns:a16="http://schemas.microsoft.com/office/drawing/2014/main" id="{71304A8D-3540-3A43-BA98-1256ECEFF04C}"/>
              </a:ext>
            </a:extLst>
          </p:cNvPr>
          <p:cNvSpPr/>
          <p:nvPr/>
        </p:nvSpPr>
        <p:spPr>
          <a:xfrm>
            <a:off x="3205875" y="4459126"/>
            <a:ext cx="158654" cy="158654"/>
          </a:xfrm>
          <a:prstGeom prst="ellipse">
            <a:avLst/>
          </a:prstGeom>
          <a:noFill/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Овал 135">
            <a:extLst>
              <a:ext uri="{FF2B5EF4-FFF2-40B4-BE49-F238E27FC236}">
                <a16:creationId xmlns:a16="http://schemas.microsoft.com/office/drawing/2014/main" id="{42B49BD0-273A-5840-9D3B-6E15EED954B7}"/>
              </a:ext>
            </a:extLst>
          </p:cNvPr>
          <p:cNvSpPr/>
          <p:nvPr/>
        </p:nvSpPr>
        <p:spPr>
          <a:xfrm>
            <a:off x="3364530" y="3824240"/>
            <a:ext cx="158654" cy="158654"/>
          </a:xfrm>
          <a:prstGeom prst="ellipse">
            <a:avLst/>
          </a:prstGeom>
          <a:noFill/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2" name="Прямая соединительная линия 136">
            <a:extLst>
              <a:ext uri="{FF2B5EF4-FFF2-40B4-BE49-F238E27FC236}">
                <a16:creationId xmlns:a16="http://schemas.microsoft.com/office/drawing/2014/main" id="{5FCF9635-2A34-7C45-8623-123AB3A52312}"/>
              </a:ext>
            </a:extLst>
          </p:cNvPr>
          <p:cNvCxnSpPr>
            <a:stCxn id="175" idx="4"/>
            <a:endCxn id="176" idx="0"/>
          </p:cNvCxnSpPr>
          <p:nvPr/>
        </p:nvCxnSpPr>
        <p:spPr>
          <a:xfrm flipH="1">
            <a:off x="1548540" y="3909003"/>
            <a:ext cx="415828" cy="477721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37">
            <a:extLst>
              <a:ext uri="{FF2B5EF4-FFF2-40B4-BE49-F238E27FC236}">
                <a16:creationId xmlns:a16="http://schemas.microsoft.com/office/drawing/2014/main" id="{B322AA66-A14B-3F48-9BFC-57680155C4B4}"/>
              </a:ext>
            </a:extLst>
          </p:cNvPr>
          <p:cNvCxnSpPr>
            <a:stCxn id="174" idx="4"/>
            <a:endCxn id="176" idx="1"/>
          </p:cNvCxnSpPr>
          <p:nvPr/>
        </p:nvCxnSpPr>
        <p:spPr>
          <a:xfrm>
            <a:off x="945487" y="3765384"/>
            <a:ext cx="546961" cy="6445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38">
            <a:extLst>
              <a:ext uri="{FF2B5EF4-FFF2-40B4-BE49-F238E27FC236}">
                <a16:creationId xmlns:a16="http://schemas.microsoft.com/office/drawing/2014/main" id="{115F903A-665D-264F-9C8B-E852A43B5E50}"/>
              </a:ext>
            </a:extLst>
          </p:cNvPr>
          <p:cNvCxnSpPr>
            <a:stCxn id="175" idx="0"/>
            <a:endCxn id="200" idx="4"/>
          </p:cNvCxnSpPr>
          <p:nvPr/>
        </p:nvCxnSpPr>
        <p:spPr>
          <a:xfrm flipH="1" flipV="1">
            <a:off x="1696104" y="3274116"/>
            <a:ext cx="268265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39">
            <a:extLst>
              <a:ext uri="{FF2B5EF4-FFF2-40B4-BE49-F238E27FC236}">
                <a16:creationId xmlns:a16="http://schemas.microsoft.com/office/drawing/2014/main" id="{DC4D37CB-37CA-CB4F-9AA3-A1E52AB79BBE}"/>
              </a:ext>
            </a:extLst>
          </p:cNvPr>
          <p:cNvCxnSpPr>
            <a:stCxn id="173" idx="6"/>
            <a:endCxn id="200" idx="2"/>
          </p:cNvCxnSpPr>
          <p:nvPr/>
        </p:nvCxnSpPr>
        <p:spPr>
          <a:xfrm>
            <a:off x="1022254" y="2911728"/>
            <a:ext cx="594522" cy="283060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40">
            <a:extLst>
              <a:ext uri="{FF2B5EF4-FFF2-40B4-BE49-F238E27FC236}">
                <a16:creationId xmlns:a16="http://schemas.microsoft.com/office/drawing/2014/main" id="{C29C0DB3-C8DA-0E4E-B2DF-50B8C741EE24}"/>
              </a:ext>
            </a:extLst>
          </p:cNvPr>
          <p:cNvCxnSpPr>
            <a:stCxn id="173" idx="4"/>
            <a:endCxn id="174" idx="0"/>
          </p:cNvCxnSpPr>
          <p:nvPr/>
        </p:nvCxnSpPr>
        <p:spPr>
          <a:xfrm>
            <a:off x="942927" y="2991055"/>
            <a:ext cx="2559" cy="6156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41">
            <a:extLst>
              <a:ext uri="{FF2B5EF4-FFF2-40B4-BE49-F238E27FC236}">
                <a16:creationId xmlns:a16="http://schemas.microsoft.com/office/drawing/2014/main" id="{8D69561A-1B3D-6A4E-BC24-2E1CF5C1235E}"/>
              </a:ext>
            </a:extLst>
          </p:cNvPr>
          <p:cNvCxnSpPr>
            <a:stCxn id="173" idx="5"/>
            <a:endCxn id="175" idx="1"/>
          </p:cNvCxnSpPr>
          <p:nvPr/>
        </p:nvCxnSpPr>
        <p:spPr>
          <a:xfrm>
            <a:off x="999020" y="2967821"/>
            <a:ext cx="909255" cy="80576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42">
            <a:extLst>
              <a:ext uri="{FF2B5EF4-FFF2-40B4-BE49-F238E27FC236}">
                <a16:creationId xmlns:a16="http://schemas.microsoft.com/office/drawing/2014/main" id="{486F03F4-917B-524C-B54B-E38085B732A4}"/>
              </a:ext>
            </a:extLst>
          </p:cNvPr>
          <p:cNvCxnSpPr>
            <a:stCxn id="200" idx="3"/>
            <a:endCxn id="174" idx="7"/>
          </p:cNvCxnSpPr>
          <p:nvPr/>
        </p:nvCxnSpPr>
        <p:spPr>
          <a:xfrm flipH="1">
            <a:off x="1001579" y="3250881"/>
            <a:ext cx="638432" cy="37908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единительная линия 143">
            <a:extLst>
              <a:ext uri="{FF2B5EF4-FFF2-40B4-BE49-F238E27FC236}">
                <a16:creationId xmlns:a16="http://schemas.microsoft.com/office/drawing/2014/main" id="{40246EA5-73B3-0847-ACC1-48FA890C5634}"/>
              </a:ext>
            </a:extLst>
          </p:cNvPr>
          <p:cNvCxnSpPr>
            <a:stCxn id="177" idx="0"/>
            <a:endCxn id="176" idx="3"/>
          </p:cNvCxnSpPr>
          <p:nvPr/>
        </p:nvCxnSpPr>
        <p:spPr>
          <a:xfrm flipV="1">
            <a:off x="1133567" y="4522143"/>
            <a:ext cx="358880" cy="59558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единительная линия 144">
            <a:extLst>
              <a:ext uri="{FF2B5EF4-FFF2-40B4-BE49-F238E27FC236}">
                <a16:creationId xmlns:a16="http://schemas.microsoft.com/office/drawing/2014/main" id="{58CD0454-0D69-AA4A-AAA4-70C2C3F57E67}"/>
              </a:ext>
            </a:extLst>
          </p:cNvPr>
          <p:cNvCxnSpPr>
            <a:stCxn id="177" idx="6"/>
            <a:endCxn id="178" idx="2"/>
          </p:cNvCxnSpPr>
          <p:nvPr/>
        </p:nvCxnSpPr>
        <p:spPr>
          <a:xfrm flipV="1">
            <a:off x="1212894" y="4951510"/>
            <a:ext cx="809476" cy="24554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единительная линия 145">
            <a:extLst>
              <a:ext uri="{FF2B5EF4-FFF2-40B4-BE49-F238E27FC236}">
                <a16:creationId xmlns:a16="http://schemas.microsoft.com/office/drawing/2014/main" id="{0B12E632-C6A1-F34B-833C-B96984C0A78E}"/>
              </a:ext>
            </a:extLst>
          </p:cNvPr>
          <p:cNvCxnSpPr>
            <a:stCxn id="176" idx="5"/>
            <a:endCxn id="178" idx="1"/>
          </p:cNvCxnSpPr>
          <p:nvPr/>
        </p:nvCxnSpPr>
        <p:spPr>
          <a:xfrm>
            <a:off x="1604633" y="4522143"/>
            <a:ext cx="440971" cy="3732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единительная линия 146">
            <a:extLst>
              <a:ext uri="{FF2B5EF4-FFF2-40B4-BE49-F238E27FC236}">
                <a16:creationId xmlns:a16="http://schemas.microsoft.com/office/drawing/2014/main" id="{19424FB0-D839-FC4E-81A2-978A849A1DA0}"/>
              </a:ext>
            </a:extLst>
          </p:cNvPr>
          <p:cNvCxnSpPr>
            <a:stCxn id="180" idx="0"/>
            <a:endCxn id="181" idx="4"/>
          </p:cNvCxnSpPr>
          <p:nvPr/>
        </p:nvCxnSpPr>
        <p:spPr>
          <a:xfrm flipV="1">
            <a:off x="3285203" y="3982893"/>
            <a:ext cx="158654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147">
            <a:extLst>
              <a:ext uri="{FF2B5EF4-FFF2-40B4-BE49-F238E27FC236}">
                <a16:creationId xmlns:a16="http://schemas.microsoft.com/office/drawing/2014/main" id="{006379A1-C82A-714D-BFA7-7B86C444CA5F}"/>
              </a:ext>
            </a:extLst>
          </p:cNvPr>
          <p:cNvCxnSpPr>
            <a:stCxn id="180" idx="1"/>
          </p:cNvCxnSpPr>
          <p:nvPr/>
        </p:nvCxnSpPr>
        <p:spPr>
          <a:xfrm flipH="1" flipV="1">
            <a:off x="2692178" y="4152303"/>
            <a:ext cx="536931" cy="330057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единительная линия 148">
            <a:extLst>
              <a:ext uri="{FF2B5EF4-FFF2-40B4-BE49-F238E27FC236}">
                <a16:creationId xmlns:a16="http://schemas.microsoft.com/office/drawing/2014/main" id="{2E38166F-284D-E448-A665-5EE4D3DD5687}"/>
              </a:ext>
            </a:extLst>
          </p:cNvPr>
          <p:cNvCxnSpPr>
            <a:stCxn id="179" idx="6"/>
            <a:endCxn id="181" idx="1"/>
          </p:cNvCxnSpPr>
          <p:nvPr/>
        </p:nvCxnSpPr>
        <p:spPr>
          <a:xfrm>
            <a:off x="2969601" y="3412299"/>
            <a:ext cx="418163" cy="435175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единительная линия 149">
            <a:extLst>
              <a:ext uri="{FF2B5EF4-FFF2-40B4-BE49-F238E27FC236}">
                <a16:creationId xmlns:a16="http://schemas.microsoft.com/office/drawing/2014/main" id="{BF3AE016-937F-7145-A256-63E694D4B821}"/>
              </a:ext>
            </a:extLst>
          </p:cNvPr>
          <p:cNvCxnSpPr>
            <a:stCxn id="176" idx="6"/>
          </p:cNvCxnSpPr>
          <p:nvPr/>
        </p:nvCxnSpPr>
        <p:spPr>
          <a:xfrm flipV="1">
            <a:off x="1627867" y="4152303"/>
            <a:ext cx="952126" cy="31374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единительная линия 150">
            <a:extLst>
              <a:ext uri="{FF2B5EF4-FFF2-40B4-BE49-F238E27FC236}">
                <a16:creationId xmlns:a16="http://schemas.microsoft.com/office/drawing/2014/main" id="{B07D8B9E-B967-F347-BDA1-F21CA10BC6E9}"/>
              </a:ext>
            </a:extLst>
          </p:cNvPr>
          <p:cNvCxnSpPr>
            <a:stCxn id="175" idx="5"/>
          </p:cNvCxnSpPr>
          <p:nvPr/>
        </p:nvCxnSpPr>
        <p:spPr>
          <a:xfrm>
            <a:off x="2020460" y="3885769"/>
            <a:ext cx="536299" cy="21044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единительная линия 151">
            <a:extLst>
              <a:ext uri="{FF2B5EF4-FFF2-40B4-BE49-F238E27FC236}">
                <a16:creationId xmlns:a16="http://schemas.microsoft.com/office/drawing/2014/main" id="{85B0B429-5AA5-964D-BF0E-0C5DCD2A80EF}"/>
              </a:ext>
            </a:extLst>
          </p:cNvPr>
          <p:cNvCxnSpPr>
            <a:stCxn id="179" idx="3"/>
          </p:cNvCxnSpPr>
          <p:nvPr/>
        </p:nvCxnSpPr>
        <p:spPr>
          <a:xfrm flipH="1">
            <a:off x="2636086" y="3468391"/>
            <a:ext cx="198095" cy="54849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единительная линия 152">
            <a:extLst>
              <a:ext uri="{FF2B5EF4-FFF2-40B4-BE49-F238E27FC236}">
                <a16:creationId xmlns:a16="http://schemas.microsoft.com/office/drawing/2014/main" id="{36F1096A-511E-6140-8667-920F2CA4E9B1}"/>
              </a:ext>
            </a:extLst>
          </p:cNvPr>
          <p:cNvCxnSpPr>
            <a:stCxn id="173" idx="6"/>
            <a:endCxn id="179" idx="1"/>
          </p:cNvCxnSpPr>
          <p:nvPr/>
        </p:nvCxnSpPr>
        <p:spPr>
          <a:xfrm>
            <a:off x="1022254" y="2911728"/>
            <a:ext cx="1811927" cy="44447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9" name="Group 2">
            <a:extLst>
              <a:ext uri="{FF2B5EF4-FFF2-40B4-BE49-F238E27FC236}">
                <a16:creationId xmlns:a16="http://schemas.microsoft.com/office/drawing/2014/main" id="{81AAC138-F180-EA4F-9298-7935251CC8C1}"/>
              </a:ext>
            </a:extLst>
          </p:cNvPr>
          <p:cNvGrpSpPr/>
          <p:nvPr/>
        </p:nvGrpSpPr>
        <p:grpSpPr>
          <a:xfrm>
            <a:off x="1553744" y="3025195"/>
            <a:ext cx="261507" cy="307777"/>
            <a:chOff x="1227470" y="3014704"/>
            <a:chExt cx="261507" cy="307777"/>
          </a:xfrm>
        </p:grpSpPr>
        <p:sp>
          <p:nvSpPr>
            <p:cNvPr id="200" name="Овал 156">
              <a:extLst>
                <a:ext uri="{FF2B5EF4-FFF2-40B4-BE49-F238E27FC236}">
                  <a16:creationId xmlns:a16="http://schemas.microsoft.com/office/drawing/2014/main" id="{BCCA8A79-BED1-5F40-B645-BD5A50BA104F}"/>
                </a:ext>
              </a:extLst>
            </p:cNvPr>
            <p:cNvSpPr/>
            <p:nvPr/>
          </p:nvSpPr>
          <p:spPr>
            <a:xfrm>
              <a:off x="1290501" y="3104970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Прямоугольник 157">
                  <a:extLst>
                    <a:ext uri="{FF2B5EF4-FFF2-40B4-BE49-F238E27FC236}">
                      <a16:creationId xmlns:a16="http://schemas.microsoft.com/office/drawing/2014/main" id="{B8DE26E9-AE46-0549-8280-AD75E4041433}"/>
                    </a:ext>
                  </a:extLst>
                </p:cNvPr>
                <p:cNvSpPr/>
                <p:nvPr/>
              </p:nvSpPr>
              <p:spPr>
                <a:xfrm>
                  <a:off x="1227470" y="3014704"/>
                  <a:ext cx="261507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" name="Прямоугольник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7470" y="3014704"/>
                  <a:ext cx="261507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2" name="Group 3">
            <a:extLst>
              <a:ext uri="{FF2B5EF4-FFF2-40B4-BE49-F238E27FC236}">
                <a16:creationId xmlns:a16="http://schemas.microsoft.com/office/drawing/2014/main" id="{25B09B23-C1A3-C64C-8041-E626349316F7}"/>
              </a:ext>
            </a:extLst>
          </p:cNvPr>
          <p:cNvGrpSpPr/>
          <p:nvPr/>
        </p:nvGrpSpPr>
        <p:grpSpPr>
          <a:xfrm>
            <a:off x="2495820" y="3920762"/>
            <a:ext cx="261507" cy="307777"/>
            <a:chOff x="2169546" y="3910271"/>
            <a:chExt cx="261507" cy="307777"/>
          </a:xfrm>
        </p:grpSpPr>
        <p:sp>
          <p:nvSpPr>
            <p:cNvPr id="203" name="Овал 87">
              <a:extLst>
                <a:ext uri="{FF2B5EF4-FFF2-40B4-BE49-F238E27FC236}">
                  <a16:creationId xmlns:a16="http://schemas.microsoft.com/office/drawing/2014/main" id="{B7381852-14A5-044D-B9D0-DBCDD96D8BB4}"/>
                </a:ext>
              </a:extLst>
            </p:cNvPr>
            <p:cNvSpPr/>
            <p:nvPr/>
          </p:nvSpPr>
          <p:spPr>
            <a:xfrm>
              <a:off x="2230485" y="4006393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Прямоугольник 160">
                  <a:extLst>
                    <a:ext uri="{FF2B5EF4-FFF2-40B4-BE49-F238E27FC236}">
                      <a16:creationId xmlns:a16="http://schemas.microsoft.com/office/drawing/2014/main" id="{DFA16019-0DB1-5145-9241-F8EAB4947538}"/>
                    </a:ext>
                  </a:extLst>
                </p:cNvPr>
                <p:cNvSpPr/>
                <p:nvPr/>
              </p:nvSpPr>
              <p:spPr>
                <a:xfrm>
                  <a:off x="2169546" y="3910271"/>
                  <a:ext cx="261507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1" name="Прямоугольник 1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9546" y="3910271"/>
                  <a:ext cx="261507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05" name="Прямая со стрелкой 108">
            <a:extLst>
              <a:ext uri="{FF2B5EF4-FFF2-40B4-BE49-F238E27FC236}">
                <a16:creationId xmlns:a16="http://schemas.microsoft.com/office/drawing/2014/main" id="{790BD033-A6F1-A64A-92B5-1FDC74E8A4F6}"/>
              </a:ext>
            </a:extLst>
          </p:cNvPr>
          <p:cNvCxnSpPr>
            <a:cxnSpLocks/>
          </p:cNvCxnSpPr>
          <p:nvPr/>
        </p:nvCxnSpPr>
        <p:spPr>
          <a:xfrm>
            <a:off x="7010850" y="3896242"/>
            <a:ext cx="888550" cy="100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30F1E8E5-F618-7545-A380-30BB8FAF0359}"/>
              </a:ext>
            </a:extLst>
          </p:cNvPr>
          <p:cNvSpPr txBox="1"/>
          <p:nvPr/>
        </p:nvSpPr>
        <p:spPr>
          <a:xfrm>
            <a:off x="7842062" y="3026237"/>
            <a:ext cx="3930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Predictions with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negative sampling</a:t>
            </a:r>
            <a:endParaRPr lang="ru-RU" baseline="30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ru-RU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07" name="Рисунок 110">
            <a:extLst>
              <a:ext uri="{FF2B5EF4-FFF2-40B4-BE49-F238E27FC236}">
                <a16:creationId xmlns:a16="http://schemas.microsoft.com/office/drawing/2014/main" id="{23E6B35F-7857-034A-B988-3CCAB153F2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50" y="3421859"/>
            <a:ext cx="3359751" cy="1255427"/>
          </a:xfrm>
          <a:prstGeom prst="rect">
            <a:avLst/>
          </a:prstGeom>
        </p:spPr>
      </p:pic>
      <p:grpSp>
        <p:nvGrpSpPr>
          <p:cNvPr id="208" name="Group 1">
            <a:extLst>
              <a:ext uri="{FF2B5EF4-FFF2-40B4-BE49-F238E27FC236}">
                <a16:creationId xmlns:a16="http://schemas.microsoft.com/office/drawing/2014/main" id="{F21A22F4-E376-404A-AD3E-BB632449BE3E}"/>
              </a:ext>
            </a:extLst>
          </p:cNvPr>
          <p:cNvGrpSpPr/>
          <p:nvPr/>
        </p:nvGrpSpPr>
        <p:grpSpPr>
          <a:xfrm>
            <a:off x="8694035" y="3903566"/>
            <a:ext cx="2409634" cy="1216450"/>
            <a:chOff x="8367148" y="3893076"/>
            <a:chExt cx="2409634" cy="12164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DAE950DE-4D21-6E45-A8C0-97CD79A0FD92}"/>
                    </a:ext>
                  </a:extLst>
                </p:cNvPr>
                <p:cNvSpPr txBox="1"/>
                <p:nvPr/>
              </p:nvSpPr>
              <p:spPr>
                <a:xfrm>
                  <a:off x="8369053" y="3924137"/>
                  <a:ext cx="2773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oMath>
                    </m:oMathPara>
                  </a14:m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DAE950DE-4D21-6E45-A8C0-97CD79A0FD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9053" y="3924137"/>
                  <a:ext cx="277319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8182" r="-18182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61DCA2A4-0775-8E49-80DF-30B9BEA40656}"/>
                    </a:ext>
                  </a:extLst>
                </p:cNvPr>
                <p:cNvSpPr txBox="1"/>
                <p:nvPr/>
              </p:nvSpPr>
              <p:spPr>
                <a:xfrm>
                  <a:off x="10051419" y="3893076"/>
                  <a:ext cx="404919" cy="2819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61DCA2A4-0775-8E49-80DF-30B9BEA406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1419" y="3893076"/>
                  <a:ext cx="404919" cy="281937"/>
                </a:xfrm>
                <a:prstGeom prst="rect">
                  <a:avLst/>
                </a:prstGeom>
                <a:blipFill>
                  <a:blip r:embed="rId10"/>
                  <a:stretch>
                    <a:fillRect l="-9091" t="-4545" r="-6061"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1" name="Прямая со стрелкой 115">
              <a:extLst>
                <a:ext uri="{FF2B5EF4-FFF2-40B4-BE49-F238E27FC236}">
                  <a16:creationId xmlns:a16="http://schemas.microsoft.com/office/drawing/2014/main" id="{3273EA56-2783-AE44-B928-F7EA2B5530E8}"/>
                </a:ext>
              </a:extLst>
            </p:cNvPr>
            <p:cNvCxnSpPr/>
            <p:nvPr/>
          </p:nvCxnSpPr>
          <p:spPr>
            <a:xfrm flipH="1" flipV="1">
              <a:off x="8509829" y="4201136"/>
              <a:ext cx="259976" cy="59565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Прямая со стрелкой 116">
              <a:extLst>
                <a:ext uri="{FF2B5EF4-FFF2-40B4-BE49-F238E27FC236}">
                  <a16:creationId xmlns:a16="http://schemas.microsoft.com/office/drawing/2014/main" id="{18DBE7D9-0032-A24C-AB21-E2642283F857}"/>
                </a:ext>
              </a:extLst>
            </p:cNvPr>
            <p:cNvCxnSpPr/>
            <p:nvPr/>
          </p:nvCxnSpPr>
          <p:spPr>
            <a:xfrm flipV="1">
              <a:off x="10018419" y="4165047"/>
              <a:ext cx="163146" cy="67142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Прямоугольник 117">
              <a:extLst>
                <a:ext uri="{FF2B5EF4-FFF2-40B4-BE49-F238E27FC236}">
                  <a16:creationId xmlns:a16="http://schemas.microsoft.com/office/drawing/2014/main" id="{FD6EE58A-11E2-A74F-B90F-20E9D6A0F486}"/>
                </a:ext>
              </a:extLst>
            </p:cNvPr>
            <p:cNvSpPr/>
            <p:nvPr/>
          </p:nvSpPr>
          <p:spPr>
            <a:xfrm>
              <a:off x="8367148" y="4740194"/>
              <a:ext cx="24096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shared representation</a:t>
              </a:r>
              <a:endPara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7FC65BEE-8A28-264C-B2BC-A540C96B37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6360" y="3003748"/>
            <a:ext cx="3077607" cy="2051738"/>
          </a:xfrm>
          <a:prstGeom prst="rect">
            <a:avLst/>
          </a:prstGeom>
        </p:spPr>
      </p:pic>
      <p:grpSp>
        <p:nvGrpSpPr>
          <p:cNvPr id="78" name="Group 2">
            <a:extLst>
              <a:ext uri="{FF2B5EF4-FFF2-40B4-BE49-F238E27FC236}">
                <a16:creationId xmlns:a16="http://schemas.microsoft.com/office/drawing/2014/main" id="{08E91D3C-1D94-A345-9B59-A7DFE5D5D6F3}"/>
              </a:ext>
            </a:extLst>
          </p:cNvPr>
          <p:cNvGrpSpPr/>
          <p:nvPr/>
        </p:nvGrpSpPr>
        <p:grpSpPr>
          <a:xfrm>
            <a:off x="4720947" y="3298114"/>
            <a:ext cx="261507" cy="307777"/>
            <a:chOff x="1227470" y="3014704"/>
            <a:chExt cx="261507" cy="307777"/>
          </a:xfrm>
        </p:grpSpPr>
        <p:sp>
          <p:nvSpPr>
            <p:cNvPr id="79" name="Овал 156">
              <a:extLst>
                <a:ext uri="{FF2B5EF4-FFF2-40B4-BE49-F238E27FC236}">
                  <a16:creationId xmlns:a16="http://schemas.microsoft.com/office/drawing/2014/main" id="{464B6237-1F31-F94D-934F-13A4626120A6}"/>
                </a:ext>
              </a:extLst>
            </p:cNvPr>
            <p:cNvSpPr/>
            <p:nvPr/>
          </p:nvSpPr>
          <p:spPr>
            <a:xfrm>
              <a:off x="1290501" y="3104970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Прямоугольник 157">
                  <a:extLst>
                    <a:ext uri="{FF2B5EF4-FFF2-40B4-BE49-F238E27FC236}">
                      <a16:creationId xmlns:a16="http://schemas.microsoft.com/office/drawing/2014/main" id="{78F10263-5C1C-6C45-BBFC-71B25F690297}"/>
                    </a:ext>
                  </a:extLst>
                </p:cNvPr>
                <p:cNvSpPr/>
                <p:nvPr/>
              </p:nvSpPr>
              <p:spPr>
                <a:xfrm>
                  <a:off x="1227470" y="3014704"/>
                  <a:ext cx="261507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" name="Прямоугольник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7470" y="3014704"/>
                  <a:ext cx="261507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3">
            <a:extLst>
              <a:ext uri="{FF2B5EF4-FFF2-40B4-BE49-F238E27FC236}">
                <a16:creationId xmlns:a16="http://schemas.microsoft.com/office/drawing/2014/main" id="{E1462DBB-CD04-7F48-AB93-4E007D01788C}"/>
              </a:ext>
            </a:extLst>
          </p:cNvPr>
          <p:cNvGrpSpPr/>
          <p:nvPr/>
        </p:nvGrpSpPr>
        <p:grpSpPr>
          <a:xfrm>
            <a:off x="4712544" y="4122731"/>
            <a:ext cx="261507" cy="307777"/>
            <a:chOff x="2169546" y="3910271"/>
            <a:chExt cx="261507" cy="307777"/>
          </a:xfrm>
        </p:grpSpPr>
        <p:sp>
          <p:nvSpPr>
            <p:cNvPr id="84" name="Овал 87">
              <a:extLst>
                <a:ext uri="{FF2B5EF4-FFF2-40B4-BE49-F238E27FC236}">
                  <a16:creationId xmlns:a16="http://schemas.microsoft.com/office/drawing/2014/main" id="{1537F63B-54F0-614D-B0C2-E98451B62933}"/>
                </a:ext>
              </a:extLst>
            </p:cNvPr>
            <p:cNvSpPr/>
            <p:nvPr/>
          </p:nvSpPr>
          <p:spPr>
            <a:xfrm>
              <a:off x="2230485" y="4006393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Прямоугольник 160">
                  <a:extLst>
                    <a:ext uri="{FF2B5EF4-FFF2-40B4-BE49-F238E27FC236}">
                      <a16:creationId xmlns:a16="http://schemas.microsoft.com/office/drawing/2014/main" id="{36DA629F-82D1-2C44-8AA6-224D551452B4}"/>
                    </a:ext>
                  </a:extLst>
                </p:cNvPr>
                <p:cNvSpPr/>
                <p:nvPr/>
              </p:nvSpPr>
              <p:spPr>
                <a:xfrm>
                  <a:off x="2169546" y="3910271"/>
                  <a:ext cx="261507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1" name="Прямоугольник 1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9546" y="3910271"/>
                  <a:ext cx="261507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867E105B-E855-F74A-A55F-E9947EBC5D76}"/>
                  </a:ext>
                </a:extLst>
              </p:cNvPr>
              <p:cNvSpPr/>
              <p:nvPr/>
            </p:nvSpPr>
            <p:spPr>
              <a:xfrm>
                <a:off x="3715768" y="4944688"/>
                <a:ext cx="43147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ea typeface="Cambria Math" panose="02040503050406030204" pitchFamily="18" charset="0"/>
                    <a:cs typeface="Lato" panose="020F0502020204030203" pitchFamily="34" charset="0"/>
                  </a:rPr>
                  <a:t>Full similarity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M</m:t>
                    </m:r>
                  </m:oMath>
                </a14:m>
                <a:r>
                  <a:rPr lang="en-US" dirty="0"/>
                  <a:t> is never materialized</a:t>
                </a: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867E105B-E855-F74A-A55F-E9947EBC5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768" y="4944688"/>
                <a:ext cx="4314707" cy="369332"/>
              </a:xfrm>
              <a:prstGeom prst="rect">
                <a:avLst/>
              </a:prstGeom>
              <a:blipFill>
                <a:blip r:embed="rId12"/>
                <a:stretch>
                  <a:fillRect l="-1176" t="-6897" r="-294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ectangle 86">
            <a:extLst>
              <a:ext uri="{FF2B5EF4-FFF2-40B4-BE49-F238E27FC236}">
                <a16:creationId xmlns:a16="http://schemas.microsoft.com/office/drawing/2014/main" id="{E851C9E1-6EDB-CE4B-9685-4C8826E57507}"/>
              </a:ext>
            </a:extLst>
          </p:cNvPr>
          <p:cNvSpPr/>
          <p:nvPr/>
        </p:nvSpPr>
        <p:spPr>
          <a:xfrm>
            <a:off x="1548540" y="2420191"/>
            <a:ext cx="4147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Cambria Math" panose="02040503050406030204" pitchFamily="18" charset="0"/>
                <a:cs typeface="Lato" panose="020F0502020204030203" pitchFamily="34" charset="0"/>
              </a:rPr>
              <a:t>Sample nodes from similarity distributions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024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world is diverse</a:t>
            </a:r>
            <a:endParaRPr lang="ru-RU" dirty="0"/>
          </a:p>
        </p:txBody>
      </p:sp>
      <p:sp>
        <p:nvSpPr>
          <p:cNvPr id="11" name="Объект 3"/>
          <p:cNvSpPr>
            <a:spLocks noGrp="1"/>
          </p:cNvSpPr>
          <p:nvPr>
            <p:ph idx="1"/>
          </p:nvPr>
        </p:nvSpPr>
        <p:spPr>
          <a:xfrm>
            <a:off x="1015911" y="2752035"/>
            <a:ext cx="3983182" cy="3502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Different </a:t>
            </a:r>
            <a:r>
              <a:rPr lang="en-US" b="1" dirty="0"/>
              <a:t>graph types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(Un)directed</a:t>
            </a:r>
          </a:p>
          <a:p>
            <a:pPr lvl="1"/>
            <a:r>
              <a:rPr lang="en-US" dirty="0"/>
              <a:t>(Un)weighted</a:t>
            </a:r>
          </a:p>
          <a:p>
            <a:pPr lvl="1"/>
            <a:r>
              <a:rPr lang="en-US" dirty="0"/>
              <a:t>Temporal</a:t>
            </a:r>
          </a:p>
          <a:p>
            <a:pPr lvl="1"/>
            <a:r>
              <a:rPr lang="en-US" dirty="0"/>
              <a:t>Heterogeneous</a:t>
            </a:r>
          </a:p>
          <a:p>
            <a:pPr lvl="1"/>
            <a:r>
              <a:rPr lang="en-US" dirty="0"/>
              <a:t>…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136" y="944880"/>
            <a:ext cx="5913120" cy="591312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884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VERSE: interpretation of DeepWalk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30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бъект 11"/>
              <p:cNvSpPr>
                <a:spLocks noGrp="1"/>
              </p:cNvSpPr>
              <p:nvPr>
                <p:ph idx="1"/>
              </p:nvPr>
            </p:nvSpPr>
            <p:spPr>
              <a:xfrm>
                <a:off x="685546" y="1678184"/>
                <a:ext cx="11721349" cy="446861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DeepWalk random walks ~= Personalized PageRank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ym typeface="Wingdings" pitchFamily="2" charset="2"/>
                  </a:rPr>
                  <a:t>PPR parameter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α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b="0" dirty="0">
                    <a:sym typeface="Wingdings" pitchFamily="2" charset="2"/>
                  </a:rPr>
                  <a:t> for </a:t>
                </a:r>
                <a:r>
                  <a:rPr lang="en-US" b="0" dirty="0" err="1">
                    <a:sym typeface="Wingdings" pitchFamily="2" charset="2"/>
                  </a:rPr>
                  <a:t>DeepWalk’s</a:t>
                </a:r>
                <a:r>
                  <a:rPr lang="en-US" b="0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𝑤</m:t>
                    </m:r>
                  </m:oMath>
                </a14:m>
                <a:endParaRPr lang="en-US" b="0" dirty="0">
                  <a:sym typeface="Wingdings" pitchFamily="2" charset="2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ym typeface="Wingdings" pitchFamily="2" charset="2"/>
                  </a:rPr>
                  <a:t>We can now measure the quality of embedding directly :)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0" dirty="0">
                    <a:sym typeface="Wingdings" pitchFamily="2" charset="2"/>
                  </a:rPr>
                  <a:t>1 parameter instead of 3 or 5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6" name="Объек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546" y="1678184"/>
                <a:ext cx="11721349" cy="4468616"/>
              </a:xfrm>
              <a:blipFill>
                <a:blip r:embed="rId2"/>
                <a:stretch>
                  <a:fillRect l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2705B6A-0D77-BC40-9D3E-B49CA0C2656D}"/>
              </a:ext>
            </a:extLst>
          </p:cNvPr>
          <p:cNvSpPr txBox="1"/>
          <p:nvPr/>
        </p:nvSpPr>
        <p:spPr>
          <a:xfrm>
            <a:off x="677414" y="6369634"/>
            <a:ext cx="8270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VERSE: Versatile graph embeddings from similarity measures. Tsitsulin et al., WWW 2018</a:t>
            </a:r>
          </a:p>
        </p:txBody>
      </p:sp>
    </p:spTree>
    <p:extLst>
      <p:ext uri="{BB962C8B-B14F-4D97-AF65-F5344CB8AC3E}">
        <p14:creationId xmlns:p14="http://schemas.microsoft.com/office/powerpoint/2010/main" val="838297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VERSE: asymptotics and practice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31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бъект 11"/>
              <p:cNvSpPr>
                <a:spLocks noGrp="1"/>
              </p:cNvSpPr>
              <p:nvPr>
                <p:ph idx="1"/>
              </p:nvPr>
            </p:nvSpPr>
            <p:spPr>
              <a:xfrm>
                <a:off x="685546" y="1678184"/>
                <a:ext cx="11721349" cy="446861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Simple &amp; fast algorithm, good on symmetric link prediction </a:t>
                </a:r>
                <a:r>
                  <a:rPr lang="en-US" dirty="0">
                    <a:sym typeface="Wingdings" pitchFamily="2" charset="2"/>
                  </a:rPr>
                  <a:t>:)</a:t>
                </a: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/>
                  <a:t>NB</a:t>
                </a:r>
                <a:r>
                  <a:rPr lang="en-US" dirty="0"/>
                  <a:t>: if edges’ information is asymmetric, try using two matrices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ym typeface="Wingdings" pitchFamily="2" charset="2"/>
                  </a:rPr>
                  <a:t>Optimization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itchFamily="2" charset="2"/>
                  </a:rPr>
                  <a:t>:)</a:t>
                </a: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Authors’ </a:t>
                </a:r>
                <a:r>
                  <a:rPr lang="en-US" dirty="0">
                    <a:hlinkClick r:id="rId2"/>
                  </a:rPr>
                  <a:t>C++ implementation</a:t>
                </a:r>
                <a:r>
                  <a:rPr lang="en-US" dirty="0"/>
                  <a:t> works well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ym typeface="Wingdings" pitchFamily="2" charset="2"/>
                  </a:rPr>
                  <a:t>Practical limitations: ~10M nodes</a:t>
                </a:r>
              </a:p>
            </p:txBody>
          </p:sp>
        </mc:Choice>
        <mc:Fallback xmlns="">
          <p:sp>
            <p:nvSpPr>
              <p:cNvPr id="16" name="Объек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546" y="1678184"/>
                <a:ext cx="11721349" cy="4468616"/>
              </a:xfrm>
              <a:blipFill>
                <a:blip r:embed="rId3"/>
                <a:stretch>
                  <a:fillRect l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2705B6A-0D77-BC40-9D3E-B49CA0C2656D}"/>
              </a:ext>
            </a:extLst>
          </p:cNvPr>
          <p:cNvSpPr txBox="1"/>
          <p:nvPr/>
        </p:nvSpPr>
        <p:spPr>
          <a:xfrm>
            <a:off x="677414" y="6369634"/>
            <a:ext cx="8270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VERSE: Versatile graph embeddings from similarity measures. Tsitsulin et al., WWW 2018</a:t>
            </a:r>
          </a:p>
        </p:txBody>
      </p:sp>
    </p:spTree>
    <p:extLst>
      <p:ext uri="{BB962C8B-B14F-4D97-AF65-F5344CB8AC3E}">
        <p14:creationId xmlns:p14="http://schemas.microsoft.com/office/powerpoint/2010/main" val="906431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9618" y="1761743"/>
            <a:ext cx="10252765" cy="1748219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Factorization embeddings</a:t>
            </a:r>
          </a:p>
        </p:txBody>
      </p:sp>
    </p:spTree>
    <p:extLst>
      <p:ext uri="{BB962C8B-B14F-4D97-AF65-F5344CB8AC3E}">
        <p14:creationId xmlns:p14="http://schemas.microsoft.com/office/powerpoint/2010/main" val="149825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237383-FB8D-9C46-938A-5EAD04E73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0" y="3003748"/>
            <a:ext cx="3077607" cy="2051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Anatomy of a factorization embedding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33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бъект 11"/>
              <p:cNvSpPr>
                <a:spLocks noGrp="1"/>
              </p:cNvSpPr>
              <p:nvPr>
                <p:ph idx="1"/>
              </p:nvPr>
            </p:nvSpPr>
            <p:spPr>
              <a:xfrm>
                <a:off x="685546" y="1678185"/>
                <a:ext cx="10804481" cy="63381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Construct a similarity matrix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do SVD</a:t>
                </a:r>
                <a:endParaRPr lang="ru-RU" dirty="0"/>
              </a:p>
            </p:txBody>
          </p:sp>
        </mc:Choice>
        <mc:Fallback xmlns="">
          <p:sp>
            <p:nvSpPr>
              <p:cNvPr id="16" name="Объек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546" y="1678185"/>
                <a:ext cx="10804481" cy="633810"/>
              </a:xfrm>
              <a:blipFill>
                <a:blip r:embed="rId3"/>
                <a:stretch>
                  <a:fillRect l="-1058" t="-20408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extBox 118"/>
          <p:cNvSpPr txBox="1"/>
          <p:nvPr/>
        </p:nvSpPr>
        <p:spPr>
          <a:xfrm>
            <a:off x="522329" y="5959002"/>
            <a:ext cx="95109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[1] Asymmetric transitivity preserving graph embedding. </a:t>
            </a:r>
            <a:r>
              <a:rPr lang="en-US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</a:t>
            </a: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al., KDD 2016</a:t>
            </a:r>
          </a:p>
          <a:p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[2] Arbitrary-order proximity preserved network embedding. Zhang et al., KDD 2018</a:t>
            </a:r>
          </a:p>
          <a:p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[3] Network embedding as matrix factorization: Unifying DeepWalk, LINE, PTE, and node2vec. </a:t>
            </a:r>
            <a:r>
              <a:rPr lang="en-US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Qiu</a:t>
            </a: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al., WSDM 2018</a:t>
            </a:r>
          </a:p>
        </p:txBody>
      </p:sp>
      <p:cxnSp>
        <p:nvCxnSpPr>
          <p:cNvPr id="227" name="Прямая соединительная линия 106">
            <a:extLst>
              <a:ext uri="{FF2B5EF4-FFF2-40B4-BE49-F238E27FC236}">
                <a16:creationId xmlns:a16="http://schemas.microsoft.com/office/drawing/2014/main" id="{BB17157D-8B8F-704A-AAF4-035094FC903C}"/>
              </a:ext>
            </a:extLst>
          </p:cNvPr>
          <p:cNvCxnSpPr>
            <a:stCxn id="238" idx="0"/>
            <a:endCxn id="239" idx="3"/>
          </p:cNvCxnSpPr>
          <p:nvPr/>
        </p:nvCxnSpPr>
        <p:spPr>
          <a:xfrm flipV="1">
            <a:off x="2636699" y="3468391"/>
            <a:ext cx="198095" cy="54849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единительная линия 91">
            <a:extLst>
              <a:ext uri="{FF2B5EF4-FFF2-40B4-BE49-F238E27FC236}">
                <a16:creationId xmlns:a16="http://schemas.microsoft.com/office/drawing/2014/main" id="{3E938B15-F267-C846-B866-B099D3AC5B3E}"/>
              </a:ext>
            </a:extLst>
          </p:cNvPr>
          <p:cNvCxnSpPr>
            <a:stCxn id="234" idx="5"/>
            <a:endCxn id="238" idx="2"/>
          </p:cNvCxnSpPr>
          <p:nvPr/>
        </p:nvCxnSpPr>
        <p:spPr>
          <a:xfrm>
            <a:off x="2021074" y="3885767"/>
            <a:ext cx="536298" cy="21044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Прямая соединительная линия 92">
            <a:extLst>
              <a:ext uri="{FF2B5EF4-FFF2-40B4-BE49-F238E27FC236}">
                <a16:creationId xmlns:a16="http://schemas.microsoft.com/office/drawing/2014/main" id="{440A8776-AC99-1E47-9982-0A02B2170FAC}"/>
              </a:ext>
            </a:extLst>
          </p:cNvPr>
          <p:cNvCxnSpPr>
            <a:stCxn id="231" idx="6"/>
            <a:endCxn id="233" idx="2"/>
          </p:cNvCxnSpPr>
          <p:nvPr/>
        </p:nvCxnSpPr>
        <p:spPr>
          <a:xfrm>
            <a:off x="1022867" y="2911727"/>
            <a:ext cx="594521" cy="283060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 стрелкой 16">
            <a:extLst>
              <a:ext uri="{FF2B5EF4-FFF2-40B4-BE49-F238E27FC236}">
                <a16:creationId xmlns:a16="http://schemas.microsoft.com/office/drawing/2014/main" id="{F036F7CF-70D6-2E42-BABC-CC3DFE0B3612}"/>
              </a:ext>
            </a:extLst>
          </p:cNvPr>
          <p:cNvCxnSpPr/>
          <p:nvPr/>
        </p:nvCxnSpPr>
        <p:spPr>
          <a:xfrm>
            <a:off x="3559614" y="4029022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Овал 17">
            <a:extLst>
              <a:ext uri="{FF2B5EF4-FFF2-40B4-BE49-F238E27FC236}">
                <a16:creationId xmlns:a16="http://schemas.microsoft.com/office/drawing/2014/main" id="{70EF443C-ED7C-914C-AABF-CDFE7FA54281}"/>
              </a:ext>
            </a:extLst>
          </p:cNvPr>
          <p:cNvSpPr/>
          <p:nvPr/>
        </p:nvSpPr>
        <p:spPr>
          <a:xfrm>
            <a:off x="864213" y="283240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Овал 18">
            <a:extLst>
              <a:ext uri="{FF2B5EF4-FFF2-40B4-BE49-F238E27FC236}">
                <a16:creationId xmlns:a16="http://schemas.microsoft.com/office/drawing/2014/main" id="{61ED2FE6-2066-6346-B6DD-4189AFB4CDF0}"/>
              </a:ext>
            </a:extLst>
          </p:cNvPr>
          <p:cNvSpPr/>
          <p:nvPr/>
        </p:nvSpPr>
        <p:spPr>
          <a:xfrm>
            <a:off x="866772" y="360672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" name="Овал 19">
            <a:extLst>
              <a:ext uri="{FF2B5EF4-FFF2-40B4-BE49-F238E27FC236}">
                <a16:creationId xmlns:a16="http://schemas.microsoft.com/office/drawing/2014/main" id="{8196125F-F6EF-2D4D-9498-F429774574DA}"/>
              </a:ext>
            </a:extLst>
          </p:cNvPr>
          <p:cNvSpPr/>
          <p:nvPr/>
        </p:nvSpPr>
        <p:spPr>
          <a:xfrm>
            <a:off x="1617388" y="311546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Овал 20">
            <a:extLst>
              <a:ext uri="{FF2B5EF4-FFF2-40B4-BE49-F238E27FC236}">
                <a16:creationId xmlns:a16="http://schemas.microsoft.com/office/drawing/2014/main" id="{D1B69414-68B5-B741-8821-3FA6C484AF25}"/>
              </a:ext>
            </a:extLst>
          </p:cNvPr>
          <p:cNvSpPr/>
          <p:nvPr/>
        </p:nvSpPr>
        <p:spPr>
          <a:xfrm>
            <a:off x="1885654" y="3750347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Овал 21">
            <a:extLst>
              <a:ext uri="{FF2B5EF4-FFF2-40B4-BE49-F238E27FC236}">
                <a16:creationId xmlns:a16="http://schemas.microsoft.com/office/drawing/2014/main" id="{A4B57F42-C35D-4345-909E-3DA460981EBB}"/>
              </a:ext>
            </a:extLst>
          </p:cNvPr>
          <p:cNvSpPr/>
          <p:nvPr/>
        </p:nvSpPr>
        <p:spPr>
          <a:xfrm>
            <a:off x="1469826" y="4386723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Овал 22">
            <a:extLst>
              <a:ext uri="{FF2B5EF4-FFF2-40B4-BE49-F238E27FC236}">
                <a16:creationId xmlns:a16="http://schemas.microsoft.com/office/drawing/2014/main" id="{12EC9D1D-04C0-484F-BC16-80BE544FBDB5}"/>
              </a:ext>
            </a:extLst>
          </p:cNvPr>
          <p:cNvSpPr/>
          <p:nvPr/>
        </p:nvSpPr>
        <p:spPr>
          <a:xfrm>
            <a:off x="1054852" y="5117726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Овал 23">
            <a:extLst>
              <a:ext uri="{FF2B5EF4-FFF2-40B4-BE49-F238E27FC236}">
                <a16:creationId xmlns:a16="http://schemas.microsoft.com/office/drawing/2014/main" id="{813D479D-09B6-A84E-8EE9-9723B0F9018B}"/>
              </a:ext>
            </a:extLst>
          </p:cNvPr>
          <p:cNvSpPr/>
          <p:nvPr/>
        </p:nvSpPr>
        <p:spPr>
          <a:xfrm>
            <a:off x="2022982" y="4872182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Овал 24">
            <a:extLst>
              <a:ext uri="{FF2B5EF4-FFF2-40B4-BE49-F238E27FC236}">
                <a16:creationId xmlns:a16="http://schemas.microsoft.com/office/drawing/2014/main" id="{938AB2E4-5D23-684F-9883-F103E8959D16}"/>
              </a:ext>
            </a:extLst>
          </p:cNvPr>
          <p:cNvSpPr/>
          <p:nvPr/>
        </p:nvSpPr>
        <p:spPr>
          <a:xfrm>
            <a:off x="2557372" y="4016883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Овал 25">
            <a:extLst>
              <a:ext uri="{FF2B5EF4-FFF2-40B4-BE49-F238E27FC236}">
                <a16:creationId xmlns:a16="http://schemas.microsoft.com/office/drawing/2014/main" id="{1D149401-58C8-9047-85E1-AD5693D699DD}"/>
              </a:ext>
            </a:extLst>
          </p:cNvPr>
          <p:cNvSpPr/>
          <p:nvPr/>
        </p:nvSpPr>
        <p:spPr>
          <a:xfrm>
            <a:off x="2811560" y="3332971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Овал 26">
            <a:extLst>
              <a:ext uri="{FF2B5EF4-FFF2-40B4-BE49-F238E27FC236}">
                <a16:creationId xmlns:a16="http://schemas.microsoft.com/office/drawing/2014/main" id="{7FC81AA9-6A8B-D949-8C96-99B76C57CEF2}"/>
              </a:ext>
            </a:extLst>
          </p:cNvPr>
          <p:cNvSpPr/>
          <p:nvPr/>
        </p:nvSpPr>
        <p:spPr>
          <a:xfrm>
            <a:off x="3206488" y="4459125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1" name="Овал 27">
            <a:extLst>
              <a:ext uri="{FF2B5EF4-FFF2-40B4-BE49-F238E27FC236}">
                <a16:creationId xmlns:a16="http://schemas.microsoft.com/office/drawing/2014/main" id="{62B46F2E-0326-6B44-93EA-51B1C48C71B3}"/>
              </a:ext>
            </a:extLst>
          </p:cNvPr>
          <p:cNvSpPr/>
          <p:nvPr/>
        </p:nvSpPr>
        <p:spPr>
          <a:xfrm>
            <a:off x="3365143" y="3824239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2" name="Прямая соединительная линия 28">
            <a:extLst>
              <a:ext uri="{FF2B5EF4-FFF2-40B4-BE49-F238E27FC236}">
                <a16:creationId xmlns:a16="http://schemas.microsoft.com/office/drawing/2014/main" id="{25489D82-4771-4C47-B75F-D32697ABE985}"/>
              </a:ext>
            </a:extLst>
          </p:cNvPr>
          <p:cNvCxnSpPr>
            <a:stCxn id="234" idx="4"/>
            <a:endCxn id="235" idx="0"/>
          </p:cNvCxnSpPr>
          <p:nvPr/>
        </p:nvCxnSpPr>
        <p:spPr>
          <a:xfrm flipH="1">
            <a:off x="1549153" y="3909002"/>
            <a:ext cx="415828" cy="477721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Прямая соединительная линия 29">
            <a:extLst>
              <a:ext uri="{FF2B5EF4-FFF2-40B4-BE49-F238E27FC236}">
                <a16:creationId xmlns:a16="http://schemas.microsoft.com/office/drawing/2014/main" id="{C497E64B-EF77-5F4E-A193-82517D1B4216}"/>
              </a:ext>
            </a:extLst>
          </p:cNvPr>
          <p:cNvCxnSpPr>
            <a:stCxn id="232" idx="4"/>
            <a:endCxn id="235" idx="1"/>
          </p:cNvCxnSpPr>
          <p:nvPr/>
        </p:nvCxnSpPr>
        <p:spPr>
          <a:xfrm>
            <a:off x="946100" y="3765383"/>
            <a:ext cx="546961" cy="6445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Прямая соединительная линия 30">
            <a:extLst>
              <a:ext uri="{FF2B5EF4-FFF2-40B4-BE49-F238E27FC236}">
                <a16:creationId xmlns:a16="http://schemas.microsoft.com/office/drawing/2014/main" id="{C0BA3BAB-B1F0-D147-836D-A6463F2A4CDC}"/>
              </a:ext>
            </a:extLst>
          </p:cNvPr>
          <p:cNvCxnSpPr>
            <a:stCxn id="234" idx="0"/>
            <a:endCxn id="233" idx="4"/>
          </p:cNvCxnSpPr>
          <p:nvPr/>
        </p:nvCxnSpPr>
        <p:spPr>
          <a:xfrm flipH="1" flipV="1">
            <a:off x="1696717" y="3274115"/>
            <a:ext cx="268265" cy="476233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Прямая соединительная линия 31">
            <a:extLst>
              <a:ext uri="{FF2B5EF4-FFF2-40B4-BE49-F238E27FC236}">
                <a16:creationId xmlns:a16="http://schemas.microsoft.com/office/drawing/2014/main" id="{3ED253A8-0366-404C-90F3-C0FE9BFE513A}"/>
              </a:ext>
            </a:extLst>
          </p:cNvPr>
          <p:cNvCxnSpPr>
            <a:stCxn id="231" idx="6"/>
            <a:endCxn id="233" idx="2"/>
          </p:cNvCxnSpPr>
          <p:nvPr/>
        </p:nvCxnSpPr>
        <p:spPr>
          <a:xfrm>
            <a:off x="1022867" y="2911727"/>
            <a:ext cx="594522" cy="283060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Прямая соединительная линия 32">
            <a:extLst>
              <a:ext uri="{FF2B5EF4-FFF2-40B4-BE49-F238E27FC236}">
                <a16:creationId xmlns:a16="http://schemas.microsoft.com/office/drawing/2014/main" id="{45550168-8E11-5547-B25D-684391D03FA3}"/>
              </a:ext>
            </a:extLst>
          </p:cNvPr>
          <p:cNvCxnSpPr>
            <a:stCxn id="231" idx="4"/>
            <a:endCxn id="232" idx="0"/>
          </p:cNvCxnSpPr>
          <p:nvPr/>
        </p:nvCxnSpPr>
        <p:spPr>
          <a:xfrm>
            <a:off x="943540" y="2991054"/>
            <a:ext cx="2559" cy="6156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Прямая соединительная линия 33">
            <a:extLst>
              <a:ext uri="{FF2B5EF4-FFF2-40B4-BE49-F238E27FC236}">
                <a16:creationId xmlns:a16="http://schemas.microsoft.com/office/drawing/2014/main" id="{665373D4-9AD3-0742-A565-8DFDAD46F783}"/>
              </a:ext>
            </a:extLst>
          </p:cNvPr>
          <p:cNvCxnSpPr>
            <a:stCxn id="231" idx="5"/>
            <a:endCxn id="234" idx="1"/>
          </p:cNvCxnSpPr>
          <p:nvPr/>
        </p:nvCxnSpPr>
        <p:spPr>
          <a:xfrm>
            <a:off x="999633" y="2967820"/>
            <a:ext cx="909255" cy="80576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Прямая соединительная линия 35">
            <a:extLst>
              <a:ext uri="{FF2B5EF4-FFF2-40B4-BE49-F238E27FC236}">
                <a16:creationId xmlns:a16="http://schemas.microsoft.com/office/drawing/2014/main" id="{02C434B5-E841-7741-8947-12936DE984AD}"/>
              </a:ext>
            </a:extLst>
          </p:cNvPr>
          <p:cNvCxnSpPr>
            <a:stCxn id="233" idx="3"/>
            <a:endCxn id="232" idx="7"/>
          </p:cNvCxnSpPr>
          <p:nvPr/>
        </p:nvCxnSpPr>
        <p:spPr>
          <a:xfrm flipH="1">
            <a:off x="1002192" y="3250880"/>
            <a:ext cx="638432" cy="37908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Прямая соединительная линия 36">
            <a:extLst>
              <a:ext uri="{FF2B5EF4-FFF2-40B4-BE49-F238E27FC236}">
                <a16:creationId xmlns:a16="http://schemas.microsoft.com/office/drawing/2014/main" id="{991F2CF7-0D05-0E4C-9BF8-918362BC7A7F}"/>
              </a:ext>
            </a:extLst>
          </p:cNvPr>
          <p:cNvCxnSpPr>
            <a:stCxn id="236" idx="0"/>
            <a:endCxn id="235" idx="3"/>
          </p:cNvCxnSpPr>
          <p:nvPr/>
        </p:nvCxnSpPr>
        <p:spPr>
          <a:xfrm flipV="1">
            <a:off x="1134180" y="4522142"/>
            <a:ext cx="358880" cy="59558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Прямая соединительная линия 37">
            <a:extLst>
              <a:ext uri="{FF2B5EF4-FFF2-40B4-BE49-F238E27FC236}">
                <a16:creationId xmlns:a16="http://schemas.microsoft.com/office/drawing/2014/main" id="{9560C9D4-CA08-FC4D-BE5F-945E8FEBCDD8}"/>
              </a:ext>
            </a:extLst>
          </p:cNvPr>
          <p:cNvCxnSpPr>
            <a:stCxn id="236" idx="6"/>
            <a:endCxn id="237" idx="2"/>
          </p:cNvCxnSpPr>
          <p:nvPr/>
        </p:nvCxnSpPr>
        <p:spPr>
          <a:xfrm flipV="1">
            <a:off x="1213507" y="4951509"/>
            <a:ext cx="809476" cy="24554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Прямая соединительная линия 38">
            <a:extLst>
              <a:ext uri="{FF2B5EF4-FFF2-40B4-BE49-F238E27FC236}">
                <a16:creationId xmlns:a16="http://schemas.microsoft.com/office/drawing/2014/main" id="{E5A9D5FD-954B-A84F-9654-A8D529721CCF}"/>
              </a:ext>
            </a:extLst>
          </p:cNvPr>
          <p:cNvCxnSpPr>
            <a:stCxn id="235" idx="5"/>
            <a:endCxn id="237" idx="1"/>
          </p:cNvCxnSpPr>
          <p:nvPr/>
        </p:nvCxnSpPr>
        <p:spPr>
          <a:xfrm>
            <a:off x="1605246" y="4522142"/>
            <a:ext cx="440971" cy="3732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Прямая соединительная линия 39">
            <a:extLst>
              <a:ext uri="{FF2B5EF4-FFF2-40B4-BE49-F238E27FC236}">
                <a16:creationId xmlns:a16="http://schemas.microsoft.com/office/drawing/2014/main" id="{B1B169C5-436F-2F4B-B1D6-893F3D660839}"/>
              </a:ext>
            </a:extLst>
          </p:cNvPr>
          <p:cNvCxnSpPr>
            <a:stCxn id="240" idx="0"/>
            <a:endCxn id="241" idx="4"/>
          </p:cNvCxnSpPr>
          <p:nvPr/>
        </p:nvCxnSpPr>
        <p:spPr>
          <a:xfrm flipV="1">
            <a:off x="3285816" y="3982892"/>
            <a:ext cx="158654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Прямая соединительная линия 40">
            <a:extLst>
              <a:ext uri="{FF2B5EF4-FFF2-40B4-BE49-F238E27FC236}">
                <a16:creationId xmlns:a16="http://schemas.microsoft.com/office/drawing/2014/main" id="{4AFF8FD4-2DBD-CB4C-A800-35D9B126DCED}"/>
              </a:ext>
            </a:extLst>
          </p:cNvPr>
          <p:cNvCxnSpPr>
            <a:stCxn id="240" idx="1"/>
            <a:endCxn id="238" idx="5"/>
          </p:cNvCxnSpPr>
          <p:nvPr/>
        </p:nvCxnSpPr>
        <p:spPr>
          <a:xfrm flipH="1" flipV="1">
            <a:off x="2692791" y="4152302"/>
            <a:ext cx="536931" cy="330057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Прямая соединительная линия 41">
            <a:extLst>
              <a:ext uri="{FF2B5EF4-FFF2-40B4-BE49-F238E27FC236}">
                <a16:creationId xmlns:a16="http://schemas.microsoft.com/office/drawing/2014/main" id="{D4F2D8FC-B2A5-D741-BA06-3A5DA2153890}"/>
              </a:ext>
            </a:extLst>
          </p:cNvPr>
          <p:cNvCxnSpPr>
            <a:stCxn id="239" idx="6"/>
            <a:endCxn id="241" idx="1"/>
          </p:cNvCxnSpPr>
          <p:nvPr/>
        </p:nvCxnSpPr>
        <p:spPr>
          <a:xfrm>
            <a:off x="2970214" y="3412298"/>
            <a:ext cx="418163" cy="435175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Прямая соединительная линия 42">
            <a:extLst>
              <a:ext uri="{FF2B5EF4-FFF2-40B4-BE49-F238E27FC236}">
                <a16:creationId xmlns:a16="http://schemas.microsoft.com/office/drawing/2014/main" id="{58D79BDB-B7E9-0B40-9DA8-F93E5747E7F6}"/>
              </a:ext>
            </a:extLst>
          </p:cNvPr>
          <p:cNvCxnSpPr>
            <a:stCxn id="235" idx="6"/>
            <a:endCxn id="238" idx="3"/>
          </p:cNvCxnSpPr>
          <p:nvPr/>
        </p:nvCxnSpPr>
        <p:spPr>
          <a:xfrm flipV="1">
            <a:off x="1628480" y="4152302"/>
            <a:ext cx="952126" cy="31374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Прямая соединительная линия 43">
            <a:extLst>
              <a:ext uri="{FF2B5EF4-FFF2-40B4-BE49-F238E27FC236}">
                <a16:creationId xmlns:a16="http://schemas.microsoft.com/office/drawing/2014/main" id="{F9E67EF7-42BD-B946-9C0B-762A42A51A3E}"/>
              </a:ext>
            </a:extLst>
          </p:cNvPr>
          <p:cNvCxnSpPr>
            <a:stCxn id="234" idx="5"/>
            <a:endCxn id="238" idx="2"/>
          </p:cNvCxnSpPr>
          <p:nvPr/>
        </p:nvCxnSpPr>
        <p:spPr>
          <a:xfrm>
            <a:off x="2021073" y="3885768"/>
            <a:ext cx="536299" cy="21044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Прямая соединительная линия 44">
            <a:extLst>
              <a:ext uri="{FF2B5EF4-FFF2-40B4-BE49-F238E27FC236}">
                <a16:creationId xmlns:a16="http://schemas.microsoft.com/office/drawing/2014/main" id="{3E883E21-8421-CD47-B1DC-ACE9D564D6AC}"/>
              </a:ext>
            </a:extLst>
          </p:cNvPr>
          <p:cNvCxnSpPr>
            <a:stCxn id="239" idx="3"/>
            <a:endCxn id="238" idx="0"/>
          </p:cNvCxnSpPr>
          <p:nvPr/>
        </p:nvCxnSpPr>
        <p:spPr>
          <a:xfrm flipH="1">
            <a:off x="2636699" y="3468390"/>
            <a:ext cx="198095" cy="54849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Прямая соединительная линия 45">
            <a:extLst>
              <a:ext uri="{FF2B5EF4-FFF2-40B4-BE49-F238E27FC236}">
                <a16:creationId xmlns:a16="http://schemas.microsoft.com/office/drawing/2014/main" id="{6C0019D7-4850-5B43-A8C4-1DE6C0125CA6}"/>
              </a:ext>
            </a:extLst>
          </p:cNvPr>
          <p:cNvCxnSpPr>
            <a:stCxn id="231" idx="6"/>
            <a:endCxn id="239" idx="1"/>
          </p:cNvCxnSpPr>
          <p:nvPr/>
        </p:nvCxnSpPr>
        <p:spPr>
          <a:xfrm>
            <a:off x="1022867" y="2911727"/>
            <a:ext cx="1811927" cy="444478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Прямая со стрелкой 108">
            <a:extLst>
              <a:ext uri="{FF2B5EF4-FFF2-40B4-BE49-F238E27FC236}">
                <a16:creationId xmlns:a16="http://schemas.microsoft.com/office/drawing/2014/main" id="{E6CE4E6A-26AA-D74A-8591-8B5B2CB28B94}"/>
              </a:ext>
            </a:extLst>
          </p:cNvPr>
          <p:cNvCxnSpPr/>
          <p:nvPr/>
        </p:nvCxnSpPr>
        <p:spPr>
          <a:xfrm>
            <a:off x="6599893" y="4042723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Овал 47">
            <a:extLst>
              <a:ext uri="{FF2B5EF4-FFF2-40B4-BE49-F238E27FC236}">
                <a16:creationId xmlns:a16="http://schemas.microsoft.com/office/drawing/2014/main" id="{9083828B-47C1-6A46-BA29-BAA919709A75}"/>
              </a:ext>
            </a:extLst>
          </p:cNvPr>
          <p:cNvSpPr/>
          <p:nvPr/>
        </p:nvSpPr>
        <p:spPr>
          <a:xfrm>
            <a:off x="4772374" y="3503813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Овал 54">
            <a:extLst>
              <a:ext uri="{FF2B5EF4-FFF2-40B4-BE49-F238E27FC236}">
                <a16:creationId xmlns:a16="http://schemas.microsoft.com/office/drawing/2014/main" id="{3C33E250-9237-2C4F-BAE8-A89D20008C9C}"/>
              </a:ext>
            </a:extLst>
          </p:cNvPr>
          <p:cNvSpPr/>
          <p:nvPr/>
        </p:nvSpPr>
        <p:spPr>
          <a:xfrm>
            <a:off x="4772374" y="4509455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Овал 23">
            <a:extLst>
              <a:ext uri="{FF2B5EF4-FFF2-40B4-BE49-F238E27FC236}">
                <a16:creationId xmlns:a16="http://schemas.microsoft.com/office/drawing/2014/main" id="{DAF830E6-B023-D94B-8A54-74CA2B7B5AB7}"/>
              </a:ext>
            </a:extLst>
          </p:cNvPr>
          <p:cNvSpPr/>
          <p:nvPr/>
        </p:nvSpPr>
        <p:spPr>
          <a:xfrm>
            <a:off x="4772374" y="4008343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Овал 54">
            <a:extLst>
              <a:ext uri="{FF2B5EF4-FFF2-40B4-BE49-F238E27FC236}">
                <a16:creationId xmlns:a16="http://schemas.microsoft.com/office/drawing/2014/main" id="{79719C6E-FC6D-8740-A0D7-32D9F964630F}"/>
              </a:ext>
            </a:extLst>
          </p:cNvPr>
          <p:cNvSpPr/>
          <p:nvPr/>
        </p:nvSpPr>
        <p:spPr>
          <a:xfrm>
            <a:off x="6156674" y="3054639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Овал 23">
            <a:extLst>
              <a:ext uri="{FF2B5EF4-FFF2-40B4-BE49-F238E27FC236}">
                <a16:creationId xmlns:a16="http://schemas.microsoft.com/office/drawing/2014/main" id="{DD7A4EB0-D911-C149-9D57-3AE64EB5A7A7}"/>
              </a:ext>
            </a:extLst>
          </p:cNvPr>
          <p:cNvSpPr/>
          <p:nvPr/>
        </p:nvSpPr>
        <p:spPr>
          <a:xfrm>
            <a:off x="5642075" y="3054639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Овал 47">
            <a:extLst>
              <a:ext uri="{FF2B5EF4-FFF2-40B4-BE49-F238E27FC236}">
                <a16:creationId xmlns:a16="http://schemas.microsoft.com/office/drawing/2014/main" id="{BF313C11-0143-0C43-8A8D-3766D6C8834D}"/>
              </a:ext>
            </a:extLst>
          </p:cNvPr>
          <p:cNvSpPr/>
          <p:nvPr/>
        </p:nvSpPr>
        <p:spPr>
          <a:xfrm>
            <a:off x="5158708" y="305766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F5A02E96-FABF-2542-9925-EF199FF51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365" y="3246402"/>
            <a:ext cx="850073" cy="566715"/>
          </a:xfrm>
          <a:prstGeom prst="rect">
            <a:avLst/>
          </a:prstGeom>
        </p:spPr>
      </p:pic>
      <p:pic>
        <p:nvPicPr>
          <p:cNvPr id="331" name="Picture 330">
            <a:extLst>
              <a:ext uri="{FF2B5EF4-FFF2-40B4-BE49-F238E27FC236}">
                <a16:creationId xmlns:a16="http://schemas.microsoft.com/office/drawing/2014/main" id="{5E944E31-E4A5-5140-B947-2B680439A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410" y="3250880"/>
            <a:ext cx="2333254" cy="1555503"/>
          </a:xfrm>
          <a:prstGeom prst="rect">
            <a:avLst/>
          </a:prstGeom>
        </p:spPr>
      </p:pic>
      <p:pic>
        <p:nvPicPr>
          <p:cNvPr id="333" name="Picture 332">
            <a:extLst>
              <a:ext uri="{FF2B5EF4-FFF2-40B4-BE49-F238E27FC236}">
                <a16:creationId xmlns:a16="http://schemas.microsoft.com/office/drawing/2014/main" id="{EF8A37B6-4B92-5542-A7AC-08DF4AF3BA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8691" y="3008719"/>
            <a:ext cx="1550427" cy="1033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4" name="TextBox 333">
                <a:extLst>
                  <a:ext uri="{FF2B5EF4-FFF2-40B4-BE49-F238E27FC236}">
                    <a16:creationId xmlns:a16="http://schemas.microsoft.com/office/drawing/2014/main" id="{D865FD0D-5368-C746-B158-FA463B812DA1}"/>
                  </a:ext>
                </a:extLst>
              </p:cNvPr>
              <p:cNvSpPr txBox="1"/>
              <p:nvPr/>
            </p:nvSpPr>
            <p:spPr>
              <a:xfrm>
                <a:off x="8078011" y="3005561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4" name="TextBox 333">
                <a:extLst>
                  <a:ext uri="{FF2B5EF4-FFF2-40B4-BE49-F238E27FC236}">
                    <a16:creationId xmlns:a16="http://schemas.microsoft.com/office/drawing/2014/main" id="{D865FD0D-5368-C746-B158-FA463B812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011" y="3005561"/>
                <a:ext cx="201978" cy="276999"/>
              </a:xfrm>
              <a:prstGeom prst="rect">
                <a:avLst/>
              </a:prstGeom>
              <a:blipFill>
                <a:blip r:embed="rId7"/>
                <a:stretch>
                  <a:fillRect l="-26667" r="-33333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TextBox 334">
                <a:extLst>
                  <a:ext uri="{FF2B5EF4-FFF2-40B4-BE49-F238E27FC236}">
                    <a16:creationId xmlns:a16="http://schemas.microsoft.com/office/drawing/2014/main" id="{9B251921-EFC0-7647-AAE0-1C4AEA4F33BF}"/>
                  </a:ext>
                </a:extLst>
              </p:cNvPr>
              <p:cNvSpPr txBox="1"/>
              <p:nvPr/>
            </p:nvSpPr>
            <p:spPr>
              <a:xfrm>
                <a:off x="8750393" y="3004620"/>
                <a:ext cx="1795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35" name="TextBox 334">
                <a:extLst>
                  <a:ext uri="{FF2B5EF4-FFF2-40B4-BE49-F238E27FC236}">
                    <a16:creationId xmlns:a16="http://schemas.microsoft.com/office/drawing/2014/main" id="{9B251921-EFC0-7647-AAE0-1C4AEA4F3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0393" y="3004620"/>
                <a:ext cx="179536" cy="276999"/>
              </a:xfrm>
              <a:prstGeom prst="rect">
                <a:avLst/>
              </a:prstGeom>
              <a:blipFill>
                <a:blip r:embed="rId8"/>
                <a:stretch>
                  <a:fillRect l="-26667" r="-26667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6" name="TextBox 335">
                <a:extLst>
                  <a:ext uri="{FF2B5EF4-FFF2-40B4-BE49-F238E27FC236}">
                    <a16:creationId xmlns:a16="http://schemas.microsoft.com/office/drawing/2014/main" id="{11F24F6D-08E9-3A48-8FB4-4997EBDA2E85}"/>
                  </a:ext>
                </a:extLst>
              </p:cNvPr>
              <p:cNvSpPr txBox="1"/>
              <p:nvPr/>
            </p:nvSpPr>
            <p:spPr>
              <a:xfrm>
                <a:off x="9823924" y="3003748"/>
                <a:ext cx="319959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6" name="TextBox 335">
                <a:extLst>
                  <a:ext uri="{FF2B5EF4-FFF2-40B4-BE49-F238E27FC236}">
                    <a16:creationId xmlns:a16="http://schemas.microsoft.com/office/drawing/2014/main" id="{11F24F6D-08E9-3A48-8FB4-4997EBDA2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3924" y="3003748"/>
                <a:ext cx="319959" cy="281937"/>
              </a:xfrm>
              <a:prstGeom prst="rect">
                <a:avLst/>
              </a:prstGeom>
              <a:blipFill>
                <a:blip r:embed="rId9"/>
                <a:stretch>
                  <a:fillRect l="-16000" t="-4545" r="-8000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" name="Rectangle 336">
            <a:extLst>
              <a:ext uri="{FF2B5EF4-FFF2-40B4-BE49-F238E27FC236}">
                <a16:creationId xmlns:a16="http://schemas.microsoft.com/office/drawing/2014/main" id="{2223810F-FDDE-0D41-8DDC-F2F8D2AD624E}"/>
              </a:ext>
            </a:extLst>
          </p:cNvPr>
          <p:cNvSpPr/>
          <p:nvPr/>
        </p:nvSpPr>
        <p:spPr>
          <a:xfrm>
            <a:off x="8522117" y="2886120"/>
            <a:ext cx="2384127" cy="14097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237383-FB8D-9C46-938A-5EAD04E73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0" y="3003748"/>
            <a:ext cx="3077607" cy="2051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HOPE: algorithm overview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16" name="Объект 11"/>
          <p:cNvSpPr>
            <a:spLocks noGrp="1"/>
          </p:cNvSpPr>
          <p:nvPr>
            <p:ph idx="1"/>
          </p:nvPr>
        </p:nvSpPr>
        <p:spPr>
          <a:xfrm>
            <a:off x="685546" y="1678185"/>
            <a:ext cx="10804481" cy="633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Do SVD on an </a:t>
            </a:r>
            <a:r>
              <a:rPr lang="en-US" u="sng" dirty="0"/>
              <a:t>implicit</a:t>
            </a:r>
            <a:r>
              <a:rPr lang="en-US" dirty="0"/>
              <a:t> similarity matrix with sparse updates</a:t>
            </a:r>
            <a:endParaRPr lang="ru-RU" dirty="0"/>
          </a:p>
        </p:txBody>
      </p:sp>
      <p:cxnSp>
        <p:nvCxnSpPr>
          <p:cNvPr id="227" name="Прямая соединительная линия 106">
            <a:extLst>
              <a:ext uri="{FF2B5EF4-FFF2-40B4-BE49-F238E27FC236}">
                <a16:creationId xmlns:a16="http://schemas.microsoft.com/office/drawing/2014/main" id="{BB17157D-8B8F-704A-AAF4-035094FC903C}"/>
              </a:ext>
            </a:extLst>
          </p:cNvPr>
          <p:cNvCxnSpPr>
            <a:stCxn id="238" idx="0"/>
            <a:endCxn id="239" idx="3"/>
          </p:cNvCxnSpPr>
          <p:nvPr/>
        </p:nvCxnSpPr>
        <p:spPr>
          <a:xfrm flipV="1">
            <a:off x="2636699" y="3468391"/>
            <a:ext cx="198095" cy="54849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единительная линия 91">
            <a:extLst>
              <a:ext uri="{FF2B5EF4-FFF2-40B4-BE49-F238E27FC236}">
                <a16:creationId xmlns:a16="http://schemas.microsoft.com/office/drawing/2014/main" id="{3E938B15-F267-C846-B866-B099D3AC5B3E}"/>
              </a:ext>
            </a:extLst>
          </p:cNvPr>
          <p:cNvCxnSpPr>
            <a:stCxn id="234" idx="5"/>
            <a:endCxn id="238" idx="2"/>
          </p:cNvCxnSpPr>
          <p:nvPr/>
        </p:nvCxnSpPr>
        <p:spPr>
          <a:xfrm>
            <a:off x="2021074" y="3885767"/>
            <a:ext cx="536298" cy="21044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Прямая соединительная линия 92">
            <a:extLst>
              <a:ext uri="{FF2B5EF4-FFF2-40B4-BE49-F238E27FC236}">
                <a16:creationId xmlns:a16="http://schemas.microsoft.com/office/drawing/2014/main" id="{440A8776-AC99-1E47-9982-0A02B2170FAC}"/>
              </a:ext>
            </a:extLst>
          </p:cNvPr>
          <p:cNvCxnSpPr>
            <a:stCxn id="231" idx="6"/>
            <a:endCxn id="233" idx="2"/>
          </p:cNvCxnSpPr>
          <p:nvPr/>
        </p:nvCxnSpPr>
        <p:spPr>
          <a:xfrm>
            <a:off x="1022867" y="2911727"/>
            <a:ext cx="594521" cy="283060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 стрелкой 16">
            <a:extLst>
              <a:ext uri="{FF2B5EF4-FFF2-40B4-BE49-F238E27FC236}">
                <a16:creationId xmlns:a16="http://schemas.microsoft.com/office/drawing/2014/main" id="{F036F7CF-70D6-2E42-BABC-CC3DFE0B3612}"/>
              </a:ext>
            </a:extLst>
          </p:cNvPr>
          <p:cNvCxnSpPr/>
          <p:nvPr/>
        </p:nvCxnSpPr>
        <p:spPr>
          <a:xfrm>
            <a:off x="3559614" y="4029022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Овал 17">
            <a:extLst>
              <a:ext uri="{FF2B5EF4-FFF2-40B4-BE49-F238E27FC236}">
                <a16:creationId xmlns:a16="http://schemas.microsoft.com/office/drawing/2014/main" id="{70EF443C-ED7C-914C-AABF-CDFE7FA54281}"/>
              </a:ext>
            </a:extLst>
          </p:cNvPr>
          <p:cNvSpPr/>
          <p:nvPr/>
        </p:nvSpPr>
        <p:spPr>
          <a:xfrm>
            <a:off x="864213" y="283240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Овал 18">
            <a:extLst>
              <a:ext uri="{FF2B5EF4-FFF2-40B4-BE49-F238E27FC236}">
                <a16:creationId xmlns:a16="http://schemas.microsoft.com/office/drawing/2014/main" id="{61ED2FE6-2066-6346-B6DD-4189AFB4CDF0}"/>
              </a:ext>
            </a:extLst>
          </p:cNvPr>
          <p:cNvSpPr/>
          <p:nvPr/>
        </p:nvSpPr>
        <p:spPr>
          <a:xfrm>
            <a:off x="866772" y="360672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" name="Овал 19">
            <a:extLst>
              <a:ext uri="{FF2B5EF4-FFF2-40B4-BE49-F238E27FC236}">
                <a16:creationId xmlns:a16="http://schemas.microsoft.com/office/drawing/2014/main" id="{8196125F-F6EF-2D4D-9498-F429774574DA}"/>
              </a:ext>
            </a:extLst>
          </p:cNvPr>
          <p:cNvSpPr/>
          <p:nvPr/>
        </p:nvSpPr>
        <p:spPr>
          <a:xfrm>
            <a:off x="1617388" y="311546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Овал 20">
            <a:extLst>
              <a:ext uri="{FF2B5EF4-FFF2-40B4-BE49-F238E27FC236}">
                <a16:creationId xmlns:a16="http://schemas.microsoft.com/office/drawing/2014/main" id="{D1B69414-68B5-B741-8821-3FA6C484AF25}"/>
              </a:ext>
            </a:extLst>
          </p:cNvPr>
          <p:cNvSpPr/>
          <p:nvPr/>
        </p:nvSpPr>
        <p:spPr>
          <a:xfrm>
            <a:off x="1885654" y="3750347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Овал 21">
            <a:extLst>
              <a:ext uri="{FF2B5EF4-FFF2-40B4-BE49-F238E27FC236}">
                <a16:creationId xmlns:a16="http://schemas.microsoft.com/office/drawing/2014/main" id="{A4B57F42-C35D-4345-909E-3DA460981EBB}"/>
              </a:ext>
            </a:extLst>
          </p:cNvPr>
          <p:cNvSpPr/>
          <p:nvPr/>
        </p:nvSpPr>
        <p:spPr>
          <a:xfrm>
            <a:off x="1469826" y="4386723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Овал 22">
            <a:extLst>
              <a:ext uri="{FF2B5EF4-FFF2-40B4-BE49-F238E27FC236}">
                <a16:creationId xmlns:a16="http://schemas.microsoft.com/office/drawing/2014/main" id="{12EC9D1D-04C0-484F-BC16-80BE544FBDB5}"/>
              </a:ext>
            </a:extLst>
          </p:cNvPr>
          <p:cNvSpPr/>
          <p:nvPr/>
        </p:nvSpPr>
        <p:spPr>
          <a:xfrm>
            <a:off x="1054852" y="5117726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Овал 23">
            <a:extLst>
              <a:ext uri="{FF2B5EF4-FFF2-40B4-BE49-F238E27FC236}">
                <a16:creationId xmlns:a16="http://schemas.microsoft.com/office/drawing/2014/main" id="{813D479D-09B6-A84E-8EE9-9723B0F9018B}"/>
              </a:ext>
            </a:extLst>
          </p:cNvPr>
          <p:cNvSpPr/>
          <p:nvPr/>
        </p:nvSpPr>
        <p:spPr>
          <a:xfrm>
            <a:off x="2022982" y="4872182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Овал 24">
            <a:extLst>
              <a:ext uri="{FF2B5EF4-FFF2-40B4-BE49-F238E27FC236}">
                <a16:creationId xmlns:a16="http://schemas.microsoft.com/office/drawing/2014/main" id="{938AB2E4-5D23-684F-9883-F103E8959D16}"/>
              </a:ext>
            </a:extLst>
          </p:cNvPr>
          <p:cNvSpPr/>
          <p:nvPr/>
        </p:nvSpPr>
        <p:spPr>
          <a:xfrm>
            <a:off x="2557372" y="4016883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Овал 25">
            <a:extLst>
              <a:ext uri="{FF2B5EF4-FFF2-40B4-BE49-F238E27FC236}">
                <a16:creationId xmlns:a16="http://schemas.microsoft.com/office/drawing/2014/main" id="{1D149401-58C8-9047-85E1-AD5693D699DD}"/>
              </a:ext>
            </a:extLst>
          </p:cNvPr>
          <p:cNvSpPr/>
          <p:nvPr/>
        </p:nvSpPr>
        <p:spPr>
          <a:xfrm>
            <a:off x="2811560" y="3332971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Овал 26">
            <a:extLst>
              <a:ext uri="{FF2B5EF4-FFF2-40B4-BE49-F238E27FC236}">
                <a16:creationId xmlns:a16="http://schemas.microsoft.com/office/drawing/2014/main" id="{7FC81AA9-6A8B-D949-8C96-99B76C57CEF2}"/>
              </a:ext>
            </a:extLst>
          </p:cNvPr>
          <p:cNvSpPr/>
          <p:nvPr/>
        </p:nvSpPr>
        <p:spPr>
          <a:xfrm>
            <a:off x="3206488" y="4459125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1" name="Овал 27">
            <a:extLst>
              <a:ext uri="{FF2B5EF4-FFF2-40B4-BE49-F238E27FC236}">
                <a16:creationId xmlns:a16="http://schemas.microsoft.com/office/drawing/2014/main" id="{62B46F2E-0326-6B44-93EA-51B1C48C71B3}"/>
              </a:ext>
            </a:extLst>
          </p:cNvPr>
          <p:cNvSpPr/>
          <p:nvPr/>
        </p:nvSpPr>
        <p:spPr>
          <a:xfrm>
            <a:off x="3365143" y="3824239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2" name="Прямая соединительная линия 28">
            <a:extLst>
              <a:ext uri="{FF2B5EF4-FFF2-40B4-BE49-F238E27FC236}">
                <a16:creationId xmlns:a16="http://schemas.microsoft.com/office/drawing/2014/main" id="{25489D82-4771-4C47-B75F-D32697ABE985}"/>
              </a:ext>
            </a:extLst>
          </p:cNvPr>
          <p:cNvCxnSpPr>
            <a:stCxn id="234" idx="4"/>
            <a:endCxn id="235" idx="0"/>
          </p:cNvCxnSpPr>
          <p:nvPr/>
        </p:nvCxnSpPr>
        <p:spPr>
          <a:xfrm flipH="1">
            <a:off x="1549153" y="3909002"/>
            <a:ext cx="415828" cy="477721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Прямая соединительная линия 29">
            <a:extLst>
              <a:ext uri="{FF2B5EF4-FFF2-40B4-BE49-F238E27FC236}">
                <a16:creationId xmlns:a16="http://schemas.microsoft.com/office/drawing/2014/main" id="{C497E64B-EF77-5F4E-A193-82517D1B4216}"/>
              </a:ext>
            </a:extLst>
          </p:cNvPr>
          <p:cNvCxnSpPr>
            <a:stCxn id="232" idx="4"/>
            <a:endCxn id="235" idx="1"/>
          </p:cNvCxnSpPr>
          <p:nvPr/>
        </p:nvCxnSpPr>
        <p:spPr>
          <a:xfrm>
            <a:off x="946100" y="3765383"/>
            <a:ext cx="546961" cy="6445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Прямая соединительная линия 30">
            <a:extLst>
              <a:ext uri="{FF2B5EF4-FFF2-40B4-BE49-F238E27FC236}">
                <a16:creationId xmlns:a16="http://schemas.microsoft.com/office/drawing/2014/main" id="{C0BA3BAB-B1F0-D147-836D-A6463F2A4CDC}"/>
              </a:ext>
            </a:extLst>
          </p:cNvPr>
          <p:cNvCxnSpPr>
            <a:stCxn id="234" idx="0"/>
            <a:endCxn id="233" idx="4"/>
          </p:cNvCxnSpPr>
          <p:nvPr/>
        </p:nvCxnSpPr>
        <p:spPr>
          <a:xfrm flipH="1" flipV="1">
            <a:off x="1696717" y="3274115"/>
            <a:ext cx="268265" cy="476233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Прямая соединительная линия 31">
            <a:extLst>
              <a:ext uri="{FF2B5EF4-FFF2-40B4-BE49-F238E27FC236}">
                <a16:creationId xmlns:a16="http://schemas.microsoft.com/office/drawing/2014/main" id="{3ED253A8-0366-404C-90F3-C0FE9BFE513A}"/>
              </a:ext>
            </a:extLst>
          </p:cNvPr>
          <p:cNvCxnSpPr>
            <a:stCxn id="231" idx="6"/>
            <a:endCxn id="233" idx="2"/>
          </p:cNvCxnSpPr>
          <p:nvPr/>
        </p:nvCxnSpPr>
        <p:spPr>
          <a:xfrm>
            <a:off x="1022867" y="2911727"/>
            <a:ext cx="594522" cy="283060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Прямая соединительная линия 32">
            <a:extLst>
              <a:ext uri="{FF2B5EF4-FFF2-40B4-BE49-F238E27FC236}">
                <a16:creationId xmlns:a16="http://schemas.microsoft.com/office/drawing/2014/main" id="{45550168-8E11-5547-B25D-684391D03FA3}"/>
              </a:ext>
            </a:extLst>
          </p:cNvPr>
          <p:cNvCxnSpPr>
            <a:stCxn id="231" idx="4"/>
            <a:endCxn id="232" idx="0"/>
          </p:cNvCxnSpPr>
          <p:nvPr/>
        </p:nvCxnSpPr>
        <p:spPr>
          <a:xfrm>
            <a:off x="943540" y="2991054"/>
            <a:ext cx="2559" cy="6156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Прямая соединительная линия 33">
            <a:extLst>
              <a:ext uri="{FF2B5EF4-FFF2-40B4-BE49-F238E27FC236}">
                <a16:creationId xmlns:a16="http://schemas.microsoft.com/office/drawing/2014/main" id="{665373D4-9AD3-0742-A565-8DFDAD46F783}"/>
              </a:ext>
            </a:extLst>
          </p:cNvPr>
          <p:cNvCxnSpPr>
            <a:stCxn id="231" idx="5"/>
            <a:endCxn id="234" idx="1"/>
          </p:cNvCxnSpPr>
          <p:nvPr/>
        </p:nvCxnSpPr>
        <p:spPr>
          <a:xfrm>
            <a:off x="999633" y="2967820"/>
            <a:ext cx="909255" cy="80576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Прямая соединительная линия 35">
            <a:extLst>
              <a:ext uri="{FF2B5EF4-FFF2-40B4-BE49-F238E27FC236}">
                <a16:creationId xmlns:a16="http://schemas.microsoft.com/office/drawing/2014/main" id="{02C434B5-E841-7741-8947-12936DE984AD}"/>
              </a:ext>
            </a:extLst>
          </p:cNvPr>
          <p:cNvCxnSpPr>
            <a:stCxn id="233" idx="3"/>
            <a:endCxn id="232" idx="7"/>
          </p:cNvCxnSpPr>
          <p:nvPr/>
        </p:nvCxnSpPr>
        <p:spPr>
          <a:xfrm flipH="1">
            <a:off x="1002192" y="3250880"/>
            <a:ext cx="638432" cy="37908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Прямая соединительная линия 36">
            <a:extLst>
              <a:ext uri="{FF2B5EF4-FFF2-40B4-BE49-F238E27FC236}">
                <a16:creationId xmlns:a16="http://schemas.microsoft.com/office/drawing/2014/main" id="{991F2CF7-0D05-0E4C-9BF8-918362BC7A7F}"/>
              </a:ext>
            </a:extLst>
          </p:cNvPr>
          <p:cNvCxnSpPr>
            <a:stCxn id="236" idx="0"/>
            <a:endCxn id="235" idx="3"/>
          </p:cNvCxnSpPr>
          <p:nvPr/>
        </p:nvCxnSpPr>
        <p:spPr>
          <a:xfrm flipV="1">
            <a:off x="1134180" y="4522142"/>
            <a:ext cx="358880" cy="59558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Прямая соединительная линия 37">
            <a:extLst>
              <a:ext uri="{FF2B5EF4-FFF2-40B4-BE49-F238E27FC236}">
                <a16:creationId xmlns:a16="http://schemas.microsoft.com/office/drawing/2014/main" id="{9560C9D4-CA08-FC4D-BE5F-945E8FEBCDD8}"/>
              </a:ext>
            </a:extLst>
          </p:cNvPr>
          <p:cNvCxnSpPr>
            <a:stCxn id="236" idx="6"/>
            <a:endCxn id="237" idx="2"/>
          </p:cNvCxnSpPr>
          <p:nvPr/>
        </p:nvCxnSpPr>
        <p:spPr>
          <a:xfrm flipV="1">
            <a:off x="1213507" y="4951509"/>
            <a:ext cx="809476" cy="24554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Прямая соединительная линия 38">
            <a:extLst>
              <a:ext uri="{FF2B5EF4-FFF2-40B4-BE49-F238E27FC236}">
                <a16:creationId xmlns:a16="http://schemas.microsoft.com/office/drawing/2014/main" id="{E5A9D5FD-954B-A84F-9654-A8D529721CCF}"/>
              </a:ext>
            </a:extLst>
          </p:cNvPr>
          <p:cNvCxnSpPr>
            <a:stCxn id="235" idx="5"/>
            <a:endCxn id="237" idx="1"/>
          </p:cNvCxnSpPr>
          <p:nvPr/>
        </p:nvCxnSpPr>
        <p:spPr>
          <a:xfrm>
            <a:off x="1605246" y="4522142"/>
            <a:ext cx="440971" cy="3732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Прямая соединительная линия 39">
            <a:extLst>
              <a:ext uri="{FF2B5EF4-FFF2-40B4-BE49-F238E27FC236}">
                <a16:creationId xmlns:a16="http://schemas.microsoft.com/office/drawing/2014/main" id="{B1B169C5-436F-2F4B-B1D6-893F3D660839}"/>
              </a:ext>
            </a:extLst>
          </p:cNvPr>
          <p:cNvCxnSpPr>
            <a:stCxn id="240" idx="0"/>
            <a:endCxn id="241" idx="4"/>
          </p:cNvCxnSpPr>
          <p:nvPr/>
        </p:nvCxnSpPr>
        <p:spPr>
          <a:xfrm flipV="1">
            <a:off x="3285816" y="3982892"/>
            <a:ext cx="158654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Прямая соединительная линия 40">
            <a:extLst>
              <a:ext uri="{FF2B5EF4-FFF2-40B4-BE49-F238E27FC236}">
                <a16:creationId xmlns:a16="http://schemas.microsoft.com/office/drawing/2014/main" id="{4AFF8FD4-2DBD-CB4C-A800-35D9B126DCED}"/>
              </a:ext>
            </a:extLst>
          </p:cNvPr>
          <p:cNvCxnSpPr>
            <a:stCxn id="240" idx="1"/>
            <a:endCxn id="238" idx="5"/>
          </p:cNvCxnSpPr>
          <p:nvPr/>
        </p:nvCxnSpPr>
        <p:spPr>
          <a:xfrm flipH="1" flipV="1">
            <a:off x="2692791" y="4152302"/>
            <a:ext cx="536931" cy="330057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Прямая соединительная линия 41">
            <a:extLst>
              <a:ext uri="{FF2B5EF4-FFF2-40B4-BE49-F238E27FC236}">
                <a16:creationId xmlns:a16="http://schemas.microsoft.com/office/drawing/2014/main" id="{D4F2D8FC-B2A5-D741-BA06-3A5DA2153890}"/>
              </a:ext>
            </a:extLst>
          </p:cNvPr>
          <p:cNvCxnSpPr>
            <a:stCxn id="239" idx="6"/>
            <a:endCxn id="241" idx="1"/>
          </p:cNvCxnSpPr>
          <p:nvPr/>
        </p:nvCxnSpPr>
        <p:spPr>
          <a:xfrm>
            <a:off x="2970214" y="3412298"/>
            <a:ext cx="418163" cy="435175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Прямая соединительная линия 42">
            <a:extLst>
              <a:ext uri="{FF2B5EF4-FFF2-40B4-BE49-F238E27FC236}">
                <a16:creationId xmlns:a16="http://schemas.microsoft.com/office/drawing/2014/main" id="{58D79BDB-B7E9-0B40-9DA8-F93E5747E7F6}"/>
              </a:ext>
            </a:extLst>
          </p:cNvPr>
          <p:cNvCxnSpPr>
            <a:stCxn id="235" idx="6"/>
            <a:endCxn id="238" idx="3"/>
          </p:cNvCxnSpPr>
          <p:nvPr/>
        </p:nvCxnSpPr>
        <p:spPr>
          <a:xfrm flipV="1">
            <a:off x="1628480" y="4152302"/>
            <a:ext cx="952126" cy="31374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Прямая соединительная линия 43">
            <a:extLst>
              <a:ext uri="{FF2B5EF4-FFF2-40B4-BE49-F238E27FC236}">
                <a16:creationId xmlns:a16="http://schemas.microsoft.com/office/drawing/2014/main" id="{F9E67EF7-42BD-B946-9C0B-762A42A51A3E}"/>
              </a:ext>
            </a:extLst>
          </p:cNvPr>
          <p:cNvCxnSpPr>
            <a:stCxn id="234" idx="5"/>
            <a:endCxn id="238" idx="2"/>
          </p:cNvCxnSpPr>
          <p:nvPr/>
        </p:nvCxnSpPr>
        <p:spPr>
          <a:xfrm>
            <a:off x="2021073" y="3885768"/>
            <a:ext cx="536299" cy="21044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Прямая соединительная линия 44">
            <a:extLst>
              <a:ext uri="{FF2B5EF4-FFF2-40B4-BE49-F238E27FC236}">
                <a16:creationId xmlns:a16="http://schemas.microsoft.com/office/drawing/2014/main" id="{3E883E21-8421-CD47-B1DC-ACE9D564D6AC}"/>
              </a:ext>
            </a:extLst>
          </p:cNvPr>
          <p:cNvCxnSpPr>
            <a:stCxn id="239" idx="3"/>
            <a:endCxn id="238" idx="0"/>
          </p:cNvCxnSpPr>
          <p:nvPr/>
        </p:nvCxnSpPr>
        <p:spPr>
          <a:xfrm flipH="1">
            <a:off x="2636699" y="3468390"/>
            <a:ext cx="198095" cy="54849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Прямая соединительная линия 45">
            <a:extLst>
              <a:ext uri="{FF2B5EF4-FFF2-40B4-BE49-F238E27FC236}">
                <a16:creationId xmlns:a16="http://schemas.microsoft.com/office/drawing/2014/main" id="{6C0019D7-4850-5B43-A8C4-1DE6C0125CA6}"/>
              </a:ext>
            </a:extLst>
          </p:cNvPr>
          <p:cNvCxnSpPr>
            <a:stCxn id="231" idx="6"/>
            <a:endCxn id="239" idx="1"/>
          </p:cNvCxnSpPr>
          <p:nvPr/>
        </p:nvCxnSpPr>
        <p:spPr>
          <a:xfrm>
            <a:off x="1022867" y="2911727"/>
            <a:ext cx="1811927" cy="444478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Прямая со стрелкой 108">
            <a:extLst>
              <a:ext uri="{FF2B5EF4-FFF2-40B4-BE49-F238E27FC236}">
                <a16:creationId xmlns:a16="http://schemas.microsoft.com/office/drawing/2014/main" id="{E6CE4E6A-26AA-D74A-8591-8B5B2CB28B94}"/>
              </a:ext>
            </a:extLst>
          </p:cNvPr>
          <p:cNvCxnSpPr/>
          <p:nvPr/>
        </p:nvCxnSpPr>
        <p:spPr>
          <a:xfrm>
            <a:off x="6599893" y="4042723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Овал 47">
            <a:extLst>
              <a:ext uri="{FF2B5EF4-FFF2-40B4-BE49-F238E27FC236}">
                <a16:creationId xmlns:a16="http://schemas.microsoft.com/office/drawing/2014/main" id="{9083828B-47C1-6A46-BA29-BAA919709A75}"/>
              </a:ext>
            </a:extLst>
          </p:cNvPr>
          <p:cNvSpPr/>
          <p:nvPr/>
        </p:nvSpPr>
        <p:spPr>
          <a:xfrm>
            <a:off x="4772374" y="3503813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Овал 54">
            <a:extLst>
              <a:ext uri="{FF2B5EF4-FFF2-40B4-BE49-F238E27FC236}">
                <a16:creationId xmlns:a16="http://schemas.microsoft.com/office/drawing/2014/main" id="{3C33E250-9237-2C4F-BAE8-A89D20008C9C}"/>
              </a:ext>
            </a:extLst>
          </p:cNvPr>
          <p:cNvSpPr/>
          <p:nvPr/>
        </p:nvSpPr>
        <p:spPr>
          <a:xfrm>
            <a:off x="4772374" y="4509455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Овал 23">
            <a:extLst>
              <a:ext uri="{FF2B5EF4-FFF2-40B4-BE49-F238E27FC236}">
                <a16:creationId xmlns:a16="http://schemas.microsoft.com/office/drawing/2014/main" id="{DAF830E6-B023-D94B-8A54-74CA2B7B5AB7}"/>
              </a:ext>
            </a:extLst>
          </p:cNvPr>
          <p:cNvSpPr/>
          <p:nvPr/>
        </p:nvSpPr>
        <p:spPr>
          <a:xfrm>
            <a:off x="4772374" y="4008343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Овал 54">
            <a:extLst>
              <a:ext uri="{FF2B5EF4-FFF2-40B4-BE49-F238E27FC236}">
                <a16:creationId xmlns:a16="http://schemas.microsoft.com/office/drawing/2014/main" id="{79719C6E-FC6D-8740-A0D7-32D9F964630F}"/>
              </a:ext>
            </a:extLst>
          </p:cNvPr>
          <p:cNvSpPr/>
          <p:nvPr/>
        </p:nvSpPr>
        <p:spPr>
          <a:xfrm>
            <a:off x="6156674" y="3054639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Овал 23">
            <a:extLst>
              <a:ext uri="{FF2B5EF4-FFF2-40B4-BE49-F238E27FC236}">
                <a16:creationId xmlns:a16="http://schemas.microsoft.com/office/drawing/2014/main" id="{DD7A4EB0-D911-C149-9D57-3AE64EB5A7A7}"/>
              </a:ext>
            </a:extLst>
          </p:cNvPr>
          <p:cNvSpPr/>
          <p:nvPr/>
        </p:nvSpPr>
        <p:spPr>
          <a:xfrm>
            <a:off x="5642075" y="3054639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Овал 47">
            <a:extLst>
              <a:ext uri="{FF2B5EF4-FFF2-40B4-BE49-F238E27FC236}">
                <a16:creationId xmlns:a16="http://schemas.microsoft.com/office/drawing/2014/main" id="{BF313C11-0143-0C43-8A8D-3766D6C8834D}"/>
              </a:ext>
            </a:extLst>
          </p:cNvPr>
          <p:cNvSpPr/>
          <p:nvPr/>
        </p:nvSpPr>
        <p:spPr>
          <a:xfrm>
            <a:off x="5158708" y="305766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F5A02E96-FABF-2542-9925-EF199FF51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365" y="3246402"/>
            <a:ext cx="850073" cy="566715"/>
          </a:xfrm>
          <a:prstGeom prst="rect">
            <a:avLst/>
          </a:prstGeom>
        </p:spPr>
      </p:pic>
      <p:pic>
        <p:nvPicPr>
          <p:cNvPr id="331" name="Picture 330">
            <a:extLst>
              <a:ext uri="{FF2B5EF4-FFF2-40B4-BE49-F238E27FC236}">
                <a16:creationId xmlns:a16="http://schemas.microsoft.com/office/drawing/2014/main" id="{5E944E31-E4A5-5140-B947-2B680439A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410" y="3250880"/>
            <a:ext cx="2333254" cy="1555503"/>
          </a:xfrm>
          <a:prstGeom prst="rect">
            <a:avLst/>
          </a:prstGeom>
        </p:spPr>
      </p:pic>
      <p:pic>
        <p:nvPicPr>
          <p:cNvPr id="333" name="Picture 332">
            <a:extLst>
              <a:ext uri="{FF2B5EF4-FFF2-40B4-BE49-F238E27FC236}">
                <a16:creationId xmlns:a16="http://schemas.microsoft.com/office/drawing/2014/main" id="{EF8A37B6-4B92-5542-A7AC-08DF4AF3B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8691" y="3008719"/>
            <a:ext cx="1550427" cy="1033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4" name="TextBox 333">
                <a:extLst>
                  <a:ext uri="{FF2B5EF4-FFF2-40B4-BE49-F238E27FC236}">
                    <a16:creationId xmlns:a16="http://schemas.microsoft.com/office/drawing/2014/main" id="{D865FD0D-5368-C746-B158-FA463B812DA1}"/>
                  </a:ext>
                </a:extLst>
              </p:cNvPr>
              <p:cNvSpPr txBox="1"/>
              <p:nvPr/>
            </p:nvSpPr>
            <p:spPr>
              <a:xfrm>
                <a:off x="8078011" y="3005561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4" name="TextBox 333">
                <a:extLst>
                  <a:ext uri="{FF2B5EF4-FFF2-40B4-BE49-F238E27FC236}">
                    <a16:creationId xmlns:a16="http://schemas.microsoft.com/office/drawing/2014/main" id="{D865FD0D-5368-C746-B158-FA463B812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011" y="3005561"/>
                <a:ext cx="201978" cy="276999"/>
              </a:xfrm>
              <a:prstGeom prst="rect">
                <a:avLst/>
              </a:prstGeom>
              <a:blipFill>
                <a:blip r:embed="rId6"/>
                <a:stretch>
                  <a:fillRect l="-26667" r="-33333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TextBox 334">
                <a:extLst>
                  <a:ext uri="{FF2B5EF4-FFF2-40B4-BE49-F238E27FC236}">
                    <a16:creationId xmlns:a16="http://schemas.microsoft.com/office/drawing/2014/main" id="{9B251921-EFC0-7647-AAE0-1C4AEA4F33BF}"/>
                  </a:ext>
                </a:extLst>
              </p:cNvPr>
              <p:cNvSpPr txBox="1"/>
              <p:nvPr/>
            </p:nvSpPr>
            <p:spPr>
              <a:xfrm>
                <a:off x="8750393" y="3004620"/>
                <a:ext cx="1795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35" name="TextBox 334">
                <a:extLst>
                  <a:ext uri="{FF2B5EF4-FFF2-40B4-BE49-F238E27FC236}">
                    <a16:creationId xmlns:a16="http://schemas.microsoft.com/office/drawing/2014/main" id="{9B251921-EFC0-7647-AAE0-1C4AEA4F3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0393" y="3004620"/>
                <a:ext cx="179536" cy="276999"/>
              </a:xfrm>
              <a:prstGeom prst="rect">
                <a:avLst/>
              </a:prstGeom>
              <a:blipFill>
                <a:blip r:embed="rId7"/>
                <a:stretch>
                  <a:fillRect l="-26667" r="-26667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6" name="TextBox 335">
                <a:extLst>
                  <a:ext uri="{FF2B5EF4-FFF2-40B4-BE49-F238E27FC236}">
                    <a16:creationId xmlns:a16="http://schemas.microsoft.com/office/drawing/2014/main" id="{11F24F6D-08E9-3A48-8FB4-4997EBDA2E85}"/>
                  </a:ext>
                </a:extLst>
              </p:cNvPr>
              <p:cNvSpPr txBox="1"/>
              <p:nvPr/>
            </p:nvSpPr>
            <p:spPr>
              <a:xfrm>
                <a:off x="9823924" y="3003748"/>
                <a:ext cx="319959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6" name="TextBox 335">
                <a:extLst>
                  <a:ext uri="{FF2B5EF4-FFF2-40B4-BE49-F238E27FC236}">
                    <a16:creationId xmlns:a16="http://schemas.microsoft.com/office/drawing/2014/main" id="{11F24F6D-08E9-3A48-8FB4-4997EBDA2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3924" y="3003748"/>
                <a:ext cx="319959" cy="281937"/>
              </a:xfrm>
              <a:prstGeom prst="rect">
                <a:avLst/>
              </a:prstGeom>
              <a:blipFill>
                <a:blip r:embed="rId8"/>
                <a:stretch>
                  <a:fillRect l="-16000" t="-4545" r="-8000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" name="Rectangle 336">
            <a:extLst>
              <a:ext uri="{FF2B5EF4-FFF2-40B4-BE49-F238E27FC236}">
                <a16:creationId xmlns:a16="http://schemas.microsoft.com/office/drawing/2014/main" id="{2223810F-FDDE-0D41-8DDC-F2F8D2AD624E}"/>
              </a:ext>
            </a:extLst>
          </p:cNvPr>
          <p:cNvSpPr/>
          <p:nvPr/>
        </p:nvSpPr>
        <p:spPr>
          <a:xfrm>
            <a:off x="8522117" y="2886120"/>
            <a:ext cx="2384127" cy="14097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264A870-559A-6042-9228-D64EE400C787}"/>
              </a:ext>
            </a:extLst>
          </p:cNvPr>
          <p:cNvSpPr txBox="1"/>
          <p:nvPr/>
        </p:nvSpPr>
        <p:spPr>
          <a:xfrm>
            <a:off x="677414" y="6369634"/>
            <a:ext cx="6840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Asymmetric transitivity preserving graph embedding.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al., KDD 2016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7840469-276C-C348-BD3B-29D537894968}"/>
              </a:ext>
            </a:extLst>
          </p:cNvPr>
          <p:cNvSpPr/>
          <p:nvPr/>
        </p:nvSpPr>
        <p:spPr>
          <a:xfrm>
            <a:off x="685546" y="2783942"/>
            <a:ext cx="5893457" cy="2492438"/>
          </a:xfrm>
          <a:prstGeom prst="rect">
            <a:avLst/>
          </a:prstGeom>
          <a:noFill/>
          <a:ln w="38100">
            <a:solidFill>
              <a:srgbClr val="E41A1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4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HOPE: algorithm overview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16" name="Объект 11"/>
          <p:cNvSpPr>
            <a:spLocks noGrp="1"/>
          </p:cNvSpPr>
          <p:nvPr>
            <p:ph idx="1"/>
          </p:nvPr>
        </p:nvSpPr>
        <p:spPr>
          <a:xfrm>
            <a:off x="685546" y="1678185"/>
            <a:ext cx="10804481" cy="633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Do SVD on an </a:t>
            </a:r>
            <a:r>
              <a:rPr lang="en-US" u="sng" dirty="0"/>
              <a:t>implicit</a:t>
            </a:r>
            <a:r>
              <a:rPr lang="en-US" dirty="0"/>
              <a:t> similarity matrix with sparse updates</a:t>
            </a:r>
            <a:endParaRPr lang="ru-RU" dirty="0"/>
          </a:p>
        </p:txBody>
      </p:sp>
      <p:cxnSp>
        <p:nvCxnSpPr>
          <p:cNvPr id="227" name="Прямая соединительная линия 106">
            <a:extLst>
              <a:ext uri="{FF2B5EF4-FFF2-40B4-BE49-F238E27FC236}">
                <a16:creationId xmlns:a16="http://schemas.microsoft.com/office/drawing/2014/main" id="{BB17157D-8B8F-704A-AAF4-035094FC903C}"/>
              </a:ext>
            </a:extLst>
          </p:cNvPr>
          <p:cNvCxnSpPr>
            <a:stCxn id="238" idx="0"/>
            <a:endCxn id="239" idx="3"/>
          </p:cNvCxnSpPr>
          <p:nvPr/>
        </p:nvCxnSpPr>
        <p:spPr>
          <a:xfrm flipV="1">
            <a:off x="2636699" y="3468391"/>
            <a:ext cx="198095" cy="54849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единительная линия 91">
            <a:extLst>
              <a:ext uri="{FF2B5EF4-FFF2-40B4-BE49-F238E27FC236}">
                <a16:creationId xmlns:a16="http://schemas.microsoft.com/office/drawing/2014/main" id="{3E938B15-F267-C846-B866-B099D3AC5B3E}"/>
              </a:ext>
            </a:extLst>
          </p:cNvPr>
          <p:cNvCxnSpPr>
            <a:stCxn id="234" idx="5"/>
            <a:endCxn id="238" idx="2"/>
          </p:cNvCxnSpPr>
          <p:nvPr/>
        </p:nvCxnSpPr>
        <p:spPr>
          <a:xfrm>
            <a:off x="2021074" y="3885767"/>
            <a:ext cx="536298" cy="21044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Прямая соединительная линия 92">
            <a:extLst>
              <a:ext uri="{FF2B5EF4-FFF2-40B4-BE49-F238E27FC236}">
                <a16:creationId xmlns:a16="http://schemas.microsoft.com/office/drawing/2014/main" id="{440A8776-AC99-1E47-9982-0A02B2170FAC}"/>
              </a:ext>
            </a:extLst>
          </p:cNvPr>
          <p:cNvCxnSpPr>
            <a:stCxn id="231" idx="6"/>
            <a:endCxn id="233" idx="2"/>
          </p:cNvCxnSpPr>
          <p:nvPr/>
        </p:nvCxnSpPr>
        <p:spPr>
          <a:xfrm>
            <a:off x="1022867" y="2911727"/>
            <a:ext cx="594521" cy="283060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Овал 17">
            <a:extLst>
              <a:ext uri="{FF2B5EF4-FFF2-40B4-BE49-F238E27FC236}">
                <a16:creationId xmlns:a16="http://schemas.microsoft.com/office/drawing/2014/main" id="{70EF443C-ED7C-914C-AABF-CDFE7FA54281}"/>
              </a:ext>
            </a:extLst>
          </p:cNvPr>
          <p:cNvSpPr/>
          <p:nvPr/>
        </p:nvSpPr>
        <p:spPr>
          <a:xfrm>
            <a:off x="864213" y="283240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Овал 18">
            <a:extLst>
              <a:ext uri="{FF2B5EF4-FFF2-40B4-BE49-F238E27FC236}">
                <a16:creationId xmlns:a16="http://schemas.microsoft.com/office/drawing/2014/main" id="{61ED2FE6-2066-6346-B6DD-4189AFB4CDF0}"/>
              </a:ext>
            </a:extLst>
          </p:cNvPr>
          <p:cNvSpPr/>
          <p:nvPr/>
        </p:nvSpPr>
        <p:spPr>
          <a:xfrm>
            <a:off x="866772" y="360672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" name="Овал 19">
            <a:extLst>
              <a:ext uri="{FF2B5EF4-FFF2-40B4-BE49-F238E27FC236}">
                <a16:creationId xmlns:a16="http://schemas.microsoft.com/office/drawing/2014/main" id="{8196125F-F6EF-2D4D-9498-F429774574DA}"/>
              </a:ext>
            </a:extLst>
          </p:cNvPr>
          <p:cNvSpPr/>
          <p:nvPr/>
        </p:nvSpPr>
        <p:spPr>
          <a:xfrm>
            <a:off x="1617388" y="311546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Овал 20">
            <a:extLst>
              <a:ext uri="{FF2B5EF4-FFF2-40B4-BE49-F238E27FC236}">
                <a16:creationId xmlns:a16="http://schemas.microsoft.com/office/drawing/2014/main" id="{D1B69414-68B5-B741-8821-3FA6C484AF25}"/>
              </a:ext>
            </a:extLst>
          </p:cNvPr>
          <p:cNvSpPr/>
          <p:nvPr/>
        </p:nvSpPr>
        <p:spPr>
          <a:xfrm>
            <a:off x="1885654" y="3750347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Овал 21">
            <a:extLst>
              <a:ext uri="{FF2B5EF4-FFF2-40B4-BE49-F238E27FC236}">
                <a16:creationId xmlns:a16="http://schemas.microsoft.com/office/drawing/2014/main" id="{A4B57F42-C35D-4345-909E-3DA460981EBB}"/>
              </a:ext>
            </a:extLst>
          </p:cNvPr>
          <p:cNvSpPr/>
          <p:nvPr/>
        </p:nvSpPr>
        <p:spPr>
          <a:xfrm>
            <a:off x="1469826" y="4386723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Овал 22">
            <a:extLst>
              <a:ext uri="{FF2B5EF4-FFF2-40B4-BE49-F238E27FC236}">
                <a16:creationId xmlns:a16="http://schemas.microsoft.com/office/drawing/2014/main" id="{12EC9D1D-04C0-484F-BC16-80BE544FBDB5}"/>
              </a:ext>
            </a:extLst>
          </p:cNvPr>
          <p:cNvSpPr/>
          <p:nvPr/>
        </p:nvSpPr>
        <p:spPr>
          <a:xfrm>
            <a:off x="1054852" y="5117726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Овал 23">
            <a:extLst>
              <a:ext uri="{FF2B5EF4-FFF2-40B4-BE49-F238E27FC236}">
                <a16:creationId xmlns:a16="http://schemas.microsoft.com/office/drawing/2014/main" id="{813D479D-09B6-A84E-8EE9-9723B0F9018B}"/>
              </a:ext>
            </a:extLst>
          </p:cNvPr>
          <p:cNvSpPr/>
          <p:nvPr/>
        </p:nvSpPr>
        <p:spPr>
          <a:xfrm>
            <a:off x="2022982" y="4872182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Овал 24">
            <a:extLst>
              <a:ext uri="{FF2B5EF4-FFF2-40B4-BE49-F238E27FC236}">
                <a16:creationId xmlns:a16="http://schemas.microsoft.com/office/drawing/2014/main" id="{938AB2E4-5D23-684F-9883-F103E8959D16}"/>
              </a:ext>
            </a:extLst>
          </p:cNvPr>
          <p:cNvSpPr/>
          <p:nvPr/>
        </p:nvSpPr>
        <p:spPr>
          <a:xfrm>
            <a:off x="2557372" y="4016883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Овал 25">
            <a:extLst>
              <a:ext uri="{FF2B5EF4-FFF2-40B4-BE49-F238E27FC236}">
                <a16:creationId xmlns:a16="http://schemas.microsoft.com/office/drawing/2014/main" id="{1D149401-58C8-9047-85E1-AD5693D699DD}"/>
              </a:ext>
            </a:extLst>
          </p:cNvPr>
          <p:cNvSpPr/>
          <p:nvPr/>
        </p:nvSpPr>
        <p:spPr>
          <a:xfrm>
            <a:off x="2811560" y="3332971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Овал 26">
            <a:extLst>
              <a:ext uri="{FF2B5EF4-FFF2-40B4-BE49-F238E27FC236}">
                <a16:creationId xmlns:a16="http://schemas.microsoft.com/office/drawing/2014/main" id="{7FC81AA9-6A8B-D949-8C96-99B76C57CEF2}"/>
              </a:ext>
            </a:extLst>
          </p:cNvPr>
          <p:cNvSpPr/>
          <p:nvPr/>
        </p:nvSpPr>
        <p:spPr>
          <a:xfrm>
            <a:off x="3206488" y="4459125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1" name="Овал 27">
            <a:extLst>
              <a:ext uri="{FF2B5EF4-FFF2-40B4-BE49-F238E27FC236}">
                <a16:creationId xmlns:a16="http://schemas.microsoft.com/office/drawing/2014/main" id="{62B46F2E-0326-6B44-93EA-51B1C48C71B3}"/>
              </a:ext>
            </a:extLst>
          </p:cNvPr>
          <p:cNvSpPr/>
          <p:nvPr/>
        </p:nvSpPr>
        <p:spPr>
          <a:xfrm>
            <a:off x="3365143" y="3824239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2" name="Прямая соединительная линия 28">
            <a:extLst>
              <a:ext uri="{FF2B5EF4-FFF2-40B4-BE49-F238E27FC236}">
                <a16:creationId xmlns:a16="http://schemas.microsoft.com/office/drawing/2014/main" id="{25489D82-4771-4C47-B75F-D32697ABE985}"/>
              </a:ext>
            </a:extLst>
          </p:cNvPr>
          <p:cNvCxnSpPr>
            <a:stCxn id="234" idx="4"/>
            <a:endCxn id="235" idx="0"/>
          </p:cNvCxnSpPr>
          <p:nvPr/>
        </p:nvCxnSpPr>
        <p:spPr>
          <a:xfrm flipH="1">
            <a:off x="1549153" y="3909002"/>
            <a:ext cx="415828" cy="477721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Прямая соединительная линия 29">
            <a:extLst>
              <a:ext uri="{FF2B5EF4-FFF2-40B4-BE49-F238E27FC236}">
                <a16:creationId xmlns:a16="http://schemas.microsoft.com/office/drawing/2014/main" id="{C497E64B-EF77-5F4E-A193-82517D1B4216}"/>
              </a:ext>
            </a:extLst>
          </p:cNvPr>
          <p:cNvCxnSpPr>
            <a:stCxn id="232" idx="4"/>
            <a:endCxn id="235" idx="1"/>
          </p:cNvCxnSpPr>
          <p:nvPr/>
        </p:nvCxnSpPr>
        <p:spPr>
          <a:xfrm>
            <a:off x="946100" y="3765383"/>
            <a:ext cx="546961" cy="6445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Прямая соединительная линия 30">
            <a:extLst>
              <a:ext uri="{FF2B5EF4-FFF2-40B4-BE49-F238E27FC236}">
                <a16:creationId xmlns:a16="http://schemas.microsoft.com/office/drawing/2014/main" id="{C0BA3BAB-B1F0-D147-836D-A6463F2A4CDC}"/>
              </a:ext>
            </a:extLst>
          </p:cNvPr>
          <p:cNvCxnSpPr>
            <a:stCxn id="234" idx="0"/>
            <a:endCxn id="233" idx="4"/>
          </p:cNvCxnSpPr>
          <p:nvPr/>
        </p:nvCxnSpPr>
        <p:spPr>
          <a:xfrm flipH="1" flipV="1">
            <a:off x="1696717" y="3274115"/>
            <a:ext cx="268265" cy="476233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Прямая соединительная линия 31">
            <a:extLst>
              <a:ext uri="{FF2B5EF4-FFF2-40B4-BE49-F238E27FC236}">
                <a16:creationId xmlns:a16="http://schemas.microsoft.com/office/drawing/2014/main" id="{3ED253A8-0366-404C-90F3-C0FE9BFE513A}"/>
              </a:ext>
            </a:extLst>
          </p:cNvPr>
          <p:cNvCxnSpPr>
            <a:stCxn id="231" idx="6"/>
            <a:endCxn id="233" idx="2"/>
          </p:cNvCxnSpPr>
          <p:nvPr/>
        </p:nvCxnSpPr>
        <p:spPr>
          <a:xfrm>
            <a:off x="1022867" y="2911727"/>
            <a:ext cx="594522" cy="283060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Прямая соединительная линия 32">
            <a:extLst>
              <a:ext uri="{FF2B5EF4-FFF2-40B4-BE49-F238E27FC236}">
                <a16:creationId xmlns:a16="http://schemas.microsoft.com/office/drawing/2014/main" id="{45550168-8E11-5547-B25D-684391D03FA3}"/>
              </a:ext>
            </a:extLst>
          </p:cNvPr>
          <p:cNvCxnSpPr>
            <a:stCxn id="231" idx="4"/>
            <a:endCxn id="232" idx="0"/>
          </p:cNvCxnSpPr>
          <p:nvPr/>
        </p:nvCxnSpPr>
        <p:spPr>
          <a:xfrm>
            <a:off x="943540" y="2991054"/>
            <a:ext cx="2559" cy="6156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Прямая соединительная линия 33">
            <a:extLst>
              <a:ext uri="{FF2B5EF4-FFF2-40B4-BE49-F238E27FC236}">
                <a16:creationId xmlns:a16="http://schemas.microsoft.com/office/drawing/2014/main" id="{665373D4-9AD3-0742-A565-8DFDAD46F783}"/>
              </a:ext>
            </a:extLst>
          </p:cNvPr>
          <p:cNvCxnSpPr>
            <a:stCxn id="231" idx="5"/>
            <a:endCxn id="234" idx="1"/>
          </p:cNvCxnSpPr>
          <p:nvPr/>
        </p:nvCxnSpPr>
        <p:spPr>
          <a:xfrm>
            <a:off x="999633" y="2967820"/>
            <a:ext cx="909255" cy="80576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Прямая соединительная линия 35">
            <a:extLst>
              <a:ext uri="{FF2B5EF4-FFF2-40B4-BE49-F238E27FC236}">
                <a16:creationId xmlns:a16="http://schemas.microsoft.com/office/drawing/2014/main" id="{02C434B5-E841-7741-8947-12936DE984AD}"/>
              </a:ext>
            </a:extLst>
          </p:cNvPr>
          <p:cNvCxnSpPr>
            <a:stCxn id="233" idx="3"/>
            <a:endCxn id="232" idx="7"/>
          </p:cNvCxnSpPr>
          <p:nvPr/>
        </p:nvCxnSpPr>
        <p:spPr>
          <a:xfrm flipH="1">
            <a:off x="1002192" y="3250880"/>
            <a:ext cx="638432" cy="37908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Прямая соединительная линия 36">
            <a:extLst>
              <a:ext uri="{FF2B5EF4-FFF2-40B4-BE49-F238E27FC236}">
                <a16:creationId xmlns:a16="http://schemas.microsoft.com/office/drawing/2014/main" id="{991F2CF7-0D05-0E4C-9BF8-918362BC7A7F}"/>
              </a:ext>
            </a:extLst>
          </p:cNvPr>
          <p:cNvCxnSpPr>
            <a:stCxn id="236" idx="0"/>
            <a:endCxn id="235" idx="3"/>
          </p:cNvCxnSpPr>
          <p:nvPr/>
        </p:nvCxnSpPr>
        <p:spPr>
          <a:xfrm flipV="1">
            <a:off x="1134180" y="4522142"/>
            <a:ext cx="358880" cy="59558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Прямая соединительная линия 37">
            <a:extLst>
              <a:ext uri="{FF2B5EF4-FFF2-40B4-BE49-F238E27FC236}">
                <a16:creationId xmlns:a16="http://schemas.microsoft.com/office/drawing/2014/main" id="{9560C9D4-CA08-FC4D-BE5F-945E8FEBCDD8}"/>
              </a:ext>
            </a:extLst>
          </p:cNvPr>
          <p:cNvCxnSpPr>
            <a:stCxn id="236" idx="6"/>
            <a:endCxn id="237" idx="2"/>
          </p:cNvCxnSpPr>
          <p:nvPr/>
        </p:nvCxnSpPr>
        <p:spPr>
          <a:xfrm flipV="1">
            <a:off x="1213507" y="4951509"/>
            <a:ext cx="809476" cy="24554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Прямая соединительная линия 38">
            <a:extLst>
              <a:ext uri="{FF2B5EF4-FFF2-40B4-BE49-F238E27FC236}">
                <a16:creationId xmlns:a16="http://schemas.microsoft.com/office/drawing/2014/main" id="{E5A9D5FD-954B-A84F-9654-A8D529721CCF}"/>
              </a:ext>
            </a:extLst>
          </p:cNvPr>
          <p:cNvCxnSpPr>
            <a:stCxn id="235" idx="5"/>
            <a:endCxn id="237" idx="1"/>
          </p:cNvCxnSpPr>
          <p:nvPr/>
        </p:nvCxnSpPr>
        <p:spPr>
          <a:xfrm>
            <a:off x="1605246" y="4522142"/>
            <a:ext cx="440971" cy="3732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Прямая соединительная линия 39">
            <a:extLst>
              <a:ext uri="{FF2B5EF4-FFF2-40B4-BE49-F238E27FC236}">
                <a16:creationId xmlns:a16="http://schemas.microsoft.com/office/drawing/2014/main" id="{B1B169C5-436F-2F4B-B1D6-893F3D660839}"/>
              </a:ext>
            </a:extLst>
          </p:cNvPr>
          <p:cNvCxnSpPr>
            <a:stCxn id="240" idx="0"/>
            <a:endCxn id="241" idx="4"/>
          </p:cNvCxnSpPr>
          <p:nvPr/>
        </p:nvCxnSpPr>
        <p:spPr>
          <a:xfrm flipV="1">
            <a:off x="3285816" y="3982892"/>
            <a:ext cx="158654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Прямая соединительная линия 40">
            <a:extLst>
              <a:ext uri="{FF2B5EF4-FFF2-40B4-BE49-F238E27FC236}">
                <a16:creationId xmlns:a16="http://schemas.microsoft.com/office/drawing/2014/main" id="{4AFF8FD4-2DBD-CB4C-A800-35D9B126DCED}"/>
              </a:ext>
            </a:extLst>
          </p:cNvPr>
          <p:cNvCxnSpPr>
            <a:stCxn id="240" idx="1"/>
            <a:endCxn id="238" idx="5"/>
          </p:cNvCxnSpPr>
          <p:nvPr/>
        </p:nvCxnSpPr>
        <p:spPr>
          <a:xfrm flipH="1" flipV="1">
            <a:off x="2692791" y="4152302"/>
            <a:ext cx="536931" cy="330057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Прямая соединительная линия 41">
            <a:extLst>
              <a:ext uri="{FF2B5EF4-FFF2-40B4-BE49-F238E27FC236}">
                <a16:creationId xmlns:a16="http://schemas.microsoft.com/office/drawing/2014/main" id="{D4F2D8FC-B2A5-D741-BA06-3A5DA2153890}"/>
              </a:ext>
            </a:extLst>
          </p:cNvPr>
          <p:cNvCxnSpPr>
            <a:stCxn id="239" idx="6"/>
            <a:endCxn id="241" idx="1"/>
          </p:cNvCxnSpPr>
          <p:nvPr/>
        </p:nvCxnSpPr>
        <p:spPr>
          <a:xfrm>
            <a:off x="2970214" y="3412298"/>
            <a:ext cx="418163" cy="435175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Прямая соединительная линия 42">
            <a:extLst>
              <a:ext uri="{FF2B5EF4-FFF2-40B4-BE49-F238E27FC236}">
                <a16:creationId xmlns:a16="http://schemas.microsoft.com/office/drawing/2014/main" id="{58D79BDB-B7E9-0B40-9DA8-F93E5747E7F6}"/>
              </a:ext>
            </a:extLst>
          </p:cNvPr>
          <p:cNvCxnSpPr>
            <a:stCxn id="235" idx="6"/>
            <a:endCxn id="238" idx="3"/>
          </p:cNvCxnSpPr>
          <p:nvPr/>
        </p:nvCxnSpPr>
        <p:spPr>
          <a:xfrm flipV="1">
            <a:off x="1628480" y="4152302"/>
            <a:ext cx="952126" cy="31374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Прямая соединительная линия 43">
            <a:extLst>
              <a:ext uri="{FF2B5EF4-FFF2-40B4-BE49-F238E27FC236}">
                <a16:creationId xmlns:a16="http://schemas.microsoft.com/office/drawing/2014/main" id="{F9E67EF7-42BD-B946-9C0B-762A42A51A3E}"/>
              </a:ext>
            </a:extLst>
          </p:cNvPr>
          <p:cNvCxnSpPr>
            <a:stCxn id="234" idx="5"/>
            <a:endCxn id="238" idx="2"/>
          </p:cNvCxnSpPr>
          <p:nvPr/>
        </p:nvCxnSpPr>
        <p:spPr>
          <a:xfrm>
            <a:off x="2021073" y="3885768"/>
            <a:ext cx="536299" cy="21044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Прямая соединительная линия 44">
            <a:extLst>
              <a:ext uri="{FF2B5EF4-FFF2-40B4-BE49-F238E27FC236}">
                <a16:creationId xmlns:a16="http://schemas.microsoft.com/office/drawing/2014/main" id="{3E883E21-8421-CD47-B1DC-ACE9D564D6AC}"/>
              </a:ext>
            </a:extLst>
          </p:cNvPr>
          <p:cNvCxnSpPr>
            <a:stCxn id="239" idx="3"/>
            <a:endCxn id="238" idx="0"/>
          </p:cNvCxnSpPr>
          <p:nvPr/>
        </p:nvCxnSpPr>
        <p:spPr>
          <a:xfrm flipH="1">
            <a:off x="2636699" y="3468390"/>
            <a:ext cx="198095" cy="54849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Прямая соединительная линия 45">
            <a:extLst>
              <a:ext uri="{FF2B5EF4-FFF2-40B4-BE49-F238E27FC236}">
                <a16:creationId xmlns:a16="http://schemas.microsoft.com/office/drawing/2014/main" id="{6C0019D7-4850-5B43-A8C4-1DE6C0125CA6}"/>
              </a:ext>
            </a:extLst>
          </p:cNvPr>
          <p:cNvCxnSpPr>
            <a:stCxn id="231" idx="6"/>
            <a:endCxn id="239" idx="1"/>
          </p:cNvCxnSpPr>
          <p:nvPr/>
        </p:nvCxnSpPr>
        <p:spPr>
          <a:xfrm>
            <a:off x="1022867" y="2911727"/>
            <a:ext cx="1811927" cy="444478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A2559A0-C372-DC43-93A3-D01D7572A763}"/>
              </a:ext>
            </a:extLst>
          </p:cNvPr>
          <p:cNvGrpSpPr/>
          <p:nvPr/>
        </p:nvGrpSpPr>
        <p:grpSpPr>
          <a:xfrm>
            <a:off x="7397918" y="3010003"/>
            <a:ext cx="3077607" cy="2051738"/>
            <a:chOff x="8803625" y="2911727"/>
            <a:chExt cx="3077607" cy="205173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237383-FB8D-9C46-938A-5EAD04E73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03625" y="2911727"/>
              <a:ext cx="3077607" cy="2051738"/>
            </a:xfrm>
            <a:prstGeom prst="rect">
              <a:avLst/>
            </a:prstGeom>
          </p:spPr>
        </p:pic>
        <p:sp>
          <p:nvSpPr>
            <p:cNvPr id="314" name="Овал 47">
              <a:extLst>
                <a:ext uri="{FF2B5EF4-FFF2-40B4-BE49-F238E27FC236}">
                  <a16:creationId xmlns:a16="http://schemas.microsoft.com/office/drawing/2014/main" id="{9083828B-47C1-6A46-BA29-BAA919709A75}"/>
                </a:ext>
              </a:extLst>
            </p:cNvPr>
            <p:cNvSpPr/>
            <p:nvPr/>
          </p:nvSpPr>
          <p:spPr>
            <a:xfrm>
              <a:off x="9419639" y="3411792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9" name="Овал 54">
              <a:extLst>
                <a:ext uri="{FF2B5EF4-FFF2-40B4-BE49-F238E27FC236}">
                  <a16:creationId xmlns:a16="http://schemas.microsoft.com/office/drawing/2014/main" id="{3C33E250-9237-2C4F-BAE8-A89D20008C9C}"/>
                </a:ext>
              </a:extLst>
            </p:cNvPr>
            <p:cNvSpPr/>
            <p:nvPr/>
          </p:nvSpPr>
          <p:spPr>
            <a:xfrm>
              <a:off x="9419639" y="4417434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6" name="Овал 23">
              <a:extLst>
                <a:ext uri="{FF2B5EF4-FFF2-40B4-BE49-F238E27FC236}">
                  <a16:creationId xmlns:a16="http://schemas.microsoft.com/office/drawing/2014/main" id="{DAF830E6-B023-D94B-8A54-74CA2B7B5AB7}"/>
                </a:ext>
              </a:extLst>
            </p:cNvPr>
            <p:cNvSpPr/>
            <p:nvPr/>
          </p:nvSpPr>
          <p:spPr>
            <a:xfrm>
              <a:off x="9419639" y="3916322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7" name="Овал 54">
              <a:extLst>
                <a:ext uri="{FF2B5EF4-FFF2-40B4-BE49-F238E27FC236}">
                  <a16:creationId xmlns:a16="http://schemas.microsoft.com/office/drawing/2014/main" id="{79719C6E-FC6D-8740-A0D7-32D9F964630F}"/>
                </a:ext>
              </a:extLst>
            </p:cNvPr>
            <p:cNvSpPr/>
            <p:nvPr/>
          </p:nvSpPr>
          <p:spPr>
            <a:xfrm>
              <a:off x="10803939" y="2962618"/>
              <a:ext cx="158654" cy="158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8" name="Овал 23">
              <a:extLst>
                <a:ext uri="{FF2B5EF4-FFF2-40B4-BE49-F238E27FC236}">
                  <a16:creationId xmlns:a16="http://schemas.microsoft.com/office/drawing/2014/main" id="{DD7A4EB0-D911-C149-9D57-3AE64EB5A7A7}"/>
                </a:ext>
              </a:extLst>
            </p:cNvPr>
            <p:cNvSpPr/>
            <p:nvPr/>
          </p:nvSpPr>
          <p:spPr>
            <a:xfrm>
              <a:off x="10289340" y="2962618"/>
              <a:ext cx="158654" cy="158654"/>
            </a:xfrm>
            <a:prstGeom prst="ellipse">
              <a:avLst/>
            </a:prstGeom>
            <a:solidFill>
              <a:srgbClr val="B1063A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9" name="Овал 47">
              <a:extLst>
                <a:ext uri="{FF2B5EF4-FFF2-40B4-BE49-F238E27FC236}">
                  <a16:creationId xmlns:a16="http://schemas.microsoft.com/office/drawing/2014/main" id="{BF313C11-0143-0C43-8A8D-3766D6C8834D}"/>
                </a:ext>
              </a:extLst>
            </p:cNvPr>
            <p:cNvSpPr/>
            <p:nvPr/>
          </p:nvSpPr>
          <p:spPr>
            <a:xfrm>
              <a:off x="9805973" y="2965648"/>
              <a:ext cx="158654" cy="158654"/>
            </a:xfrm>
            <a:prstGeom prst="ellipse">
              <a:avLst/>
            </a:prstGeom>
            <a:solidFill>
              <a:srgbClr val="F6A800"/>
            </a:solidFill>
            <a:ln>
              <a:solidFill>
                <a:srgbClr val="5A61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C264A870-559A-6042-9228-D64EE400C787}"/>
              </a:ext>
            </a:extLst>
          </p:cNvPr>
          <p:cNvSpPr txBox="1"/>
          <p:nvPr/>
        </p:nvSpPr>
        <p:spPr>
          <a:xfrm>
            <a:off x="677414" y="6369634"/>
            <a:ext cx="6840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Asymmetric transitivity preserving graph embedding.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al., KDD 2016</a:t>
            </a:r>
          </a:p>
        </p:txBody>
      </p:sp>
      <p:cxnSp>
        <p:nvCxnSpPr>
          <p:cNvPr id="56" name="Прямая со стрелкой 16">
            <a:extLst>
              <a:ext uri="{FF2B5EF4-FFF2-40B4-BE49-F238E27FC236}">
                <a16:creationId xmlns:a16="http://schemas.microsoft.com/office/drawing/2014/main" id="{C13AB4FF-7CDA-5D49-A5C0-84A93D186AF8}"/>
              </a:ext>
            </a:extLst>
          </p:cNvPr>
          <p:cNvCxnSpPr/>
          <p:nvPr/>
        </p:nvCxnSpPr>
        <p:spPr>
          <a:xfrm>
            <a:off x="3559614" y="4029022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108">
            <a:extLst>
              <a:ext uri="{FF2B5EF4-FFF2-40B4-BE49-F238E27FC236}">
                <a16:creationId xmlns:a16="http://schemas.microsoft.com/office/drawing/2014/main" id="{03CA16D6-7854-F544-8521-10999FFA471B}"/>
              </a:ext>
            </a:extLst>
          </p:cNvPr>
          <p:cNvCxnSpPr/>
          <p:nvPr/>
        </p:nvCxnSpPr>
        <p:spPr>
          <a:xfrm>
            <a:off x="6599893" y="4042723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6AEF5C49-10D3-7D43-ACE4-3B419C0F4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523" y="3250880"/>
            <a:ext cx="2315084" cy="1543389"/>
          </a:xfrm>
          <a:prstGeom prst="rect">
            <a:avLst/>
          </a:prstGeom>
        </p:spPr>
      </p:pic>
      <p:sp>
        <p:nvSpPr>
          <p:cNvPr id="62" name="Овал 47">
            <a:extLst>
              <a:ext uri="{FF2B5EF4-FFF2-40B4-BE49-F238E27FC236}">
                <a16:creationId xmlns:a16="http://schemas.microsoft.com/office/drawing/2014/main" id="{3D4C9920-DE28-364E-BC89-EF3F5CC57CA6}"/>
              </a:ext>
            </a:extLst>
          </p:cNvPr>
          <p:cNvSpPr/>
          <p:nvPr/>
        </p:nvSpPr>
        <p:spPr>
          <a:xfrm>
            <a:off x="4772374" y="3503813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54">
            <a:extLst>
              <a:ext uri="{FF2B5EF4-FFF2-40B4-BE49-F238E27FC236}">
                <a16:creationId xmlns:a16="http://schemas.microsoft.com/office/drawing/2014/main" id="{1A8DD45F-9F8A-114A-8A87-ED3638A7351F}"/>
              </a:ext>
            </a:extLst>
          </p:cNvPr>
          <p:cNvSpPr/>
          <p:nvPr/>
        </p:nvSpPr>
        <p:spPr>
          <a:xfrm>
            <a:off x="4772374" y="4509455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23">
            <a:extLst>
              <a:ext uri="{FF2B5EF4-FFF2-40B4-BE49-F238E27FC236}">
                <a16:creationId xmlns:a16="http://schemas.microsoft.com/office/drawing/2014/main" id="{FEE3DA11-E3DC-7341-A496-006A0946064B}"/>
              </a:ext>
            </a:extLst>
          </p:cNvPr>
          <p:cNvSpPr/>
          <p:nvPr/>
        </p:nvSpPr>
        <p:spPr>
          <a:xfrm>
            <a:off x="4772374" y="4008343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54">
            <a:extLst>
              <a:ext uri="{FF2B5EF4-FFF2-40B4-BE49-F238E27FC236}">
                <a16:creationId xmlns:a16="http://schemas.microsoft.com/office/drawing/2014/main" id="{C6CA38D0-D757-EF4D-8838-5317705B5A0B}"/>
              </a:ext>
            </a:extLst>
          </p:cNvPr>
          <p:cNvSpPr/>
          <p:nvPr/>
        </p:nvSpPr>
        <p:spPr>
          <a:xfrm>
            <a:off x="6156674" y="3054639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23">
            <a:extLst>
              <a:ext uri="{FF2B5EF4-FFF2-40B4-BE49-F238E27FC236}">
                <a16:creationId xmlns:a16="http://schemas.microsoft.com/office/drawing/2014/main" id="{516204DF-171F-2A48-A598-7218C24672A3}"/>
              </a:ext>
            </a:extLst>
          </p:cNvPr>
          <p:cNvSpPr/>
          <p:nvPr/>
        </p:nvSpPr>
        <p:spPr>
          <a:xfrm>
            <a:off x="5642075" y="3054639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47">
            <a:extLst>
              <a:ext uri="{FF2B5EF4-FFF2-40B4-BE49-F238E27FC236}">
                <a16:creationId xmlns:a16="http://schemas.microsoft.com/office/drawing/2014/main" id="{788EE66B-5CF8-0343-8C0A-27D9DE6A5B19}"/>
              </a:ext>
            </a:extLst>
          </p:cNvPr>
          <p:cNvSpPr/>
          <p:nvPr/>
        </p:nvSpPr>
        <p:spPr>
          <a:xfrm>
            <a:off x="5158708" y="305766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ADDDCBE-E6EA-234F-940A-58290DC807A3}"/>
              </a:ext>
            </a:extLst>
          </p:cNvPr>
          <p:cNvSpPr/>
          <p:nvPr/>
        </p:nvSpPr>
        <p:spPr>
          <a:xfrm>
            <a:off x="7912517" y="2899476"/>
            <a:ext cx="2133183" cy="213136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6FA4613-2D42-D248-92D5-52C3F388ACD1}"/>
                  </a:ext>
                </a:extLst>
              </p:cNvPr>
              <p:cNvSpPr/>
              <p:nvPr/>
            </p:nvSpPr>
            <p:spPr>
              <a:xfrm>
                <a:off x="1393653" y="2488510"/>
                <a:ext cx="6449073" cy="3795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ea typeface="Cambria Math" panose="02040503050406030204" pitchFamily="18" charset="0"/>
                    <a:cs typeface="Lato" panose="020F0502020204030203" pitchFamily="34" charset="0"/>
                  </a:rPr>
                  <a:t>JDGSVD decomposes dense similarity matrices of the form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A</m:t>
                        </m:r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B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6FA4613-2D42-D248-92D5-52C3F388AC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653" y="2488510"/>
                <a:ext cx="6449073" cy="379527"/>
              </a:xfrm>
              <a:prstGeom prst="rect">
                <a:avLst/>
              </a:prstGeom>
              <a:blipFill>
                <a:blip r:embed="rId4"/>
                <a:stretch>
                  <a:fillRect l="-787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785E2ED4-1066-B44C-AF82-A6B6375125E8}"/>
              </a:ext>
            </a:extLst>
          </p:cNvPr>
          <p:cNvSpPr/>
          <p:nvPr/>
        </p:nvSpPr>
        <p:spPr>
          <a:xfrm>
            <a:off x="8111929" y="4951509"/>
            <a:ext cx="2099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Cambria Math" panose="02040503050406030204" pitchFamily="18" charset="0"/>
                <a:cs typeface="Lato" panose="020F0502020204030203" pitchFamily="34" charset="0"/>
              </a:rPr>
              <a:t>PPR / Katz similarity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1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HOPE: asymptotics and practice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36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бъект 11"/>
              <p:cNvSpPr>
                <a:spLocks noGrp="1"/>
              </p:cNvSpPr>
              <p:nvPr>
                <p:ph idx="1"/>
              </p:nvPr>
            </p:nvSpPr>
            <p:spPr>
              <a:xfrm>
                <a:off x="685546" y="1678184"/>
                <a:ext cx="10804481" cy="446861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u="sng" dirty="0"/>
                  <a:t>Does not work well</a:t>
                </a:r>
                <a:r>
                  <a:rPr lang="en-US" dirty="0"/>
                  <a:t> for classification/link prediction </a:t>
                </a:r>
                <a:r>
                  <a:rPr lang="en-US" dirty="0">
                    <a:sym typeface="Wingdings" pitchFamily="2" charset="2"/>
                  </a:rPr>
                  <a:t>:(</a:t>
                </a:r>
                <a:endParaRPr lang="en-US" u="sng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Horrible MATLAB code </a:t>
                </a:r>
                <a:r>
                  <a:rPr lang="en-US" dirty="0">
                    <a:sym typeface="Wingdings" pitchFamily="2" charset="2"/>
                  </a:rPr>
                  <a:t>:(</a:t>
                </a: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Overall complexity is ~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</m:t>
                        </m:r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itchFamily="2" charset="2"/>
                  </a:rPr>
                  <a:t>:)</a:t>
                </a: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ym typeface="Wingdings" pitchFamily="2" charset="2"/>
                  </a:rPr>
                  <a:t>Practical limitations: ~5M nodes + MATLAB license</a:t>
                </a:r>
              </a:p>
            </p:txBody>
          </p:sp>
        </mc:Choice>
        <mc:Fallback xmlns="">
          <p:sp>
            <p:nvSpPr>
              <p:cNvPr id="16" name="Объек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546" y="1678184"/>
                <a:ext cx="10804481" cy="4468616"/>
              </a:xfrm>
              <a:blipFill>
                <a:blip r:embed="rId2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extBox 118"/>
          <p:cNvSpPr txBox="1"/>
          <p:nvPr/>
        </p:nvSpPr>
        <p:spPr>
          <a:xfrm>
            <a:off x="677414" y="6369634"/>
            <a:ext cx="6840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Asymmetric transitivity preserving graph embedding.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al., KDD 2016</a:t>
            </a:r>
          </a:p>
        </p:txBody>
      </p:sp>
    </p:spTree>
    <p:extLst>
      <p:ext uri="{BB962C8B-B14F-4D97-AF65-F5344CB8AC3E}">
        <p14:creationId xmlns:p14="http://schemas.microsoft.com/office/powerpoint/2010/main" val="31672604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AROPE: algorithm overview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37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бъект 11"/>
              <p:cNvSpPr>
                <a:spLocks noGrp="1"/>
              </p:cNvSpPr>
              <p:nvPr>
                <p:ph idx="1"/>
              </p:nvPr>
            </p:nvSpPr>
            <p:spPr>
              <a:xfrm>
                <a:off x="685546" y="1678185"/>
                <a:ext cx="10804481" cy="63381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Do eigen decomposition on the adjacency matrix, scale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/>
                  <a:t>’s</a:t>
                </a:r>
                <a:endParaRPr lang="ru-RU" dirty="0"/>
              </a:p>
            </p:txBody>
          </p:sp>
        </mc:Choice>
        <mc:Fallback xmlns="">
          <p:sp>
            <p:nvSpPr>
              <p:cNvPr id="16" name="Объек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546" y="1678185"/>
                <a:ext cx="10804481" cy="633810"/>
              </a:xfrm>
              <a:blipFill>
                <a:blip r:embed="rId2"/>
                <a:stretch>
                  <a:fillRect l="-1058" t="-20408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7" name="Прямая соединительная линия 106">
            <a:extLst>
              <a:ext uri="{FF2B5EF4-FFF2-40B4-BE49-F238E27FC236}">
                <a16:creationId xmlns:a16="http://schemas.microsoft.com/office/drawing/2014/main" id="{BB17157D-8B8F-704A-AAF4-035094FC903C}"/>
              </a:ext>
            </a:extLst>
          </p:cNvPr>
          <p:cNvCxnSpPr>
            <a:stCxn id="238" idx="0"/>
            <a:endCxn id="239" idx="3"/>
          </p:cNvCxnSpPr>
          <p:nvPr/>
        </p:nvCxnSpPr>
        <p:spPr>
          <a:xfrm flipV="1">
            <a:off x="2636699" y="3468391"/>
            <a:ext cx="198095" cy="54849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единительная линия 91">
            <a:extLst>
              <a:ext uri="{FF2B5EF4-FFF2-40B4-BE49-F238E27FC236}">
                <a16:creationId xmlns:a16="http://schemas.microsoft.com/office/drawing/2014/main" id="{3E938B15-F267-C846-B866-B099D3AC5B3E}"/>
              </a:ext>
            </a:extLst>
          </p:cNvPr>
          <p:cNvCxnSpPr>
            <a:stCxn id="234" idx="5"/>
            <a:endCxn id="238" idx="2"/>
          </p:cNvCxnSpPr>
          <p:nvPr/>
        </p:nvCxnSpPr>
        <p:spPr>
          <a:xfrm>
            <a:off x="2021074" y="3885767"/>
            <a:ext cx="536298" cy="21044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Прямая соединительная линия 92">
            <a:extLst>
              <a:ext uri="{FF2B5EF4-FFF2-40B4-BE49-F238E27FC236}">
                <a16:creationId xmlns:a16="http://schemas.microsoft.com/office/drawing/2014/main" id="{440A8776-AC99-1E47-9982-0A02B2170FAC}"/>
              </a:ext>
            </a:extLst>
          </p:cNvPr>
          <p:cNvCxnSpPr>
            <a:stCxn id="231" idx="6"/>
            <a:endCxn id="233" idx="2"/>
          </p:cNvCxnSpPr>
          <p:nvPr/>
        </p:nvCxnSpPr>
        <p:spPr>
          <a:xfrm>
            <a:off x="1022867" y="2911727"/>
            <a:ext cx="594521" cy="283060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 стрелкой 16">
            <a:extLst>
              <a:ext uri="{FF2B5EF4-FFF2-40B4-BE49-F238E27FC236}">
                <a16:creationId xmlns:a16="http://schemas.microsoft.com/office/drawing/2014/main" id="{F036F7CF-70D6-2E42-BABC-CC3DFE0B3612}"/>
              </a:ext>
            </a:extLst>
          </p:cNvPr>
          <p:cNvCxnSpPr/>
          <p:nvPr/>
        </p:nvCxnSpPr>
        <p:spPr>
          <a:xfrm>
            <a:off x="3559614" y="4029022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Овал 17">
            <a:extLst>
              <a:ext uri="{FF2B5EF4-FFF2-40B4-BE49-F238E27FC236}">
                <a16:creationId xmlns:a16="http://schemas.microsoft.com/office/drawing/2014/main" id="{70EF443C-ED7C-914C-AABF-CDFE7FA54281}"/>
              </a:ext>
            </a:extLst>
          </p:cNvPr>
          <p:cNvSpPr/>
          <p:nvPr/>
        </p:nvSpPr>
        <p:spPr>
          <a:xfrm>
            <a:off x="864213" y="283240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Овал 18">
            <a:extLst>
              <a:ext uri="{FF2B5EF4-FFF2-40B4-BE49-F238E27FC236}">
                <a16:creationId xmlns:a16="http://schemas.microsoft.com/office/drawing/2014/main" id="{61ED2FE6-2066-6346-B6DD-4189AFB4CDF0}"/>
              </a:ext>
            </a:extLst>
          </p:cNvPr>
          <p:cNvSpPr/>
          <p:nvPr/>
        </p:nvSpPr>
        <p:spPr>
          <a:xfrm>
            <a:off x="866772" y="360672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" name="Овал 19">
            <a:extLst>
              <a:ext uri="{FF2B5EF4-FFF2-40B4-BE49-F238E27FC236}">
                <a16:creationId xmlns:a16="http://schemas.microsoft.com/office/drawing/2014/main" id="{8196125F-F6EF-2D4D-9498-F429774574DA}"/>
              </a:ext>
            </a:extLst>
          </p:cNvPr>
          <p:cNvSpPr/>
          <p:nvPr/>
        </p:nvSpPr>
        <p:spPr>
          <a:xfrm>
            <a:off x="1617388" y="311546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Овал 20">
            <a:extLst>
              <a:ext uri="{FF2B5EF4-FFF2-40B4-BE49-F238E27FC236}">
                <a16:creationId xmlns:a16="http://schemas.microsoft.com/office/drawing/2014/main" id="{D1B69414-68B5-B741-8821-3FA6C484AF25}"/>
              </a:ext>
            </a:extLst>
          </p:cNvPr>
          <p:cNvSpPr/>
          <p:nvPr/>
        </p:nvSpPr>
        <p:spPr>
          <a:xfrm>
            <a:off x="1885654" y="3750347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Овал 21">
            <a:extLst>
              <a:ext uri="{FF2B5EF4-FFF2-40B4-BE49-F238E27FC236}">
                <a16:creationId xmlns:a16="http://schemas.microsoft.com/office/drawing/2014/main" id="{A4B57F42-C35D-4345-909E-3DA460981EBB}"/>
              </a:ext>
            </a:extLst>
          </p:cNvPr>
          <p:cNvSpPr/>
          <p:nvPr/>
        </p:nvSpPr>
        <p:spPr>
          <a:xfrm>
            <a:off x="1469826" y="4386723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Овал 22">
            <a:extLst>
              <a:ext uri="{FF2B5EF4-FFF2-40B4-BE49-F238E27FC236}">
                <a16:creationId xmlns:a16="http://schemas.microsoft.com/office/drawing/2014/main" id="{12EC9D1D-04C0-484F-BC16-80BE544FBDB5}"/>
              </a:ext>
            </a:extLst>
          </p:cNvPr>
          <p:cNvSpPr/>
          <p:nvPr/>
        </p:nvSpPr>
        <p:spPr>
          <a:xfrm>
            <a:off x="1054852" y="5117726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Овал 23">
            <a:extLst>
              <a:ext uri="{FF2B5EF4-FFF2-40B4-BE49-F238E27FC236}">
                <a16:creationId xmlns:a16="http://schemas.microsoft.com/office/drawing/2014/main" id="{813D479D-09B6-A84E-8EE9-9723B0F9018B}"/>
              </a:ext>
            </a:extLst>
          </p:cNvPr>
          <p:cNvSpPr/>
          <p:nvPr/>
        </p:nvSpPr>
        <p:spPr>
          <a:xfrm>
            <a:off x="2022982" y="4872182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Овал 24">
            <a:extLst>
              <a:ext uri="{FF2B5EF4-FFF2-40B4-BE49-F238E27FC236}">
                <a16:creationId xmlns:a16="http://schemas.microsoft.com/office/drawing/2014/main" id="{938AB2E4-5D23-684F-9883-F103E8959D16}"/>
              </a:ext>
            </a:extLst>
          </p:cNvPr>
          <p:cNvSpPr/>
          <p:nvPr/>
        </p:nvSpPr>
        <p:spPr>
          <a:xfrm>
            <a:off x="2557372" y="4016883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Овал 25">
            <a:extLst>
              <a:ext uri="{FF2B5EF4-FFF2-40B4-BE49-F238E27FC236}">
                <a16:creationId xmlns:a16="http://schemas.microsoft.com/office/drawing/2014/main" id="{1D149401-58C8-9047-85E1-AD5693D699DD}"/>
              </a:ext>
            </a:extLst>
          </p:cNvPr>
          <p:cNvSpPr/>
          <p:nvPr/>
        </p:nvSpPr>
        <p:spPr>
          <a:xfrm>
            <a:off x="2811560" y="3332971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Овал 26">
            <a:extLst>
              <a:ext uri="{FF2B5EF4-FFF2-40B4-BE49-F238E27FC236}">
                <a16:creationId xmlns:a16="http://schemas.microsoft.com/office/drawing/2014/main" id="{7FC81AA9-6A8B-D949-8C96-99B76C57CEF2}"/>
              </a:ext>
            </a:extLst>
          </p:cNvPr>
          <p:cNvSpPr/>
          <p:nvPr/>
        </p:nvSpPr>
        <p:spPr>
          <a:xfrm>
            <a:off x="3206488" y="4459125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1" name="Овал 27">
            <a:extLst>
              <a:ext uri="{FF2B5EF4-FFF2-40B4-BE49-F238E27FC236}">
                <a16:creationId xmlns:a16="http://schemas.microsoft.com/office/drawing/2014/main" id="{62B46F2E-0326-6B44-93EA-51B1C48C71B3}"/>
              </a:ext>
            </a:extLst>
          </p:cNvPr>
          <p:cNvSpPr/>
          <p:nvPr/>
        </p:nvSpPr>
        <p:spPr>
          <a:xfrm>
            <a:off x="3365143" y="3824239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2" name="Прямая соединительная линия 28">
            <a:extLst>
              <a:ext uri="{FF2B5EF4-FFF2-40B4-BE49-F238E27FC236}">
                <a16:creationId xmlns:a16="http://schemas.microsoft.com/office/drawing/2014/main" id="{25489D82-4771-4C47-B75F-D32697ABE985}"/>
              </a:ext>
            </a:extLst>
          </p:cNvPr>
          <p:cNvCxnSpPr>
            <a:stCxn id="234" idx="4"/>
            <a:endCxn id="235" idx="0"/>
          </p:cNvCxnSpPr>
          <p:nvPr/>
        </p:nvCxnSpPr>
        <p:spPr>
          <a:xfrm flipH="1">
            <a:off x="1549153" y="3909002"/>
            <a:ext cx="415828" cy="477721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Прямая соединительная линия 29">
            <a:extLst>
              <a:ext uri="{FF2B5EF4-FFF2-40B4-BE49-F238E27FC236}">
                <a16:creationId xmlns:a16="http://schemas.microsoft.com/office/drawing/2014/main" id="{C497E64B-EF77-5F4E-A193-82517D1B4216}"/>
              </a:ext>
            </a:extLst>
          </p:cNvPr>
          <p:cNvCxnSpPr>
            <a:stCxn id="232" idx="4"/>
            <a:endCxn id="235" idx="1"/>
          </p:cNvCxnSpPr>
          <p:nvPr/>
        </p:nvCxnSpPr>
        <p:spPr>
          <a:xfrm>
            <a:off x="946100" y="3765383"/>
            <a:ext cx="546961" cy="6445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Прямая соединительная линия 30">
            <a:extLst>
              <a:ext uri="{FF2B5EF4-FFF2-40B4-BE49-F238E27FC236}">
                <a16:creationId xmlns:a16="http://schemas.microsoft.com/office/drawing/2014/main" id="{C0BA3BAB-B1F0-D147-836D-A6463F2A4CDC}"/>
              </a:ext>
            </a:extLst>
          </p:cNvPr>
          <p:cNvCxnSpPr>
            <a:stCxn id="234" idx="0"/>
            <a:endCxn id="233" idx="4"/>
          </p:cNvCxnSpPr>
          <p:nvPr/>
        </p:nvCxnSpPr>
        <p:spPr>
          <a:xfrm flipH="1" flipV="1">
            <a:off x="1696717" y="3274115"/>
            <a:ext cx="268265" cy="476233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Прямая соединительная линия 31">
            <a:extLst>
              <a:ext uri="{FF2B5EF4-FFF2-40B4-BE49-F238E27FC236}">
                <a16:creationId xmlns:a16="http://schemas.microsoft.com/office/drawing/2014/main" id="{3ED253A8-0366-404C-90F3-C0FE9BFE513A}"/>
              </a:ext>
            </a:extLst>
          </p:cNvPr>
          <p:cNvCxnSpPr>
            <a:stCxn id="231" idx="6"/>
            <a:endCxn id="233" idx="2"/>
          </p:cNvCxnSpPr>
          <p:nvPr/>
        </p:nvCxnSpPr>
        <p:spPr>
          <a:xfrm>
            <a:off x="1022867" y="2911727"/>
            <a:ext cx="594522" cy="283060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Прямая соединительная линия 32">
            <a:extLst>
              <a:ext uri="{FF2B5EF4-FFF2-40B4-BE49-F238E27FC236}">
                <a16:creationId xmlns:a16="http://schemas.microsoft.com/office/drawing/2014/main" id="{45550168-8E11-5547-B25D-684391D03FA3}"/>
              </a:ext>
            </a:extLst>
          </p:cNvPr>
          <p:cNvCxnSpPr>
            <a:stCxn id="231" idx="4"/>
            <a:endCxn id="232" idx="0"/>
          </p:cNvCxnSpPr>
          <p:nvPr/>
        </p:nvCxnSpPr>
        <p:spPr>
          <a:xfrm>
            <a:off x="943540" y="2991054"/>
            <a:ext cx="2559" cy="6156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Прямая соединительная линия 33">
            <a:extLst>
              <a:ext uri="{FF2B5EF4-FFF2-40B4-BE49-F238E27FC236}">
                <a16:creationId xmlns:a16="http://schemas.microsoft.com/office/drawing/2014/main" id="{665373D4-9AD3-0742-A565-8DFDAD46F783}"/>
              </a:ext>
            </a:extLst>
          </p:cNvPr>
          <p:cNvCxnSpPr>
            <a:stCxn id="231" idx="5"/>
            <a:endCxn id="234" idx="1"/>
          </p:cNvCxnSpPr>
          <p:nvPr/>
        </p:nvCxnSpPr>
        <p:spPr>
          <a:xfrm>
            <a:off x="999633" y="2967820"/>
            <a:ext cx="909255" cy="80576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Прямая соединительная линия 35">
            <a:extLst>
              <a:ext uri="{FF2B5EF4-FFF2-40B4-BE49-F238E27FC236}">
                <a16:creationId xmlns:a16="http://schemas.microsoft.com/office/drawing/2014/main" id="{02C434B5-E841-7741-8947-12936DE984AD}"/>
              </a:ext>
            </a:extLst>
          </p:cNvPr>
          <p:cNvCxnSpPr>
            <a:stCxn id="233" idx="3"/>
            <a:endCxn id="232" idx="7"/>
          </p:cNvCxnSpPr>
          <p:nvPr/>
        </p:nvCxnSpPr>
        <p:spPr>
          <a:xfrm flipH="1">
            <a:off x="1002192" y="3250880"/>
            <a:ext cx="638432" cy="37908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Прямая соединительная линия 36">
            <a:extLst>
              <a:ext uri="{FF2B5EF4-FFF2-40B4-BE49-F238E27FC236}">
                <a16:creationId xmlns:a16="http://schemas.microsoft.com/office/drawing/2014/main" id="{991F2CF7-0D05-0E4C-9BF8-918362BC7A7F}"/>
              </a:ext>
            </a:extLst>
          </p:cNvPr>
          <p:cNvCxnSpPr>
            <a:stCxn id="236" idx="0"/>
            <a:endCxn id="235" idx="3"/>
          </p:cNvCxnSpPr>
          <p:nvPr/>
        </p:nvCxnSpPr>
        <p:spPr>
          <a:xfrm flipV="1">
            <a:off x="1134180" y="4522142"/>
            <a:ext cx="358880" cy="59558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Прямая соединительная линия 37">
            <a:extLst>
              <a:ext uri="{FF2B5EF4-FFF2-40B4-BE49-F238E27FC236}">
                <a16:creationId xmlns:a16="http://schemas.microsoft.com/office/drawing/2014/main" id="{9560C9D4-CA08-FC4D-BE5F-945E8FEBCDD8}"/>
              </a:ext>
            </a:extLst>
          </p:cNvPr>
          <p:cNvCxnSpPr>
            <a:stCxn id="236" idx="6"/>
            <a:endCxn id="237" idx="2"/>
          </p:cNvCxnSpPr>
          <p:nvPr/>
        </p:nvCxnSpPr>
        <p:spPr>
          <a:xfrm flipV="1">
            <a:off x="1213507" y="4951509"/>
            <a:ext cx="809476" cy="24554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Прямая соединительная линия 38">
            <a:extLst>
              <a:ext uri="{FF2B5EF4-FFF2-40B4-BE49-F238E27FC236}">
                <a16:creationId xmlns:a16="http://schemas.microsoft.com/office/drawing/2014/main" id="{E5A9D5FD-954B-A84F-9654-A8D529721CCF}"/>
              </a:ext>
            </a:extLst>
          </p:cNvPr>
          <p:cNvCxnSpPr>
            <a:stCxn id="235" idx="5"/>
            <a:endCxn id="237" idx="1"/>
          </p:cNvCxnSpPr>
          <p:nvPr/>
        </p:nvCxnSpPr>
        <p:spPr>
          <a:xfrm>
            <a:off x="1605246" y="4522142"/>
            <a:ext cx="440971" cy="3732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Прямая соединительная линия 39">
            <a:extLst>
              <a:ext uri="{FF2B5EF4-FFF2-40B4-BE49-F238E27FC236}">
                <a16:creationId xmlns:a16="http://schemas.microsoft.com/office/drawing/2014/main" id="{B1B169C5-436F-2F4B-B1D6-893F3D660839}"/>
              </a:ext>
            </a:extLst>
          </p:cNvPr>
          <p:cNvCxnSpPr>
            <a:stCxn id="240" idx="0"/>
            <a:endCxn id="241" idx="4"/>
          </p:cNvCxnSpPr>
          <p:nvPr/>
        </p:nvCxnSpPr>
        <p:spPr>
          <a:xfrm flipV="1">
            <a:off x="3285816" y="3982892"/>
            <a:ext cx="158654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Прямая соединительная линия 40">
            <a:extLst>
              <a:ext uri="{FF2B5EF4-FFF2-40B4-BE49-F238E27FC236}">
                <a16:creationId xmlns:a16="http://schemas.microsoft.com/office/drawing/2014/main" id="{4AFF8FD4-2DBD-CB4C-A800-35D9B126DCED}"/>
              </a:ext>
            </a:extLst>
          </p:cNvPr>
          <p:cNvCxnSpPr>
            <a:stCxn id="240" idx="1"/>
            <a:endCxn id="238" idx="5"/>
          </p:cNvCxnSpPr>
          <p:nvPr/>
        </p:nvCxnSpPr>
        <p:spPr>
          <a:xfrm flipH="1" flipV="1">
            <a:off x="2692791" y="4152302"/>
            <a:ext cx="536931" cy="330057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Прямая соединительная линия 41">
            <a:extLst>
              <a:ext uri="{FF2B5EF4-FFF2-40B4-BE49-F238E27FC236}">
                <a16:creationId xmlns:a16="http://schemas.microsoft.com/office/drawing/2014/main" id="{D4F2D8FC-B2A5-D741-BA06-3A5DA2153890}"/>
              </a:ext>
            </a:extLst>
          </p:cNvPr>
          <p:cNvCxnSpPr>
            <a:stCxn id="239" idx="6"/>
            <a:endCxn id="241" idx="1"/>
          </p:cNvCxnSpPr>
          <p:nvPr/>
        </p:nvCxnSpPr>
        <p:spPr>
          <a:xfrm>
            <a:off x="2970214" y="3412298"/>
            <a:ext cx="418163" cy="435175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Прямая соединительная линия 42">
            <a:extLst>
              <a:ext uri="{FF2B5EF4-FFF2-40B4-BE49-F238E27FC236}">
                <a16:creationId xmlns:a16="http://schemas.microsoft.com/office/drawing/2014/main" id="{58D79BDB-B7E9-0B40-9DA8-F93E5747E7F6}"/>
              </a:ext>
            </a:extLst>
          </p:cNvPr>
          <p:cNvCxnSpPr>
            <a:stCxn id="235" idx="6"/>
            <a:endCxn id="238" idx="3"/>
          </p:cNvCxnSpPr>
          <p:nvPr/>
        </p:nvCxnSpPr>
        <p:spPr>
          <a:xfrm flipV="1">
            <a:off x="1628480" y="4152302"/>
            <a:ext cx="952126" cy="31374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Прямая соединительная линия 43">
            <a:extLst>
              <a:ext uri="{FF2B5EF4-FFF2-40B4-BE49-F238E27FC236}">
                <a16:creationId xmlns:a16="http://schemas.microsoft.com/office/drawing/2014/main" id="{F9E67EF7-42BD-B946-9C0B-762A42A51A3E}"/>
              </a:ext>
            </a:extLst>
          </p:cNvPr>
          <p:cNvCxnSpPr>
            <a:stCxn id="234" idx="5"/>
            <a:endCxn id="238" idx="2"/>
          </p:cNvCxnSpPr>
          <p:nvPr/>
        </p:nvCxnSpPr>
        <p:spPr>
          <a:xfrm>
            <a:off x="2021073" y="3885768"/>
            <a:ext cx="536299" cy="21044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Прямая соединительная линия 44">
            <a:extLst>
              <a:ext uri="{FF2B5EF4-FFF2-40B4-BE49-F238E27FC236}">
                <a16:creationId xmlns:a16="http://schemas.microsoft.com/office/drawing/2014/main" id="{3E883E21-8421-CD47-B1DC-ACE9D564D6AC}"/>
              </a:ext>
            </a:extLst>
          </p:cNvPr>
          <p:cNvCxnSpPr>
            <a:stCxn id="239" idx="3"/>
            <a:endCxn id="238" idx="0"/>
          </p:cNvCxnSpPr>
          <p:nvPr/>
        </p:nvCxnSpPr>
        <p:spPr>
          <a:xfrm flipH="1">
            <a:off x="2636699" y="3468390"/>
            <a:ext cx="198095" cy="54849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Прямая соединительная линия 45">
            <a:extLst>
              <a:ext uri="{FF2B5EF4-FFF2-40B4-BE49-F238E27FC236}">
                <a16:creationId xmlns:a16="http://schemas.microsoft.com/office/drawing/2014/main" id="{6C0019D7-4850-5B43-A8C4-1DE6C0125CA6}"/>
              </a:ext>
            </a:extLst>
          </p:cNvPr>
          <p:cNvCxnSpPr>
            <a:stCxn id="231" idx="6"/>
            <a:endCxn id="239" idx="1"/>
          </p:cNvCxnSpPr>
          <p:nvPr/>
        </p:nvCxnSpPr>
        <p:spPr>
          <a:xfrm>
            <a:off x="1022867" y="2911727"/>
            <a:ext cx="1811927" cy="444478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Прямая со стрелкой 108">
            <a:extLst>
              <a:ext uri="{FF2B5EF4-FFF2-40B4-BE49-F238E27FC236}">
                <a16:creationId xmlns:a16="http://schemas.microsoft.com/office/drawing/2014/main" id="{E6CE4E6A-26AA-D74A-8591-8B5B2CB28B94}"/>
              </a:ext>
            </a:extLst>
          </p:cNvPr>
          <p:cNvCxnSpPr/>
          <p:nvPr/>
        </p:nvCxnSpPr>
        <p:spPr>
          <a:xfrm>
            <a:off x="6599893" y="4042723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Овал 47">
            <a:extLst>
              <a:ext uri="{FF2B5EF4-FFF2-40B4-BE49-F238E27FC236}">
                <a16:creationId xmlns:a16="http://schemas.microsoft.com/office/drawing/2014/main" id="{9083828B-47C1-6A46-BA29-BAA919709A75}"/>
              </a:ext>
            </a:extLst>
          </p:cNvPr>
          <p:cNvSpPr/>
          <p:nvPr/>
        </p:nvSpPr>
        <p:spPr>
          <a:xfrm>
            <a:off x="4772374" y="3503813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Овал 54">
            <a:extLst>
              <a:ext uri="{FF2B5EF4-FFF2-40B4-BE49-F238E27FC236}">
                <a16:creationId xmlns:a16="http://schemas.microsoft.com/office/drawing/2014/main" id="{3C33E250-9237-2C4F-BAE8-A89D20008C9C}"/>
              </a:ext>
            </a:extLst>
          </p:cNvPr>
          <p:cNvSpPr/>
          <p:nvPr/>
        </p:nvSpPr>
        <p:spPr>
          <a:xfrm>
            <a:off x="4772374" y="4509455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Овал 23">
            <a:extLst>
              <a:ext uri="{FF2B5EF4-FFF2-40B4-BE49-F238E27FC236}">
                <a16:creationId xmlns:a16="http://schemas.microsoft.com/office/drawing/2014/main" id="{DAF830E6-B023-D94B-8A54-74CA2B7B5AB7}"/>
              </a:ext>
            </a:extLst>
          </p:cNvPr>
          <p:cNvSpPr/>
          <p:nvPr/>
        </p:nvSpPr>
        <p:spPr>
          <a:xfrm>
            <a:off x="4772374" y="4008343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Овал 54">
            <a:extLst>
              <a:ext uri="{FF2B5EF4-FFF2-40B4-BE49-F238E27FC236}">
                <a16:creationId xmlns:a16="http://schemas.microsoft.com/office/drawing/2014/main" id="{79719C6E-FC6D-8740-A0D7-32D9F964630F}"/>
              </a:ext>
            </a:extLst>
          </p:cNvPr>
          <p:cNvSpPr/>
          <p:nvPr/>
        </p:nvSpPr>
        <p:spPr>
          <a:xfrm>
            <a:off x="6156674" y="3054639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Овал 23">
            <a:extLst>
              <a:ext uri="{FF2B5EF4-FFF2-40B4-BE49-F238E27FC236}">
                <a16:creationId xmlns:a16="http://schemas.microsoft.com/office/drawing/2014/main" id="{DD7A4EB0-D911-C149-9D57-3AE64EB5A7A7}"/>
              </a:ext>
            </a:extLst>
          </p:cNvPr>
          <p:cNvSpPr/>
          <p:nvPr/>
        </p:nvSpPr>
        <p:spPr>
          <a:xfrm>
            <a:off x="5642075" y="3054639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Овал 47">
            <a:extLst>
              <a:ext uri="{FF2B5EF4-FFF2-40B4-BE49-F238E27FC236}">
                <a16:creationId xmlns:a16="http://schemas.microsoft.com/office/drawing/2014/main" id="{BF313C11-0143-0C43-8A8D-3766D6C8834D}"/>
              </a:ext>
            </a:extLst>
          </p:cNvPr>
          <p:cNvSpPr/>
          <p:nvPr/>
        </p:nvSpPr>
        <p:spPr>
          <a:xfrm>
            <a:off x="5158708" y="305766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4" name="TextBox 333">
                <a:extLst>
                  <a:ext uri="{FF2B5EF4-FFF2-40B4-BE49-F238E27FC236}">
                    <a16:creationId xmlns:a16="http://schemas.microsoft.com/office/drawing/2014/main" id="{D865FD0D-5368-C746-B158-FA463B812DA1}"/>
                  </a:ext>
                </a:extLst>
              </p:cNvPr>
              <p:cNvSpPr txBox="1"/>
              <p:nvPr/>
            </p:nvSpPr>
            <p:spPr>
              <a:xfrm>
                <a:off x="8078011" y="2980161"/>
                <a:ext cx="2035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4" name="TextBox 333">
                <a:extLst>
                  <a:ext uri="{FF2B5EF4-FFF2-40B4-BE49-F238E27FC236}">
                    <a16:creationId xmlns:a16="http://schemas.microsoft.com/office/drawing/2014/main" id="{D865FD0D-5368-C746-B158-FA463B812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011" y="2980161"/>
                <a:ext cx="203582" cy="276999"/>
              </a:xfrm>
              <a:prstGeom prst="rect">
                <a:avLst/>
              </a:prstGeom>
              <a:blipFill>
                <a:blip r:embed="rId3"/>
                <a:stretch>
                  <a:fillRect l="-37500" r="-3125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TextBox 334">
                <a:extLst>
                  <a:ext uri="{FF2B5EF4-FFF2-40B4-BE49-F238E27FC236}">
                    <a16:creationId xmlns:a16="http://schemas.microsoft.com/office/drawing/2014/main" id="{9B251921-EFC0-7647-AAE0-1C4AEA4F33BF}"/>
                  </a:ext>
                </a:extLst>
              </p:cNvPr>
              <p:cNvSpPr txBox="1"/>
              <p:nvPr/>
            </p:nvSpPr>
            <p:spPr>
              <a:xfrm>
                <a:off x="8750393" y="2991920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35" name="TextBox 334">
                <a:extLst>
                  <a:ext uri="{FF2B5EF4-FFF2-40B4-BE49-F238E27FC236}">
                    <a16:creationId xmlns:a16="http://schemas.microsoft.com/office/drawing/2014/main" id="{9B251921-EFC0-7647-AAE0-1C4AEA4F3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0393" y="2991920"/>
                <a:ext cx="192360" cy="276999"/>
              </a:xfrm>
              <a:prstGeom prst="rect">
                <a:avLst/>
              </a:prstGeom>
              <a:blipFill>
                <a:blip r:embed="rId4"/>
                <a:stretch>
                  <a:fillRect l="-25000" r="-25000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6" name="TextBox 335">
                <a:extLst>
                  <a:ext uri="{FF2B5EF4-FFF2-40B4-BE49-F238E27FC236}">
                    <a16:creationId xmlns:a16="http://schemas.microsoft.com/office/drawing/2014/main" id="{11F24F6D-08E9-3A48-8FB4-4997EBDA2E85}"/>
                  </a:ext>
                </a:extLst>
              </p:cNvPr>
              <p:cNvSpPr txBox="1"/>
              <p:nvPr/>
            </p:nvSpPr>
            <p:spPr>
              <a:xfrm>
                <a:off x="9823924" y="2971998"/>
                <a:ext cx="322139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6" name="TextBox 335">
                <a:extLst>
                  <a:ext uri="{FF2B5EF4-FFF2-40B4-BE49-F238E27FC236}">
                    <a16:creationId xmlns:a16="http://schemas.microsoft.com/office/drawing/2014/main" id="{11F24F6D-08E9-3A48-8FB4-4997EBDA2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3924" y="2971998"/>
                <a:ext cx="322139" cy="281937"/>
              </a:xfrm>
              <a:prstGeom prst="rect">
                <a:avLst/>
              </a:prstGeom>
              <a:blipFill>
                <a:blip r:embed="rId5"/>
                <a:stretch>
                  <a:fillRect l="-20000" t="-9091" r="-8000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C264A870-559A-6042-9228-D64EE400C787}"/>
              </a:ext>
            </a:extLst>
          </p:cNvPr>
          <p:cNvSpPr txBox="1"/>
          <p:nvPr/>
        </p:nvSpPr>
        <p:spPr>
          <a:xfrm>
            <a:off x="677414" y="6369634"/>
            <a:ext cx="763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Arbitrary-order proximity preserved network embedding. Zhang et al., KDD 2018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DFD415A8-4F59-524F-8AD2-0BC2A7C2F2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4523" y="3250880"/>
            <a:ext cx="2315084" cy="154338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1AC05FC-BE4F-854A-80D7-F13AC3A104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2243" y="3250880"/>
            <a:ext cx="843356" cy="56223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68377092-6D8E-354E-9A91-55611946BD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9469" y="3251544"/>
            <a:ext cx="2315084" cy="154338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592ACC5-7266-ED4C-BE5C-66A854758F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8690" y="3015955"/>
            <a:ext cx="1550427" cy="1033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C9D52A8-30B4-894D-894D-064DA5970C5A}"/>
                  </a:ext>
                </a:extLst>
              </p:cNvPr>
              <p:cNvSpPr/>
              <p:nvPr/>
            </p:nvSpPr>
            <p:spPr>
              <a:xfrm>
                <a:off x="3179295" y="2494715"/>
                <a:ext cx="4725396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>
                    <a:ea typeface="Cambria Math" panose="02040503050406030204" pitchFamily="18" charset="0"/>
                    <a:cs typeface="Lato" panose="020F0502020204030203" pitchFamily="34" charset="0"/>
                  </a:rPr>
                  <a:t>Idea: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A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Qf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Λ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Q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dirty="0"/>
                  <a:t>, works with Katz similarity</a:t>
                </a: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C9D52A8-30B4-894D-894D-064DA5970C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295" y="2494715"/>
                <a:ext cx="4725396" cy="374270"/>
              </a:xfrm>
              <a:prstGeom prst="rect">
                <a:avLst/>
              </a:prstGeom>
              <a:blipFill>
                <a:blip r:embed="rId10"/>
                <a:stretch>
                  <a:fillRect l="-1075" t="-6667" r="-269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83220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AROPE: asymptotics and practice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38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бъект 11"/>
              <p:cNvSpPr>
                <a:spLocks noGrp="1"/>
              </p:cNvSpPr>
              <p:nvPr>
                <p:ph idx="1"/>
              </p:nvPr>
            </p:nvSpPr>
            <p:spPr>
              <a:xfrm>
                <a:off x="685546" y="1678184"/>
                <a:ext cx="10804481" cy="446861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u="sng" dirty="0"/>
                  <a:t>Does not work well</a:t>
                </a:r>
                <a:r>
                  <a:rPr lang="en-US" dirty="0"/>
                  <a:t> for classification/link prediction </a:t>
                </a:r>
                <a:r>
                  <a:rPr lang="en-US" dirty="0">
                    <a:sym typeface="Wingdings" pitchFamily="2" charset="2"/>
                  </a:rPr>
                  <a:t>:(</a:t>
                </a:r>
                <a:endParaRPr lang="en-US" u="sng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Easy to implement </a:t>
                </a:r>
                <a:r>
                  <a:rPr lang="en-US" dirty="0">
                    <a:sym typeface="Wingdings" pitchFamily="2" charset="2"/>
                  </a:rPr>
                  <a:t>:)</a:t>
                </a: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Overall complexity is ~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</m:t>
                        </m:r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itchFamily="2" charset="2"/>
                  </a:rPr>
                  <a:t>:)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ym typeface="Wingdings" pitchFamily="2" charset="2"/>
                  </a:rPr>
                  <a:t>Actual speed depends on the </a:t>
                </a:r>
                <a:r>
                  <a:rPr lang="en-US" dirty="0" err="1">
                    <a:sym typeface="Wingdings" pitchFamily="2" charset="2"/>
                  </a:rPr>
                  <a:t>eigensolver</a:t>
                </a: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ym typeface="Wingdings" pitchFamily="2" charset="2"/>
                  </a:rPr>
                  <a:t>Practical limitations: ~5M nodes</a:t>
                </a:r>
              </a:p>
            </p:txBody>
          </p:sp>
        </mc:Choice>
        <mc:Fallback xmlns="">
          <p:sp>
            <p:nvSpPr>
              <p:cNvPr id="16" name="Объек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546" y="1678184"/>
                <a:ext cx="10804481" cy="4468616"/>
              </a:xfrm>
              <a:blipFill>
                <a:blip r:embed="rId2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extBox 118"/>
          <p:cNvSpPr txBox="1"/>
          <p:nvPr/>
        </p:nvSpPr>
        <p:spPr>
          <a:xfrm>
            <a:off x="677414" y="6369634"/>
            <a:ext cx="7520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Arbitrary-order proximity preserved network embedding. Zhang et al., KDD 2018</a:t>
            </a:r>
          </a:p>
        </p:txBody>
      </p:sp>
    </p:spTree>
    <p:extLst>
      <p:ext uri="{BB962C8B-B14F-4D97-AF65-F5344CB8AC3E}">
        <p14:creationId xmlns:p14="http://schemas.microsoft.com/office/powerpoint/2010/main" val="38973373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 err="1"/>
              <a:t>NetMF</a:t>
            </a:r>
            <a:r>
              <a:rPr lang="en-US" dirty="0"/>
              <a:t>: algorithm overview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16" name="Объект 11"/>
          <p:cNvSpPr>
            <a:spLocks noGrp="1"/>
          </p:cNvSpPr>
          <p:nvPr>
            <p:ph idx="1"/>
          </p:nvPr>
        </p:nvSpPr>
        <p:spPr>
          <a:xfrm>
            <a:off x="685546" y="1678185"/>
            <a:ext cx="10804481" cy="633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Let’s decompose </a:t>
            </a:r>
            <a:r>
              <a:rPr lang="en-US" dirty="0" err="1"/>
              <a:t>DeepWalk’s</a:t>
            </a:r>
            <a:r>
              <a:rPr lang="en-US" dirty="0"/>
              <a:t> similarity matrix</a:t>
            </a:r>
            <a:endParaRPr lang="ru-RU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264A870-559A-6042-9228-D64EE400C787}"/>
              </a:ext>
            </a:extLst>
          </p:cNvPr>
          <p:cNvSpPr txBox="1"/>
          <p:nvPr/>
        </p:nvSpPr>
        <p:spPr>
          <a:xfrm>
            <a:off x="677414" y="6369634"/>
            <a:ext cx="10560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Network embedding as matrix factorization: Unifying DeepWalk, LINE, PTE, and node2vec.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Qiu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al., WSDM 2018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FB21CC9B-FEBF-134A-AD74-2915D9E61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0" y="3003748"/>
            <a:ext cx="3077607" cy="2051738"/>
          </a:xfrm>
          <a:prstGeom prst="rect">
            <a:avLst/>
          </a:prstGeom>
        </p:spPr>
      </p:pic>
      <p:cxnSp>
        <p:nvCxnSpPr>
          <p:cNvPr id="56" name="Прямая соединительная линия 106">
            <a:extLst>
              <a:ext uri="{FF2B5EF4-FFF2-40B4-BE49-F238E27FC236}">
                <a16:creationId xmlns:a16="http://schemas.microsoft.com/office/drawing/2014/main" id="{F2EBF75E-41EB-654D-8F4E-56A5A35308CB}"/>
              </a:ext>
            </a:extLst>
          </p:cNvPr>
          <p:cNvCxnSpPr>
            <a:stCxn id="70" idx="0"/>
            <a:endCxn id="71" idx="3"/>
          </p:cNvCxnSpPr>
          <p:nvPr/>
        </p:nvCxnSpPr>
        <p:spPr>
          <a:xfrm flipV="1">
            <a:off x="2636699" y="3468391"/>
            <a:ext cx="198095" cy="54849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91">
            <a:extLst>
              <a:ext uri="{FF2B5EF4-FFF2-40B4-BE49-F238E27FC236}">
                <a16:creationId xmlns:a16="http://schemas.microsoft.com/office/drawing/2014/main" id="{A451CD71-C744-AA45-9812-44F704AF92D2}"/>
              </a:ext>
            </a:extLst>
          </p:cNvPr>
          <p:cNvCxnSpPr>
            <a:stCxn id="66" idx="5"/>
            <a:endCxn id="70" idx="2"/>
          </p:cNvCxnSpPr>
          <p:nvPr/>
        </p:nvCxnSpPr>
        <p:spPr>
          <a:xfrm>
            <a:off x="2021074" y="3885767"/>
            <a:ext cx="536298" cy="21044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92">
            <a:extLst>
              <a:ext uri="{FF2B5EF4-FFF2-40B4-BE49-F238E27FC236}">
                <a16:creationId xmlns:a16="http://schemas.microsoft.com/office/drawing/2014/main" id="{AB2B8A68-A167-4E49-BA90-639AD561085B}"/>
              </a:ext>
            </a:extLst>
          </p:cNvPr>
          <p:cNvCxnSpPr>
            <a:stCxn id="62" idx="6"/>
            <a:endCxn id="65" idx="2"/>
          </p:cNvCxnSpPr>
          <p:nvPr/>
        </p:nvCxnSpPr>
        <p:spPr>
          <a:xfrm>
            <a:off x="1022867" y="2911727"/>
            <a:ext cx="594521" cy="283060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16">
            <a:extLst>
              <a:ext uri="{FF2B5EF4-FFF2-40B4-BE49-F238E27FC236}">
                <a16:creationId xmlns:a16="http://schemas.microsoft.com/office/drawing/2014/main" id="{B33D94E7-9912-AD48-B2AD-DCD816F3B5A0}"/>
              </a:ext>
            </a:extLst>
          </p:cNvPr>
          <p:cNvCxnSpPr/>
          <p:nvPr/>
        </p:nvCxnSpPr>
        <p:spPr>
          <a:xfrm>
            <a:off x="3559614" y="4029022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17">
            <a:extLst>
              <a:ext uri="{FF2B5EF4-FFF2-40B4-BE49-F238E27FC236}">
                <a16:creationId xmlns:a16="http://schemas.microsoft.com/office/drawing/2014/main" id="{5461ECC3-8A23-6548-8033-70DC03E9945D}"/>
              </a:ext>
            </a:extLst>
          </p:cNvPr>
          <p:cNvSpPr/>
          <p:nvPr/>
        </p:nvSpPr>
        <p:spPr>
          <a:xfrm>
            <a:off x="864213" y="283240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18">
            <a:extLst>
              <a:ext uri="{FF2B5EF4-FFF2-40B4-BE49-F238E27FC236}">
                <a16:creationId xmlns:a16="http://schemas.microsoft.com/office/drawing/2014/main" id="{1FD31EC9-DEEB-BE4D-96C5-96D937AFDE49}"/>
              </a:ext>
            </a:extLst>
          </p:cNvPr>
          <p:cNvSpPr/>
          <p:nvPr/>
        </p:nvSpPr>
        <p:spPr>
          <a:xfrm>
            <a:off x="866772" y="360672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19">
            <a:extLst>
              <a:ext uri="{FF2B5EF4-FFF2-40B4-BE49-F238E27FC236}">
                <a16:creationId xmlns:a16="http://schemas.microsoft.com/office/drawing/2014/main" id="{9B35065E-401D-704F-ABE7-A3F6DB76EA56}"/>
              </a:ext>
            </a:extLst>
          </p:cNvPr>
          <p:cNvSpPr/>
          <p:nvPr/>
        </p:nvSpPr>
        <p:spPr>
          <a:xfrm>
            <a:off x="1617388" y="311546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20">
            <a:extLst>
              <a:ext uri="{FF2B5EF4-FFF2-40B4-BE49-F238E27FC236}">
                <a16:creationId xmlns:a16="http://schemas.microsoft.com/office/drawing/2014/main" id="{E41204D0-81D4-BC40-99AB-6CC54C8816CE}"/>
              </a:ext>
            </a:extLst>
          </p:cNvPr>
          <p:cNvSpPr/>
          <p:nvPr/>
        </p:nvSpPr>
        <p:spPr>
          <a:xfrm>
            <a:off x="1885654" y="3750347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21">
            <a:extLst>
              <a:ext uri="{FF2B5EF4-FFF2-40B4-BE49-F238E27FC236}">
                <a16:creationId xmlns:a16="http://schemas.microsoft.com/office/drawing/2014/main" id="{F6AF0636-6321-5E44-9314-2D4F65F36C85}"/>
              </a:ext>
            </a:extLst>
          </p:cNvPr>
          <p:cNvSpPr/>
          <p:nvPr/>
        </p:nvSpPr>
        <p:spPr>
          <a:xfrm>
            <a:off x="1469826" y="4386723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22">
            <a:extLst>
              <a:ext uri="{FF2B5EF4-FFF2-40B4-BE49-F238E27FC236}">
                <a16:creationId xmlns:a16="http://schemas.microsoft.com/office/drawing/2014/main" id="{C1A36B8F-922A-844D-9036-B3B551FDA644}"/>
              </a:ext>
            </a:extLst>
          </p:cNvPr>
          <p:cNvSpPr/>
          <p:nvPr/>
        </p:nvSpPr>
        <p:spPr>
          <a:xfrm>
            <a:off x="1054852" y="5117726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23">
            <a:extLst>
              <a:ext uri="{FF2B5EF4-FFF2-40B4-BE49-F238E27FC236}">
                <a16:creationId xmlns:a16="http://schemas.microsoft.com/office/drawing/2014/main" id="{BA26A920-64B1-8346-B396-0D8AA90EE981}"/>
              </a:ext>
            </a:extLst>
          </p:cNvPr>
          <p:cNvSpPr/>
          <p:nvPr/>
        </p:nvSpPr>
        <p:spPr>
          <a:xfrm>
            <a:off x="2022982" y="4872182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24">
            <a:extLst>
              <a:ext uri="{FF2B5EF4-FFF2-40B4-BE49-F238E27FC236}">
                <a16:creationId xmlns:a16="http://schemas.microsoft.com/office/drawing/2014/main" id="{7AAAB232-2040-3146-8184-B9B27D06FE4F}"/>
              </a:ext>
            </a:extLst>
          </p:cNvPr>
          <p:cNvSpPr/>
          <p:nvPr/>
        </p:nvSpPr>
        <p:spPr>
          <a:xfrm>
            <a:off x="2557372" y="4016883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25">
            <a:extLst>
              <a:ext uri="{FF2B5EF4-FFF2-40B4-BE49-F238E27FC236}">
                <a16:creationId xmlns:a16="http://schemas.microsoft.com/office/drawing/2014/main" id="{72B9BD65-3BFD-A94C-B46C-0123B7139CA3}"/>
              </a:ext>
            </a:extLst>
          </p:cNvPr>
          <p:cNvSpPr/>
          <p:nvPr/>
        </p:nvSpPr>
        <p:spPr>
          <a:xfrm>
            <a:off x="2811560" y="3332971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26">
            <a:extLst>
              <a:ext uri="{FF2B5EF4-FFF2-40B4-BE49-F238E27FC236}">
                <a16:creationId xmlns:a16="http://schemas.microsoft.com/office/drawing/2014/main" id="{862D1A29-1295-DE4C-B259-D493A4361152}"/>
              </a:ext>
            </a:extLst>
          </p:cNvPr>
          <p:cNvSpPr/>
          <p:nvPr/>
        </p:nvSpPr>
        <p:spPr>
          <a:xfrm>
            <a:off x="3206488" y="4459125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27">
            <a:extLst>
              <a:ext uri="{FF2B5EF4-FFF2-40B4-BE49-F238E27FC236}">
                <a16:creationId xmlns:a16="http://schemas.microsoft.com/office/drawing/2014/main" id="{1970C6E3-A4DE-C449-B7D5-41805B9E2C6C}"/>
              </a:ext>
            </a:extLst>
          </p:cNvPr>
          <p:cNvSpPr/>
          <p:nvPr/>
        </p:nvSpPr>
        <p:spPr>
          <a:xfrm>
            <a:off x="3365143" y="3824239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4" name="Прямая соединительная линия 28">
            <a:extLst>
              <a:ext uri="{FF2B5EF4-FFF2-40B4-BE49-F238E27FC236}">
                <a16:creationId xmlns:a16="http://schemas.microsoft.com/office/drawing/2014/main" id="{1C94B6E1-C461-8C4A-8C80-60E4F42CE2DE}"/>
              </a:ext>
            </a:extLst>
          </p:cNvPr>
          <p:cNvCxnSpPr>
            <a:stCxn id="66" idx="4"/>
            <a:endCxn id="67" idx="0"/>
          </p:cNvCxnSpPr>
          <p:nvPr/>
        </p:nvCxnSpPr>
        <p:spPr>
          <a:xfrm flipH="1">
            <a:off x="1549153" y="3909002"/>
            <a:ext cx="415828" cy="477721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29">
            <a:extLst>
              <a:ext uri="{FF2B5EF4-FFF2-40B4-BE49-F238E27FC236}">
                <a16:creationId xmlns:a16="http://schemas.microsoft.com/office/drawing/2014/main" id="{3D85205F-8598-B245-9284-381A9FD489BA}"/>
              </a:ext>
            </a:extLst>
          </p:cNvPr>
          <p:cNvCxnSpPr>
            <a:stCxn id="63" idx="4"/>
            <a:endCxn id="67" idx="1"/>
          </p:cNvCxnSpPr>
          <p:nvPr/>
        </p:nvCxnSpPr>
        <p:spPr>
          <a:xfrm>
            <a:off x="946100" y="3765383"/>
            <a:ext cx="546961" cy="6445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30">
            <a:extLst>
              <a:ext uri="{FF2B5EF4-FFF2-40B4-BE49-F238E27FC236}">
                <a16:creationId xmlns:a16="http://schemas.microsoft.com/office/drawing/2014/main" id="{7AF3B522-B697-4C44-8A5C-33FA10CEF007}"/>
              </a:ext>
            </a:extLst>
          </p:cNvPr>
          <p:cNvCxnSpPr>
            <a:stCxn id="66" idx="0"/>
            <a:endCxn id="65" idx="4"/>
          </p:cNvCxnSpPr>
          <p:nvPr/>
        </p:nvCxnSpPr>
        <p:spPr>
          <a:xfrm flipH="1" flipV="1">
            <a:off x="1696717" y="3274115"/>
            <a:ext cx="268265" cy="476233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31">
            <a:extLst>
              <a:ext uri="{FF2B5EF4-FFF2-40B4-BE49-F238E27FC236}">
                <a16:creationId xmlns:a16="http://schemas.microsoft.com/office/drawing/2014/main" id="{F3E25073-9782-4445-AFEB-2858CF6FCE0A}"/>
              </a:ext>
            </a:extLst>
          </p:cNvPr>
          <p:cNvCxnSpPr>
            <a:stCxn id="62" idx="6"/>
            <a:endCxn id="65" idx="2"/>
          </p:cNvCxnSpPr>
          <p:nvPr/>
        </p:nvCxnSpPr>
        <p:spPr>
          <a:xfrm>
            <a:off x="1022867" y="2911727"/>
            <a:ext cx="594522" cy="283060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32">
            <a:extLst>
              <a:ext uri="{FF2B5EF4-FFF2-40B4-BE49-F238E27FC236}">
                <a16:creationId xmlns:a16="http://schemas.microsoft.com/office/drawing/2014/main" id="{ED74A85A-ECDA-0F4F-A39F-A70578D685CD}"/>
              </a:ext>
            </a:extLst>
          </p:cNvPr>
          <p:cNvCxnSpPr>
            <a:stCxn id="62" idx="4"/>
            <a:endCxn id="63" idx="0"/>
          </p:cNvCxnSpPr>
          <p:nvPr/>
        </p:nvCxnSpPr>
        <p:spPr>
          <a:xfrm>
            <a:off x="943540" y="2991054"/>
            <a:ext cx="2559" cy="6156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33">
            <a:extLst>
              <a:ext uri="{FF2B5EF4-FFF2-40B4-BE49-F238E27FC236}">
                <a16:creationId xmlns:a16="http://schemas.microsoft.com/office/drawing/2014/main" id="{F625F86D-234B-C944-8728-D29E2502293D}"/>
              </a:ext>
            </a:extLst>
          </p:cNvPr>
          <p:cNvCxnSpPr>
            <a:stCxn id="62" idx="5"/>
            <a:endCxn id="66" idx="1"/>
          </p:cNvCxnSpPr>
          <p:nvPr/>
        </p:nvCxnSpPr>
        <p:spPr>
          <a:xfrm>
            <a:off x="999633" y="2967820"/>
            <a:ext cx="909255" cy="80576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35">
            <a:extLst>
              <a:ext uri="{FF2B5EF4-FFF2-40B4-BE49-F238E27FC236}">
                <a16:creationId xmlns:a16="http://schemas.microsoft.com/office/drawing/2014/main" id="{E0B429CC-7ABE-B043-9F69-E510DA2EC601}"/>
              </a:ext>
            </a:extLst>
          </p:cNvPr>
          <p:cNvCxnSpPr>
            <a:stCxn id="65" idx="3"/>
            <a:endCxn id="63" idx="7"/>
          </p:cNvCxnSpPr>
          <p:nvPr/>
        </p:nvCxnSpPr>
        <p:spPr>
          <a:xfrm flipH="1">
            <a:off x="1002192" y="3250880"/>
            <a:ext cx="638432" cy="37908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36">
            <a:extLst>
              <a:ext uri="{FF2B5EF4-FFF2-40B4-BE49-F238E27FC236}">
                <a16:creationId xmlns:a16="http://schemas.microsoft.com/office/drawing/2014/main" id="{3E34DB7F-065B-8346-B316-06EAED0A54B9}"/>
              </a:ext>
            </a:extLst>
          </p:cNvPr>
          <p:cNvCxnSpPr>
            <a:stCxn id="68" idx="0"/>
            <a:endCxn id="67" idx="3"/>
          </p:cNvCxnSpPr>
          <p:nvPr/>
        </p:nvCxnSpPr>
        <p:spPr>
          <a:xfrm flipV="1">
            <a:off x="1134180" y="4522142"/>
            <a:ext cx="358880" cy="59558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37">
            <a:extLst>
              <a:ext uri="{FF2B5EF4-FFF2-40B4-BE49-F238E27FC236}">
                <a16:creationId xmlns:a16="http://schemas.microsoft.com/office/drawing/2014/main" id="{DC4F3B46-DBDA-C44E-A678-AE5F7E32C3D5}"/>
              </a:ext>
            </a:extLst>
          </p:cNvPr>
          <p:cNvCxnSpPr>
            <a:stCxn id="68" idx="6"/>
            <a:endCxn id="69" idx="2"/>
          </p:cNvCxnSpPr>
          <p:nvPr/>
        </p:nvCxnSpPr>
        <p:spPr>
          <a:xfrm flipV="1">
            <a:off x="1213507" y="4951509"/>
            <a:ext cx="809476" cy="24554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38">
            <a:extLst>
              <a:ext uri="{FF2B5EF4-FFF2-40B4-BE49-F238E27FC236}">
                <a16:creationId xmlns:a16="http://schemas.microsoft.com/office/drawing/2014/main" id="{D380AA19-ACD9-384D-802B-142E9ABCCFDB}"/>
              </a:ext>
            </a:extLst>
          </p:cNvPr>
          <p:cNvCxnSpPr>
            <a:stCxn id="67" idx="5"/>
            <a:endCxn id="69" idx="1"/>
          </p:cNvCxnSpPr>
          <p:nvPr/>
        </p:nvCxnSpPr>
        <p:spPr>
          <a:xfrm>
            <a:off x="1605246" y="4522142"/>
            <a:ext cx="440971" cy="3732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39">
            <a:extLst>
              <a:ext uri="{FF2B5EF4-FFF2-40B4-BE49-F238E27FC236}">
                <a16:creationId xmlns:a16="http://schemas.microsoft.com/office/drawing/2014/main" id="{6368ADE7-F2BA-214E-AC70-7947903533AB}"/>
              </a:ext>
            </a:extLst>
          </p:cNvPr>
          <p:cNvCxnSpPr>
            <a:stCxn id="72" idx="0"/>
            <a:endCxn id="73" idx="4"/>
          </p:cNvCxnSpPr>
          <p:nvPr/>
        </p:nvCxnSpPr>
        <p:spPr>
          <a:xfrm flipV="1">
            <a:off x="3285816" y="3982892"/>
            <a:ext cx="158654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40">
            <a:extLst>
              <a:ext uri="{FF2B5EF4-FFF2-40B4-BE49-F238E27FC236}">
                <a16:creationId xmlns:a16="http://schemas.microsoft.com/office/drawing/2014/main" id="{98AA2812-84BE-E446-8C6B-F6307776FDAD}"/>
              </a:ext>
            </a:extLst>
          </p:cNvPr>
          <p:cNvCxnSpPr>
            <a:stCxn id="72" idx="1"/>
            <a:endCxn id="70" idx="5"/>
          </p:cNvCxnSpPr>
          <p:nvPr/>
        </p:nvCxnSpPr>
        <p:spPr>
          <a:xfrm flipH="1" flipV="1">
            <a:off x="2692791" y="4152302"/>
            <a:ext cx="536931" cy="330057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41">
            <a:extLst>
              <a:ext uri="{FF2B5EF4-FFF2-40B4-BE49-F238E27FC236}">
                <a16:creationId xmlns:a16="http://schemas.microsoft.com/office/drawing/2014/main" id="{97C5C6B3-2D23-4A45-97F8-E018B9DD7E1A}"/>
              </a:ext>
            </a:extLst>
          </p:cNvPr>
          <p:cNvCxnSpPr>
            <a:stCxn id="71" idx="6"/>
            <a:endCxn id="73" idx="1"/>
          </p:cNvCxnSpPr>
          <p:nvPr/>
        </p:nvCxnSpPr>
        <p:spPr>
          <a:xfrm>
            <a:off x="2970214" y="3412298"/>
            <a:ext cx="418163" cy="435175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42">
            <a:extLst>
              <a:ext uri="{FF2B5EF4-FFF2-40B4-BE49-F238E27FC236}">
                <a16:creationId xmlns:a16="http://schemas.microsoft.com/office/drawing/2014/main" id="{6EA6F387-6E4C-224E-9807-C30056C9DDD1}"/>
              </a:ext>
            </a:extLst>
          </p:cNvPr>
          <p:cNvCxnSpPr>
            <a:stCxn id="67" idx="6"/>
            <a:endCxn id="70" idx="3"/>
          </p:cNvCxnSpPr>
          <p:nvPr/>
        </p:nvCxnSpPr>
        <p:spPr>
          <a:xfrm flipV="1">
            <a:off x="1628480" y="4152302"/>
            <a:ext cx="952126" cy="31374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43">
            <a:extLst>
              <a:ext uri="{FF2B5EF4-FFF2-40B4-BE49-F238E27FC236}">
                <a16:creationId xmlns:a16="http://schemas.microsoft.com/office/drawing/2014/main" id="{1E3C3063-23E5-624D-8563-73ABA2827CCB}"/>
              </a:ext>
            </a:extLst>
          </p:cNvPr>
          <p:cNvCxnSpPr>
            <a:stCxn id="66" idx="5"/>
            <a:endCxn id="70" idx="2"/>
          </p:cNvCxnSpPr>
          <p:nvPr/>
        </p:nvCxnSpPr>
        <p:spPr>
          <a:xfrm>
            <a:off x="2021073" y="3885768"/>
            <a:ext cx="536299" cy="21044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44">
            <a:extLst>
              <a:ext uri="{FF2B5EF4-FFF2-40B4-BE49-F238E27FC236}">
                <a16:creationId xmlns:a16="http://schemas.microsoft.com/office/drawing/2014/main" id="{D9A03357-1C8A-6E45-B703-01EDE5CB61C9}"/>
              </a:ext>
            </a:extLst>
          </p:cNvPr>
          <p:cNvCxnSpPr>
            <a:stCxn id="71" idx="3"/>
            <a:endCxn id="70" idx="0"/>
          </p:cNvCxnSpPr>
          <p:nvPr/>
        </p:nvCxnSpPr>
        <p:spPr>
          <a:xfrm flipH="1">
            <a:off x="2636699" y="3468390"/>
            <a:ext cx="198095" cy="54849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45">
            <a:extLst>
              <a:ext uri="{FF2B5EF4-FFF2-40B4-BE49-F238E27FC236}">
                <a16:creationId xmlns:a16="http://schemas.microsoft.com/office/drawing/2014/main" id="{BF3658C0-8425-1045-8D14-933B5666C4E5}"/>
              </a:ext>
            </a:extLst>
          </p:cNvPr>
          <p:cNvCxnSpPr>
            <a:stCxn id="62" idx="6"/>
            <a:endCxn id="71" idx="1"/>
          </p:cNvCxnSpPr>
          <p:nvPr/>
        </p:nvCxnSpPr>
        <p:spPr>
          <a:xfrm>
            <a:off x="1022867" y="2911727"/>
            <a:ext cx="1811927" cy="444478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108">
            <a:extLst>
              <a:ext uri="{FF2B5EF4-FFF2-40B4-BE49-F238E27FC236}">
                <a16:creationId xmlns:a16="http://schemas.microsoft.com/office/drawing/2014/main" id="{AADB19ED-C028-404F-8E9C-27B7B7A122A8}"/>
              </a:ext>
            </a:extLst>
          </p:cNvPr>
          <p:cNvCxnSpPr/>
          <p:nvPr/>
        </p:nvCxnSpPr>
        <p:spPr>
          <a:xfrm>
            <a:off x="6599893" y="4042723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Овал 47">
            <a:extLst>
              <a:ext uri="{FF2B5EF4-FFF2-40B4-BE49-F238E27FC236}">
                <a16:creationId xmlns:a16="http://schemas.microsoft.com/office/drawing/2014/main" id="{03A8DA92-0F88-B540-86EF-B7F528B19E69}"/>
              </a:ext>
            </a:extLst>
          </p:cNvPr>
          <p:cNvSpPr/>
          <p:nvPr/>
        </p:nvSpPr>
        <p:spPr>
          <a:xfrm>
            <a:off x="4772374" y="3503813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54">
            <a:extLst>
              <a:ext uri="{FF2B5EF4-FFF2-40B4-BE49-F238E27FC236}">
                <a16:creationId xmlns:a16="http://schemas.microsoft.com/office/drawing/2014/main" id="{4B8605E7-4DCB-294D-A6EF-20C67A25958D}"/>
              </a:ext>
            </a:extLst>
          </p:cNvPr>
          <p:cNvSpPr/>
          <p:nvPr/>
        </p:nvSpPr>
        <p:spPr>
          <a:xfrm>
            <a:off x="4772374" y="4509455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23">
            <a:extLst>
              <a:ext uri="{FF2B5EF4-FFF2-40B4-BE49-F238E27FC236}">
                <a16:creationId xmlns:a16="http://schemas.microsoft.com/office/drawing/2014/main" id="{35FF1EC8-0D84-AD43-B093-9FC74A59A46C}"/>
              </a:ext>
            </a:extLst>
          </p:cNvPr>
          <p:cNvSpPr/>
          <p:nvPr/>
        </p:nvSpPr>
        <p:spPr>
          <a:xfrm>
            <a:off x="4772374" y="4008343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54">
            <a:extLst>
              <a:ext uri="{FF2B5EF4-FFF2-40B4-BE49-F238E27FC236}">
                <a16:creationId xmlns:a16="http://schemas.microsoft.com/office/drawing/2014/main" id="{E0721CF3-075E-7F4E-83BD-9AA5ECC06CFB}"/>
              </a:ext>
            </a:extLst>
          </p:cNvPr>
          <p:cNvSpPr/>
          <p:nvPr/>
        </p:nvSpPr>
        <p:spPr>
          <a:xfrm>
            <a:off x="6156674" y="3054639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23">
            <a:extLst>
              <a:ext uri="{FF2B5EF4-FFF2-40B4-BE49-F238E27FC236}">
                <a16:creationId xmlns:a16="http://schemas.microsoft.com/office/drawing/2014/main" id="{8A801A7E-C7C8-2A43-AEFD-7A37C66D3CCF}"/>
              </a:ext>
            </a:extLst>
          </p:cNvPr>
          <p:cNvSpPr/>
          <p:nvPr/>
        </p:nvSpPr>
        <p:spPr>
          <a:xfrm>
            <a:off x="5642075" y="3054639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47">
            <a:extLst>
              <a:ext uri="{FF2B5EF4-FFF2-40B4-BE49-F238E27FC236}">
                <a16:creationId xmlns:a16="http://schemas.microsoft.com/office/drawing/2014/main" id="{210C1B5B-89A5-0B4C-ABE7-03855B8E13D5}"/>
              </a:ext>
            </a:extLst>
          </p:cNvPr>
          <p:cNvSpPr/>
          <p:nvPr/>
        </p:nvSpPr>
        <p:spPr>
          <a:xfrm>
            <a:off x="5158708" y="305766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534D9CBA-0AF4-C04D-A940-4EC1F475E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365" y="3246402"/>
            <a:ext cx="850073" cy="566715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FF44B55C-7ECC-DD4D-A28A-1B9275FF5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410" y="3250880"/>
            <a:ext cx="2333254" cy="155550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687D54D9-7931-CF45-ABDD-BF6C7957F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8691" y="3008719"/>
            <a:ext cx="1550427" cy="1033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BA9AA07-AFE4-1B48-9366-ED8E9802B029}"/>
                  </a:ext>
                </a:extLst>
              </p:cNvPr>
              <p:cNvSpPr txBox="1"/>
              <p:nvPr/>
            </p:nvSpPr>
            <p:spPr>
              <a:xfrm>
                <a:off x="8078011" y="3005561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BA9AA07-AFE4-1B48-9366-ED8E9802B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011" y="3005561"/>
                <a:ext cx="201978" cy="276999"/>
              </a:xfrm>
              <a:prstGeom prst="rect">
                <a:avLst/>
              </a:prstGeom>
              <a:blipFill>
                <a:blip r:embed="rId6"/>
                <a:stretch>
                  <a:fillRect l="-26667" r="-33333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57CC5463-4CB9-0F41-BD75-50BC1D21707F}"/>
                  </a:ext>
                </a:extLst>
              </p:cNvPr>
              <p:cNvSpPr txBox="1"/>
              <p:nvPr/>
            </p:nvSpPr>
            <p:spPr>
              <a:xfrm>
                <a:off x="8750393" y="3004620"/>
                <a:ext cx="1795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57CC5463-4CB9-0F41-BD75-50BC1D217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0393" y="3004620"/>
                <a:ext cx="179536" cy="276999"/>
              </a:xfrm>
              <a:prstGeom prst="rect">
                <a:avLst/>
              </a:prstGeom>
              <a:blipFill>
                <a:blip r:embed="rId7"/>
                <a:stretch>
                  <a:fillRect l="-26667" r="-26667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97294848-71B7-6749-B1EC-0D0F91DB1412}"/>
                  </a:ext>
                </a:extLst>
              </p:cNvPr>
              <p:cNvSpPr txBox="1"/>
              <p:nvPr/>
            </p:nvSpPr>
            <p:spPr>
              <a:xfrm>
                <a:off x="9823924" y="3003748"/>
                <a:ext cx="319959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97294848-71B7-6749-B1EC-0D0F91DB1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3924" y="3003748"/>
                <a:ext cx="319959" cy="281937"/>
              </a:xfrm>
              <a:prstGeom prst="rect">
                <a:avLst/>
              </a:prstGeom>
              <a:blipFill>
                <a:blip r:embed="rId8"/>
                <a:stretch>
                  <a:fillRect l="-16000" t="-4545" r="-8000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Rectangle 103">
            <a:extLst>
              <a:ext uri="{FF2B5EF4-FFF2-40B4-BE49-F238E27FC236}">
                <a16:creationId xmlns:a16="http://schemas.microsoft.com/office/drawing/2014/main" id="{CF4AF3DC-9260-C54A-85B0-7D775E7421CE}"/>
              </a:ext>
            </a:extLst>
          </p:cNvPr>
          <p:cNvSpPr/>
          <p:nvPr/>
        </p:nvSpPr>
        <p:spPr>
          <a:xfrm>
            <a:off x="8522117" y="2886120"/>
            <a:ext cx="2384127" cy="14097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2AAFCCD6-3A6E-8146-AEF2-AA909018D96C}"/>
                  </a:ext>
                </a:extLst>
              </p:cNvPr>
              <p:cNvSpPr/>
              <p:nvPr/>
            </p:nvSpPr>
            <p:spPr>
              <a:xfrm>
                <a:off x="3179295" y="2494715"/>
                <a:ext cx="3419847" cy="384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>
                    <a:ea typeface="Cambria Math" panose="02040503050406030204" pitchFamily="18" charset="0"/>
                    <a:cs typeface="Lato" panose="020F0502020204030203" pitchFamily="34" charset="0"/>
                  </a:rPr>
                  <a:t>DeepWalk’s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≈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log</m:t>
                        </m:r>
                      </m:fName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ato" panose="020F050202020403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23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ato" panose="020F0502020204030203" pitchFamily="34" charset="0"/>
                              </a:rPr>
                              <m:t>i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ato" panose="020F0502020204030203" pitchFamily="34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ato" panose="020F0502020204030203" pitchFamily="34" charset="0"/>
                              </a:rPr>
                              <m:t>10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Lato" panose="020F0502020204030203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Lato" panose="020F0502020204030203" pitchFamily="34" charset="0"/>
                                  </a:rPr>
                                  <m:t>D</m:t>
                                </m:r>
                              </m:e>
                              <m: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Lato" panose="020F0502020204030203" pitchFamily="34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ato" panose="020F0502020204030203" pitchFamily="34" charset="0"/>
                              </a:rPr>
                              <m:t>A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ato" panose="020F0502020204030203" pitchFamily="34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2AAFCCD6-3A6E-8146-AEF2-AA909018D9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295" y="2494715"/>
                <a:ext cx="3419847" cy="384529"/>
              </a:xfrm>
              <a:prstGeom prst="rect">
                <a:avLst/>
              </a:prstGeom>
              <a:blipFill>
                <a:blip r:embed="rId9"/>
                <a:stretch>
                  <a:fillRect l="-1487" t="-106667" b="-1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250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world is diverse</a:t>
            </a:r>
            <a:endParaRPr lang="ru-RU" dirty="0"/>
          </a:p>
        </p:txBody>
      </p:sp>
      <p:sp>
        <p:nvSpPr>
          <p:cNvPr id="11" name="Объект 3"/>
          <p:cNvSpPr>
            <a:spLocks noGrp="1"/>
          </p:cNvSpPr>
          <p:nvPr>
            <p:ph idx="1"/>
          </p:nvPr>
        </p:nvSpPr>
        <p:spPr>
          <a:xfrm>
            <a:off x="1015911" y="2752035"/>
            <a:ext cx="3983182" cy="3502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Different </a:t>
            </a:r>
            <a:r>
              <a:rPr lang="en-US" b="1" dirty="0"/>
              <a:t>modalities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Nodes</a:t>
            </a:r>
          </a:p>
          <a:p>
            <a:pPr lvl="1"/>
            <a:r>
              <a:rPr lang="en-US" dirty="0"/>
              <a:t>Edges</a:t>
            </a:r>
          </a:p>
          <a:p>
            <a:pPr lvl="1"/>
            <a:r>
              <a:rPr lang="en-US" dirty="0"/>
              <a:t>Motifs</a:t>
            </a:r>
          </a:p>
          <a:p>
            <a:pPr lvl="1"/>
            <a:r>
              <a:rPr lang="en-US" dirty="0"/>
              <a:t>Subgraphs</a:t>
            </a:r>
          </a:p>
          <a:p>
            <a:pPr lvl="1"/>
            <a:r>
              <a:rPr lang="en-US" dirty="0"/>
              <a:t>Whole graphs</a:t>
            </a:r>
          </a:p>
          <a:p>
            <a:pPr lvl="1"/>
            <a:r>
              <a:rPr lang="en-US" dirty="0"/>
              <a:t>…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136" y="944880"/>
            <a:ext cx="5913120" cy="591312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591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 err="1"/>
              <a:t>NetMF</a:t>
            </a:r>
            <a:r>
              <a:rPr lang="en-US" dirty="0"/>
              <a:t>: asymptotics and practice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40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бъект 11"/>
              <p:cNvSpPr>
                <a:spLocks noGrp="1"/>
              </p:cNvSpPr>
              <p:nvPr>
                <p:ph idx="1"/>
              </p:nvPr>
            </p:nvSpPr>
            <p:spPr>
              <a:xfrm>
                <a:off x="685546" y="1678184"/>
                <a:ext cx="10804481" cy="446861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 is dense, limiting scalability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A bridge between factorization and neural methods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Overall complexity is ~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</m:t>
                        </m:r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te-IN" dirty="0">
                    <a:sym typeface="Wingdings" pitchFamily="2" charset="2"/>
                  </a:rPr>
                  <a:t>٩(ఠ</a:t>
                </a:r>
                <a:r>
                  <a:rPr lang="ja-JP" altLang="en-US" dirty="0">
                    <a:sym typeface="Wingdings" pitchFamily="2" charset="2"/>
                  </a:rPr>
                  <a:t>益</a:t>
                </a:r>
                <a:r>
                  <a:rPr lang="te-IN" dirty="0">
                    <a:sym typeface="Wingdings" pitchFamily="2" charset="2"/>
                  </a:rPr>
                  <a:t>ఠ)</a:t>
                </a:r>
                <a:r>
                  <a:rPr lang="ar-AE" dirty="0">
                    <a:sym typeface="Wingdings" pitchFamily="2" charset="2"/>
                  </a:rPr>
                  <a:t>۶</a:t>
                </a:r>
                <a:endParaRPr lang="en-US" dirty="0">
                  <a:sym typeface="Wingdings" pitchFamily="2" charset="2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ym typeface="Wingdings" pitchFamily="2" charset="2"/>
                  </a:rPr>
                  <a:t>Practical limitations: ~10k nodes</a:t>
                </a:r>
              </a:p>
            </p:txBody>
          </p:sp>
        </mc:Choice>
        <mc:Fallback xmlns="">
          <p:sp>
            <p:nvSpPr>
              <p:cNvPr id="16" name="Объек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546" y="1678184"/>
                <a:ext cx="10804481" cy="4468616"/>
              </a:xfrm>
              <a:blipFill>
                <a:blip r:embed="rId2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extBox 118"/>
          <p:cNvSpPr txBox="1"/>
          <p:nvPr/>
        </p:nvSpPr>
        <p:spPr>
          <a:xfrm>
            <a:off x="677414" y="6369634"/>
            <a:ext cx="7520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Arbitrary-order proximity preserved network embedding. Zhang et al., KDD 2018</a:t>
            </a:r>
          </a:p>
        </p:txBody>
      </p:sp>
    </p:spTree>
    <p:extLst>
      <p:ext uri="{BB962C8B-B14F-4D97-AF65-F5344CB8AC3E}">
        <p14:creationId xmlns:p14="http://schemas.microsoft.com/office/powerpoint/2010/main" val="34710956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9618" y="1761743"/>
            <a:ext cx="10252765" cy="1748219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Sketch-based embeddings</a:t>
            </a:r>
          </a:p>
        </p:txBody>
      </p:sp>
    </p:spTree>
    <p:extLst>
      <p:ext uri="{BB962C8B-B14F-4D97-AF65-F5344CB8AC3E}">
        <p14:creationId xmlns:p14="http://schemas.microsoft.com/office/powerpoint/2010/main" val="42768856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Anatomy of a sketch-based embedding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42</a:t>
            </a:fld>
            <a:endParaRPr lang="ru-RU" dirty="0"/>
          </a:p>
        </p:txBody>
      </p:sp>
      <p:sp>
        <p:nvSpPr>
          <p:cNvPr id="16" name="Объект 11"/>
          <p:cNvSpPr>
            <a:spLocks noGrp="1"/>
          </p:cNvSpPr>
          <p:nvPr>
            <p:ph idx="1"/>
          </p:nvPr>
        </p:nvSpPr>
        <p:spPr>
          <a:xfrm>
            <a:off x="685546" y="1678185"/>
            <a:ext cx="10804481" cy="633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Iteratively</a:t>
            </a:r>
            <a:r>
              <a:rPr lang="en-US" dirty="0"/>
              <a:t> approximate a higher-order embedding</a:t>
            </a:r>
            <a:endParaRPr lang="ru-RU" dirty="0"/>
          </a:p>
        </p:txBody>
      </p:sp>
      <p:sp>
        <p:nvSpPr>
          <p:cNvPr id="119" name="TextBox 118"/>
          <p:cNvSpPr txBox="1"/>
          <p:nvPr/>
        </p:nvSpPr>
        <p:spPr>
          <a:xfrm>
            <a:off x="522329" y="5959002"/>
            <a:ext cx="83679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[1] Billion-scale Network Embedding with Iterative Random Projection. Zhang et al., ICDM 2018</a:t>
            </a:r>
          </a:p>
          <a:p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[2] Fast and Accurate Network Embeddings via Very Sparse Random Projection. Chen et al., CIKM 2018</a:t>
            </a:r>
          </a:p>
          <a:p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[3] </a:t>
            </a:r>
            <a:r>
              <a:rPr lang="en-US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NodeSketch</a:t>
            </a: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Highly-Efficient Graph Embeddings via Recursive Sketching. Yang et al., KDD 2019</a:t>
            </a:r>
          </a:p>
        </p:txBody>
      </p:sp>
      <p:cxnSp>
        <p:nvCxnSpPr>
          <p:cNvPr id="227" name="Прямая соединительная линия 106">
            <a:extLst>
              <a:ext uri="{FF2B5EF4-FFF2-40B4-BE49-F238E27FC236}">
                <a16:creationId xmlns:a16="http://schemas.microsoft.com/office/drawing/2014/main" id="{BB17157D-8B8F-704A-AAF4-035094FC903C}"/>
              </a:ext>
            </a:extLst>
          </p:cNvPr>
          <p:cNvCxnSpPr>
            <a:stCxn id="238" idx="0"/>
            <a:endCxn id="239" idx="3"/>
          </p:cNvCxnSpPr>
          <p:nvPr/>
        </p:nvCxnSpPr>
        <p:spPr>
          <a:xfrm flipV="1">
            <a:off x="2636699" y="3468391"/>
            <a:ext cx="198095" cy="54849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единительная линия 91">
            <a:extLst>
              <a:ext uri="{FF2B5EF4-FFF2-40B4-BE49-F238E27FC236}">
                <a16:creationId xmlns:a16="http://schemas.microsoft.com/office/drawing/2014/main" id="{3E938B15-F267-C846-B866-B099D3AC5B3E}"/>
              </a:ext>
            </a:extLst>
          </p:cNvPr>
          <p:cNvCxnSpPr>
            <a:stCxn id="234" idx="5"/>
            <a:endCxn id="238" idx="2"/>
          </p:cNvCxnSpPr>
          <p:nvPr/>
        </p:nvCxnSpPr>
        <p:spPr>
          <a:xfrm>
            <a:off x="2021074" y="3885767"/>
            <a:ext cx="536298" cy="21044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Прямая соединительная линия 92">
            <a:extLst>
              <a:ext uri="{FF2B5EF4-FFF2-40B4-BE49-F238E27FC236}">
                <a16:creationId xmlns:a16="http://schemas.microsoft.com/office/drawing/2014/main" id="{440A8776-AC99-1E47-9982-0A02B2170FAC}"/>
              </a:ext>
            </a:extLst>
          </p:cNvPr>
          <p:cNvCxnSpPr>
            <a:stCxn id="231" idx="6"/>
            <a:endCxn id="233" idx="2"/>
          </p:cNvCxnSpPr>
          <p:nvPr/>
        </p:nvCxnSpPr>
        <p:spPr>
          <a:xfrm>
            <a:off x="1022867" y="2911727"/>
            <a:ext cx="594521" cy="283060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 стрелкой 16">
            <a:extLst>
              <a:ext uri="{FF2B5EF4-FFF2-40B4-BE49-F238E27FC236}">
                <a16:creationId xmlns:a16="http://schemas.microsoft.com/office/drawing/2014/main" id="{F036F7CF-70D6-2E42-BABC-CC3DFE0B3612}"/>
              </a:ext>
            </a:extLst>
          </p:cNvPr>
          <p:cNvCxnSpPr/>
          <p:nvPr/>
        </p:nvCxnSpPr>
        <p:spPr>
          <a:xfrm>
            <a:off x="3559614" y="4029022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Овал 17">
            <a:extLst>
              <a:ext uri="{FF2B5EF4-FFF2-40B4-BE49-F238E27FC236}">
                <a16:creationId xmlns:a16="http://schemas.microsoft.com/office/drawing/2014/main" id="{70EF443C-ED7C-914C-AABF-CDFE7FA54281}"/>
              </a:ext>
            </a:extLst>
          </p:cNvPr>
          <p:cNvSpPr/>
          <p:nvPr/>
        </p:nvSpPr>
        <p:spPr>
          <a:xfrm>
            <a:off x="864213" y="283240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Овал 18">
            <a:extLst>
              <a:ext uri="{FF2B5EF4-FFF2-40B4-BE49-F238E27FC236}">
                <a16:creationId xmlns:a16="http://schemas.microsoft.com/office/drawing/2014/main" id="{61ED2FE6-2066-6346-B6DD-4189AFB4CDF0}"/>
              </a:ext>
            </a:extLst>
          </p:cNvPr>
          <p:cNvSpPr/>
          <p:nvPr/>
        </p:nvSpPr>
        <p:spPr>
          <a:xfrm>
            <a:off x="866772" y="360672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" name="Овал 19">
            <a:extLst>
              <a:ext uri="{FF2B5EF4-FFF2-40B4-BE49-F238E27FC236}">
                <a16:creationId xmlns:a16="http://schemas.microsoft.com/office/drawing/2014/main" id="{8196125F-F6EF-2D4D-9498-F429774574DA}"/>
              </a:ext>
            </a:extLst>
          </p:cNvPr>
          <p:cNvSpPr/>
          <p:nvPr/>
        </p:nvSpPr>
        <p:spPr>
          <a:xfrm>
            <a:off x="1617388" y="311546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Овал 20">
            <a:extLst>
              <a:ext uri="{FF2B5EF4-FFF2-40B4-BE49-F238E27FC236}">
                <a16:creationId xmlns:a16="http://schemas.microsoft.com/office/drawing/2014/main" id="{D1B69414-68B5-B741-8821-3FA6C484AF25}"/>
              </a:ext>
            </a:extLst>
          </p:cNvPr>
          <p:cNvSpPr/>
          <p:nvPr/>
        </p:nvSpPr>
        <p:spPr>
          <a:xfrm>
            <a:off x="1885654" y="3750347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Овал 21">
            <a:extLst>
              <a:ext uri="{FF2B5EF4-FFF2-40B4-BE49-F238E27FC236}">
                <a16:creationId xmlns:a16="http://schemas.microsoft.com/office/drawing/2014/main" id="{A4B57F42-C35D-4345-909E-3DA460981EBB}"/>
              </a:ext>
            </a:extLst>
          </p:cNvPr>
          <p:cNvSpPr/>
          <p:nvPr/>
        </p:nvSpPr>
        <p:spPr>
          <a:xfrm>
            <a:off x="1469826" y="4386723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Овал 22">
            <a:extLst>
              <a:ext uri="{FF2B5EF4-FFF2-40B4-BE49-F238E27FC236}">
                <a16:creationId xmlns:a16="http://schemas.microsoft.com/office/drawing/2014/main" id="{12EC9D1D-04C0-484F-BC16-80BE544FBDB5}"/>
              </a:ext>
            </a:extLst>
          </p:cNvPr>
          <p:cNvSpPr/>
          <p:nvPr/>
        </p:nvSpPr>
        <p:spPr>
          <a:xfrm>
            <a:off x="1054852" y="5117726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Овал 23">
            <a:extLst>
              <a:ext uri="{FF2B5EF4-FFF2-40B4-BE49-F238E27FC236}">
                <a16:creationId xmlns:a16="http://schemas.microsoft.com/office/drawing/2014/main" id="{813D479D-09B6-A84E-8EE9-9723B0F9018B}"/>
              </a:ext>
            </a:extLst>
          </p:cNvPr>
          <p:cNvSpPr/>
          <p:nvPr/>
        </p:nvSpPr>
        <p:spPr>
          <a:xfrm>
            <a:off x="2022982" y="4872182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Овал 24">
            <a:extLst>
              <a:ext uri="{FF2B5EF4-FFF2-40B4-BE49-F238E27FC236}">
                <a16:creationId xmlns:a16="http://schemas.microsoft.com/office/drawing/2014/main" id="{938AB2E4-5D23-684F-9883-F103E8959D16}"/>
              </a:ext>
            </a:extLst>
          </p:cNvPr>
          <p:cNvSpPr/>
          <p:nvPr/>
        </p:nvSpPr>
        <p:spPr>
          <a:xfrm>
            <a:off x="2557372" y="4016883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Овал 25">
            <a:extLst>
              <a:ext uri="{FF2B5EF4-FFF2-40B4-BE49-F238E27FC236}">
                <a16:creationId xmlns:a16="http://schemas.microsoft.com/office/drawing/2014/main" id="{1D149401-58C8-9047-85E1-AD5693D699DD}"/>
              </a:ext>
            </a:extLst>
          </p:cNvPr>
          <p:cNvSpPr/>
          <p:nvPr/>
        </p:nvSpPr>
        <p:spPr>
          <a:xfrm>
            <a:off x="2811560" y="3332971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Овал 26">
            <a:extLst>
              <a:ext uri="{FF2B5EF4-FFF2-40B4-BE49-F238E27FC236}">
                <a16:creationId xmlns:a16="http://schemas.microsoft.com/office/drawing/2014/main" id="{7FC81AA9-6A8B-D949-8C96-99B76C57CEF2}"/>
              </a:ext>
            </a:extLst>
          </p:cNvPr>
          <p:cNvSpPr/>
          <p:nvPr/>
        </p:nvSpPr>
        <p:spPr>
          <a:xfrm>
            <a:off x="3206488" y="4459125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1" name="Овал 27">
            <a:extLst>
              <a:ext uri="{FF2B5EF4-FFF2-40B4-BE49-F238E27FC236}">
                <a16:creationId xmlns:a16="http://schemas.microsoft.com/office/drawing/2014/main" id="{62B46F2E-0326-6B44-93EA-51B1C48C71B3}"/>
              </a:ext>
            </a:extLst>
          </p:cNvPr>
          <p:cNvSpPr/>
          <p:nvPr/>
        </p:nvSpPr>
        <p:spPr>
          <a:xfrm>
            <a:off x="3365143" y="3824239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2" name="Прямая соединительная линия 28">
            <a:extLst>
              <a:ext uri="{FF2B5EF4-FFF2-40B4-BE49-F238E27FC236}">
                <a16:creationId xmlns:a16="http://schemas.microsoft.com/office/drawing/2014/main" id="{25489D82-4771-4C47-B75F-D32697ABE985}"/>
              </a:ext>
            </a:extLst>
          </p:cNvPr>
          <p:cNvCxnSpPr>
            <a:stCxn id="234" idx="4"/>
            <a:endCxn id="235" idx="0"/>
          </p:cNvCxnSpPr>
          <p:nvPr/>
        </p:nvCxnSpPr>
        <p:spPr>
          <a:xfrm flipH="1">
            <a:off x="1549153" y="3909002"/>
            <a:ext cx="415828" cy="477721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Прямая соединительная линия 29">
            <a:extLst>
              <a:ext uri="{FF2B5EF4-FFF2-40B4-BE49-F238E27FC236}">
                <a16:creationId xmlns:a16="http://schemas.microsoft.com/office/drawing/2014/main" id="{C497E64B-EF77-5F4E-A193-82517D1B4216}"/>
              </a:ext>
            </a:extLst>
          </p:cNvPr>
          <p:cNvCxnSpPr>
            <a:stCxn id="232" idx="4"/>
            <a:endCxn id="235" idx="1"/>
          </p:cNvCxnSpPr>
          <p:nvPr/>
        </p:nvCxnSpPr>
        <p:spPr>
          <a:xfrm>
            <a:off x="946100" y="3765383"/>
            <a:ext cx="546961" cy="6445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Прямая соединительная линия 30">
            <a:extLst>
              <a:ext uri="{FF2B5EF4-FFF2-40B4-BE49-F238E27FC236}">
                <a16:creationId xmlns:a16="http://schemas.microsoft.com/office/drawing/2014/main" id="{C0BA3BAB-B1F0-D147-836D-A6463F2A4CDC}"/>
              </a:ext>
            </a:extLst>
          </p:cNvPr>
          <p:cNvCxnSpPr>
            <a:stCxn id="234" idx="0"/>
            <a:endCxn id="233" idx="4"/>
          </p:cNvCxnSpPr>
          <p:nvPr/>
        </p:nvCxnSpPr>
        <p:spPr>
          <a:xfrm flipH="1" flipV="1">
            <a:off x="1696717" y="3274115"/>
            <a:ext cx="268265" cy="476233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Прямая соединительная линия 31">
            <a:extLst>
              <a:ext uri="{FF2B5EF4-FFF2-40B4-BE49-F238E27FC236}">
                <a16:creationId xmlns:a16="http://schemas.microsoft.com/office/drawing/2014/main" id="{3ED253A8-0366-404C-90F3-C0FE9BFE513A}"/>
              </a:ext>
            </a:extLst>
          </p:cNvPr>
          <p:cNvCxnSpPr>
            <a:stCxn id="231" idx="6"/>
            <a:endCxn id="233" idx="2"/>
          </p:cNvCxnSpPr>
          <p:nvPr/>
        </p:nvCxnSpPr>
        <p:spPr>
          <a:xfrm>
            <a:off x="1022867" y="2911727"/>
            <a:ext cx="594522" cy="283060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Прямая соединительная линия 32">
            <a:extLst>
              <a:ext uri="{FF2B5EF4-FFF2-40B4-BE49-F238E27FC236}">
                <a16:creationId xmlns:a16="http://schemas.microsoft.com/office/drawing/2014/main" id="{45550168-8E11-5547-B25D-684391D03FA3}"/>
              </a:ext>
            </a:extLst>
          </p:cNvPr>
          <p:cNvCxnSpPr>
            <a:stCxn id="231" idx="4"/>
            <a:endCxn id="232" idx="0"/>
          </p:cNvCxnSpPr>
          <p:nvPr/>
        </p:nvCxnSpPr>
        <p:spPr>
          <a:xfrm>
            <a:off x="943540" y="2991054"/>
            <a:ext cx="2559" cy="6156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Прямая соединительная линия 33">
            <a:extLst>
              <a:ext uri="{FF2B5EF4-FFF2-40B4-BE49-F238E27FC236}">
                <a16:creationId xmlns:a16="http://schemas.microsoft.com/office/drawing/2014/main" id="{665373D4-9AD3-0742-A565-8DFDAD46F783}"/>
              </a:ext>
            </a:extLst>
          </p:cNvPr>
          <p:cNvCxnSpPr>
            <a:stCxn id="231" idx="5"/>
            <a:endCxn id="234" idx="1"/>
          </p:cNvCxnSpPr>
          <p:nvPr/>
        </p:nvCxnSpPr>
        <p:spPr>
          <a:xfrm>
            <a:off x="999633" y="2967820"/>
            <a:ext cx="909255" cy="80576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Прямая соединительная линия 35">
            <a:extLst>
              <a:ext uri="{FF2B5EF4-FFF2-40B4-BE49-F238E27FC236}">
                <a16:creationId xmlns:a16="http://schemas.microsoft.com/office/drawing/2014/main" id="{02C434B5-E841-7741-8947-12936DE984AD}"/>
              </a:ext>
            </a:extLst>
          </p:cNvPr>
          <p:cNvCxnSpPr>
            <a:stCxn id="233" idx="3"/>
            <a:endCxn id="232" idx="7"/>
          </p:cNvCxnSpPr>
          <p:nvPr/>
        </p:nvCxnSpPr>
        <p:spPr>
          <a:xfrm flipH="1">
            <a:off x="1002192" y="3250880"/>
            <a:ext cx="638432" cy="37908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Прямая соединительная линия 36">
            <a:extLst>
              <a:ext uri="{FF2B5EF4-FFF2-40B4-BE49-F238E27FC236}">
                <a16:creationId xmlns:a16="http://schemas.microsoft.com/office/drawing/2014/main" id="{991F2CF7-0D05-0E4C-9BF8-918362BC7A7F}"/>
              </a:ext>
            </a:extLst>
          </p:cNvPr>
          <p:cNvCxnSpPr>
            <a:stCxn id="236" idx="0"/>
            <a:endCxn id="235" idx="3"/>
          </p:cNvCxnSpPr>
          <p:nvPr/>
        </p:nvCxnSpPr>
        <p:spPr>
          <a:xfrm flipV="1">
            <a:off x="1134180" y="4522142"/>
            <a:ext cx="358880" cy="59558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Прямая соединительная линия 37">
            <a:extLst>
              <a:ext uri="{FF2B5EF4-FFF2-40B4-BE49-F238E27FC236}">
                <a16:creationId xmlns:a16="http://schemas.microsoft.com/office/drawing/2014/main" id="{9560C9D4-CA08-FC4D-BE5F-945E8FEBCDD8}"/>
              </a:ext>
            </a:extLst>
          </p:cNvPr>
          <p:cNvCxnSpPr>
            <a:stCxn id="236" idx="6"/>
            <a:endCxn id="237" idx="2"/>
          </p:cNvCxnSpPr>
          <p:nvPr/>
        </p:nvCxnSpPr>
        <p:spPr>
          <a:xfrm flipV="1">
            <a:off x="1213507" y="4951509"/>
            <a:ext cx="809476" cy="24554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Прямая соединительная линия 38">
            <a:extLst>
              <a:ext uri="{FF2B5EF4-FFF2-40B4-BE49-F238E27FC236}">
                <a16:creationId xmlns:a16="http://schemas.microsoft.com/office/drawing/2014/main" id="{E5A9D5FD-954B-A84F-9654-A8D529721CCF}"/>
              </a:ext>
            </a:extLst>
          </p:cNvPr>
          <p:cNvCxnSpPr>
            <a:stCxn id="235" idx="5"/>
            <a:endCxn id="237" idx="1"/>
          </p:cNvCxnSpPr>
          <p:nvPr/>
        </p:nvCxnSpPr>
        <p:spPr>
          <a:xfrm>
            <a:off x="1605246" y="4522142"/>
            <a:ext cx="440971" cy="3732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Прямая соединительная линия 39">
            <a:extLst>
              <a:ext uri="{FF2B5EF4-FFF2-40B4-BE49-F238E27FC236}">
                <a16:creationId xmlns:a16="http://schemas.microsoft.com/office/drawing/2014/main" id="{B1B169C5-436F-2F4B-B1D6-893F3D660839}"/>
              </a:ext>
            </a:extLst>
          </p:cNvPr>
          <p:cNvCxnSpPr>
            <a:stCxn id="240" idx="0"/>
            <a:endCxn id="241" idx="4"/>
          </p:cNvCxnSpPr>
          <p:nvPr/>
        </p:nvCxnSpPr>
        <p:spPr>
          <a:xfrm flipV="1">
            <a:off x="3285816" y="3982892"/>
            <a:ext cx="158654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Прямая соединительная линия 40">
            <a:extLst>
              <a:ext uri="{FF2B5EF4-FFF2-40B4-BE49-F238E27FC236}">
                <a16:creationId xmlns:a16="http://schemas.microsoft.com/office/drawing/2014/main" id="{4AFF8FD4-2DBD-CB4C-A800-35D9B126DCED}"/>
              </a:ext>
            </a:extLst>
          </p:cNvPr>
          <p:cNvCxnSpPr>
            <a:stCxn id="240" idx="1"/>
            <a:endCxn id="238" idx="5"/>
          </p:cNvCxnSpPr>
          <p:nvPr/>
        </p:nvCxnSpPr>
        <p:spPr>
          <a:xfrm flipH="1" flipV="1">
            <a:off x="2692791" y="4152302"/>
            <a:ext cx="536931" cy="330057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Прямая соединительная линия 41">
            <a:extLst>
              <a:ext uri="{FF2B5EF4-FFF2-40B4-BE49-F238E27FC236}">
                <a16:creationId xmlns:a16="http://schemas.microsoft.com/office/drawing/2014/main" id="{D4F2D8FC-B2A5-D741-BA06-3A5DA2153890}"/>
              </a:ext>
            </a:extLst>
          </p:cNvPr>
          <p:cNvCxnSpPr>
            <a:stCxn id="239" idx="6"/>
            <a:endCxn id="241" idx="1"/>
          </p:cNvCxnSpPr>
          <p:nvPr/>
        </p:nvCxnSpPr>
        <p:spPr>
          <a:xfrm>
            <a:off x="2970214" y="3412298"/>
            <a:ext cx="418163" cy="435175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Прямая соединительная линия 42">
            <a:extLst>
              <a:ext uri="{FF2B5EF4-FFF2-40B4-BE49-F238E27FC236}">
                <a16:creationId xmlns:a16="http://schemas.microsoft.com/office/drawing/2014/main" id="{58D79BDB-B7E9-0B40-9DA8-F93E5747E7F6}"/>
              </a:ext>
            </a:extLst>
          </p:cNvPr>
          <p:cNvCxnSpPr>
            <a:stCxn id="235" idx="6"/>
            <a:endCxn id="238" idx="3"/>
          </p:cNvCxnSpPr>
          <p:nvPr/>
        </p:nvCxnSpPr>
        <p:spPr>
          <a:xfrm flipV="1">
            <a:off x="1628480" y="4152302"/>
            <a:ext cx="952126" cy="31374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Прямая соединительная линия 43">
            <a:extLst>
              <a:ext uri="{FF2B5EF4-FFF2-40B4-BE49-F238E27FC236}">
                <a16:creationId xmlns:a16="http://schemas.microsoft.com/office/drawing/2014/main" id="{F9E67EF7-42BD-B946-9C0B-762A42A51A3E}"/>
              </a:ext>
            </a:extLst>
          </p:cNvPr>
          <p:cNvCxnSpPr>
            <a:stCxn id="234" idx="5"/>
            <a:endCxn id="238" idx="2"/>
          </p:cNvCxnSpPr>
          <p:nvPr/>
        </p:nvCxnSpPr>
        <p:spPr>
          <a:xfrm>
            <a:off x="2021073" y="3885768"/>
            <a:ext cx="536299" cy="21044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Прямая соединительная линия 44">
            <a:extLst>
              <a:ext uri="{FF2B5EF4-FFF2-40B4-BE49-F238E27FC236}">
                <a16:creationId xmlns:a16="http://schemas.microsoft.com/office/drawing/2014/main" id="{3E883E21-8421-CD47-B1DC-ACE9D564D6AC}"/>
              </a:ext>
            </a:extLst>
          </p:cNvPr>
          <p:cNvCxnSpPr>
            <a:stCxn id="239" idx="3"/>
            <a:endCxn id="238" idx="0"/>
          </p:cNvCxnSpPr>
          <p:nvPr/>
        </p:nvCxnSpPr>
        <p:spPr>
          <a:xfrm flipH="1">
            <a:off x="2636699" y="3468390"/>
            <a:ext cx="198095" cy="54849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Прямая соединительная линия 45">
            <a:extLst>
              <a:ext uri="{FF2B5EF4-FFF2-40B4-BE49-F238E27FC236}">
                <a16:creationId xmlns:a16="http://schemas.microsoft.com/office/drawing/2014/main" id="{6C0019D7-4850-5B43-A8C4-1DE6C0125CA6}"/>
              </a:ext>
            </a:extLst>
          </p:cNvPr>
          <p:cNvCxnSpPr>
            <a:stCxn id="231" idx="6"/>
            <a:endCxn id="239" idx="1"/>
          </p:cNvCxnSpPr>
          <p:nvPr/>
        </p:nvCxnSpPr>
        <p:spPr>
          <a:xfrm>
            <a:off x="1022867" y="2911727"/>
            <a:ext cx="1811927" cy="444478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Прямая со стрелкой 108">
            <a:extLst>
              <a:ext uri="{FF2B5EF4-FFF2-40B4-BE49-F238E27FC236}">
                <a16:creationId xmlns:a16="http://schemas.microsoft.com/office/drawing/2014/main" id="{E6CE4E6A-26AA-D74A-8591-8B5B2CB28B94}"/>
              </a:ext>
            </a:extLst>
          </p:cNvPr>
          <p:cNvCxnSpPr/>
          <p:nvPr/>
        </p:nvCxnSpPr>
        <p:spPr>
          <a:xfrm>
            <a:off x="6599893" y="4042723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Овал 47">
            <a:extLst>
              <a:ext uri="{FF2B5EF4-FFF2-40B4-BE49-F238E27FC236}">
                <a16:creationId xmlns:a16="http://schemas.microsoft.com/office/drawing/2014/main" id="{9083828B-47C1-6A46-BA29-BAA919709A75}"/>
              </a:ext>
            </a:extLst>
          </p:cNvPr>
          <p:cNvSpPr/>
          <p:nvPr/>
        </p:nvSpPr>
        <p:spPr>
          <a:xfrm>
            <a:off x="4772374" y="3503813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Овал 54">
            <a:extLst>
              <a:ext uri="{FF2B5EF4-FFF2-40B4-BE49-F238E27FC236}">
                <a16:creationId xmlns:a16="http://schemas.microsoft.com/office/drawing/2014/main" id="{3C33E250-9237-2C4F-BAE8-A89D20008C9C}"/>
              </a:ext>
            </a:extLst>
          </p:cNvPr>
          <p:cNvSpPr/>
          <p:nvPr/>
        </p:nvSpPr>
        <p:spPr>
          <a:xfrm>
            <a:off x="4772374" y="4509455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Овал 23">
            <a:extLst>
              <a:ext uri="{FF2B5EF4-FFF2-40B4-BE49-F238E27FC236}">
                <a16:creationId xmlns:a16="http://schemas.microsoft.com/office/drawing/2014/main" id="{DAF830E6-B023-D94B-8A54-74CA2B7B5AB7}"/>
              </a:ext>
            </a:extLst>
          </p:cNvPr>
          <p:cNvSpPr/>
          <p:nvPr/>
        </p:nvSpPr>
        <p:spPr>
          <a:xfrm>
            <a:off x="4772374" y="4008343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Овал 54">
            <a:extLst>
              <a:ext uri="{FF2B5EF4-FFF2-40B4-BE49-F238E27FC236}">
                <a16:creationId xmlns:a16="http://schemas.microsoft.com/office/drawing/2014/main" id="{79719C6E-FC6D-8740-A0D7-32D9F964630F}"/>
              </a:ext>
            </a:extLst>
          </p:cNvPr>
          <p:cNvSpPr/>
          <p:nvPr/>
        </p:nvSpPr>
        <p:spPr>
          <a:xfrm>
            <a:off x="6156674" y="3054639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Овал 23">
            <a:extLst>
              <a:ext uri="{FF2B5EF4-FFF2-40B4-BE49-F238E27FC236}">
                <a16:creationId xmlns:a16="http://schemas.microsoft.com/office/drawing/2014/main" id="{DD7A4EB0-D911-C149-9D57-3AE64EB5A7A7}"/>
              </a:ext>
            </a:extLst>
          </p:cNvPr>
          <p:cNvSpPr/>
          <p:nvPr/>
        </p:nvSpPr>
        <p:spPr>
          <a:xfrm>
            <a:off x="5642075" y="3054639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Овал 47">
            <a:extLst>
              <a:ext uri="{FF2B5EF4-FFF2-40B4-BE49-F238E27FC236}">
                <a16:creationId xmlns:a16="http://schemas.microsoft.com/office/drawing/2014/main" id="{BF313C11-0143-0C43-8A8D-3766D6C8834D}"/>
              </a:ext>
            </a:extLst>
          </p:cNvPr>
          <p:cNvSpPr/>
          <p:nvPr/>
        </p:nvSpPr>
        <p:spPr>
          <a:xfrm>
            <a:off x="5158708" y="305766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F49288B-0DFC-034D-B904-26FB00D639E4}"/>
              </a:ext>
            </a:extLst>
          </p:cNvPr>
          <p:cNvGrpSpPr/>
          <p:nvPr/>
        </p:nvGrpSpPr>
        <p:grpSpPr>
          <a:xfrm>
            <a:off x="6990410" y="3004620"/>
            <a:ext cx="2333254" cy="1801763"/>
            <a:chOff x="6990410" y="3004620"/>
            <a:chExt cx="2333254" cy="1801763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F5A02E96-FABF-2542-9925-EF199FF51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12365" y="3246402"/>
              <a:ext cx="850073" cy="566715"/>
            </a:xfrm>
            <a:prstGeom prst="rect">
              <a:avLst/>
            </a:prstGeom>
          </p:spPr>
        </p:pic>
        <p:pic>
          <p:nvPicPr>
            <p:cNvPr id="331" name="Picture 330">
              <a:extLst>
                <a:ext uri="{FF2B5EF4-FFF2-40B4-BE49-F238E27FC236}">
                  <a16:creationId xmlns:a16="http://schemas.microsoft.com/office/drawing/2014/main" id="{5E944E31-E4A5-5140-B947-2B680439A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90410" y="3250880"/>
              <a:ext cx="2333254" cy="155550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4" name="TextBox 333">
                  <a:extLst>
                    <a:ext uri="{FF2B5EF4-FFF2-40B4-BE49-F238E27FC236}">
                      <a16:creationId xmlns:a16="http://schemas.microsoft.com/office/drawing/2014/main" id="{D865FD0D-5368-C746-B158-FA463B812DA1}"/>
                    </a:ext>
                  </a:extLst>
                </p:cNvPr>
                <p:cNvSpPr txBox="1"/>
                <p:nvPr/>
              </p:nvSpPr>
              <p:spPr>
                <a:xfrm>
                  <a:off x="8078011" y="3005561"/>
                  <a:ext cx="2019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4" name="TextBox 333">
                  <a:extLst>
                    <a:ext uri="{FF2B5EF4-FFF2-40B4-BE49-F238E27FC236}">
                      <a16:creationId xmlns:a16="http://schemas.microsoft.com/office/drawing/2014/main" id="{D865FD0D-5368-C746-B158-FA463B812D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8011" y="3005561"/>
                  <a:ext cx="20197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6667" r="-33333"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5" name="TextBox 334">
                  <a:extLst>
                    <a:ext uri="{FF2B5EF4-FFF2-40B4-BE49-F238E27FC236}">
                      <a16:creationId xmlns:a16="http://schemas.microsoft.com/office/drawing/2014/main" id="{9B251921-EFC0-7647-AAE0-1C4AEA4F33BF}"/>
                    </a:ext>
                  </a:extLst>
                </p:cNvPr>
                <p:cNvSpPr txBox="1"/>
                <p:nvPr/>
              </p:nvSpPr>
              <p:spPr>
                <a:xfrm>
                  <a:off x="8750393" y="3004620"/>
                  <a:ext cx="17953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Σ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335" name="TextBox 334">
                  <a:extLst>
                    <a:ext uri="{FF2B5EF4-FFF2-40B4-BE49-F238E27FC236}">
                      <a16:creationId xmlns:a16="http://schemas.microsoft.com/office/drawing/2014/main" id="{9B251921-EFC0-7647-AAE0-1C4AEA4F33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0393" y="3004620"/>
                  <a:ext cx="179536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6667" r="-26667"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E158EE81-5336-0D4A-869C-6DD5855EB6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4523" y="3250880"/>
            <a:ext cx="2315084" cy="1543389"/>
          </a:xfrm>
          <a:prstGeom prst="rect">
            <a:avLst/>
          </a:prstGeom>
        </p:spPr>
      </p:pic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A6C7952A-9D73-DB4A-BFE3-6C9FA58C8997}"/>
              </a:ext>
            </a:extLst>
          </p:cNvPr>
          <p:cNvCxnSpPr>
            <a:cxnSpLocks/>
            <a:endCxn id="53" idx="2"/>
          </p:cNvCxnSpPr>
          <p:nvPr/>
        </p:nvCxnSpPr>
        <p:spPr>
          <a:xfrm rot="10800000" flipV="1">
            <a:off x="5732066" y="4747523"/>
            <a:ext cx="3591599" cy="46745"/>
          </a:xfrm>
          <a:prstGeom prst="curvedConnector4">
            <a:avLst>
              <a:gd name="adj1" fmla="val -4481"/>
              <a:gd name="adj2" fmla="val 589036"/>
            </a:avLst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0" name="Picture 89">
            <a:extLst>
              <a:ext uri="{FF2B5EF4-FFF2-40B4-BE49-F238E27FC236}">
                <a16:creationId xmlns:a16="http://schemas.microsoft.com/office/drawing/2014/main" id="{4D28A7D1-9A69-5A4E-843D-43DC3F6DD4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6360" y="3003748"/>
            <a:ext cx="3077607" cy="205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6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142">
            <a:extLst>
              <a:ext uri="{FF2B5EF4-FFF2-40B4-BE49-F238E27FC236}">
                <a16:creationId xmlns:a16="http://schemas.microsoft.com/office/drawing/2014/main" id="{C2CDB220-D9C0-C44F-94D9-68911278F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410" y="3250880"/>
            <a:ext cx="2333254" cy="15555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 err="1"/>
              <a:t>RandNE</a:t>
            </a:r>
            <a:r>
              <a:rPr lang="en-US" dirty="0"/>
              <a:t>: algorithm overview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43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бъект 11"/>
              <p:cNvSpPr>
                <a:spLocks noGrp="1"/>
              </p:cNvSpPr>
              <p:nvPr>
                <p:ph idx="1"/>
              </p:nvPr>
            </p:nvSpPr>
            <p:spPr>
              <a:xfrm>
                <a:off x="685546" y="1678185"/>
                <a:ext cx="10804481" cy="63381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Approximate high-order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 by iterative random projections</a:t>
                </a:r>
                <a:endParaRPr lang="ru-RU" dirty="0"/>
              </a:p>
            </p:txBody>
          </p:sp>
        </mc:Choice>
        <mc:Fallback xmlns="">
          <p:sp>
            <p:nvSpPr>
              <p:cNvPr id="16" name="Объек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546" y="1678185"/>
                <a:ext cx="10804481" cy="633810"/>
              </a:xfrm>
              <a:blipFill>
                <a:blip r:embed="rId3"/>
                <a:stretch>
                  <a:fillRect l="-1058" t="-20408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C264A870-559A-6042-9228-D64EE400C787}"/>
              </a:ext>
            </a:extLst>
          </p:cNvPr>
          <p:cNvSpPr txBox="1"/>
          <p:nvPr/>
        </p:nvSpPr>
        <p:spPr>
          <a:xfrm>
            <a:off x="677414" y="6369634"/>
            <a:ext cx="8541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Billion-scale Network Embedding with Iterative Random Projection. Zhang et al., ICDM 2018</a:t>
            </a:r>
          </a:p>
        </p:txBody>
      </p:sp>
      <p:cxnSp>
        <p:nvCxnSpPr>
          <p:cNvPr id="55" name="Прямая соединительная линия 106">
            <a:extLst>
              <a:ext uri="{FF2B5EF4-FFF2-40B4-BE49-F238E27FC236}">
                <a16:creationId xmlns:a16="http://schemas.microsoft.com/office/drawing/2014/main" id="{A8F0FE63-69DB-AE46-90F7-B39237186F9B}"/>
              </a:ext>
            </a:extLst>
          </p:cNvPr>
          <p:cNvCxnSpPr>
            <a:stCxn id="113" idx="0"/>
            <a:endCxn id="114" idx="3"/>
          </p:cNvCxnSpPr>
          <p:nvPr/>
        </p:nvCxnSpPr>
        <p:spPr>
          <a:xfrm flipV="1">
            <a:off x="2636699" y="3468391"/>
            <a:ext cx="198095" cy="54849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91">
            <a:extLst>
              <a:ext uri="{FF2B5EF4-FFF2-40B4-BE49-F238E27FC236}">
                <a16:creationId xmlns:a16="http://schemas.microsoft.com/office/drawing/2014/main" id="{E399BA28-3B86-0649-9E2B-B0E45828962B}"/>
              </a:ext>
            </a:extLst>
          </p:cNvPr>
          <p:cNvCxnSpPr>
            <a:stCxn id="109" idx="5"/>
            <a:endCxn id="113" idx="2"/>
          </p:cNvCxnSpPr>
          <p:nvPr/>
        </p:nvCxnSpPr>
        <p:spPr>
          <a:xfrm>
            <a:off x="2021074" y="3885767"/>
            <a:ext cx="536298" cy="21044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92">
            <a:extLst>
              <a:ext uri="{FF2B5EF4-FFF2-40B4-BE49-F238E27FC236}">
                <a16:creationId xmlns:a16="http://schemas.microsoft.com/office/drawing/2014/main" id="{1F6D9D6D-CFA2-584B-A541-1EAE6A70FB5C}"/>
              </a:ext>
            </a:extLst>
          </p:cNvPr>
          <p:cNvCxnSpPr>
            <a:stCxn id="105" idx="6"/>
            <a:endCxn id="108" idx="2"/>
          </p:cNvCxnSpPr>
          <p:nvPr/>
        </p:nvCxnSpPr>
        <p:spPr>
          <a:xfrm>
            <a:off x="1022867" y="2911727"/>
            <a:ext cx="594521" cy="283060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16">
            <a:extLst>
              <a:ext uri="{FF2B5EF4-FFF2-40B4-BE49-F238E27FC236}">
                <a16:creationId xmlns:a16="http://schemas.microsoft.com/office/drawing/2014/main" id="{2AF1BF23-FACD-C04F-9A59-1FD0CC6E72A5}"/>
              </a:ext>
            </a:extLst>
          </p:cNvPr>
          <p:cNvCxnSpPr/>
          <p:nvPr/>
        </p:nvCxnSpPr>
        <p:spPr>
          <a:xfrm>
            <a:off x="3559614" y="4029022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Овал 17">
            <a:extLst>
              <a:ext uri="{FF2B5EF4-FFF2-40B4-BE49-F238E27FC236}">
                <a16:creationId xmlns:a16="http://schemas.microsoft.com/office/drawing/2014/main" id="{95984854-983C-6841-A057-AEE196558F9A}"/>
              </a:ext>
            </a:extLst>
          </p:cNvPr>
          <p:cNvSpPr/>
          <p:nvPr/>
        </p:nvSpPr>
        <p:spPr>
          <a:xfrm>
            <a:off x="864213" y="283240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8">
            <a:extLst>
              <a:ext uri="{FF2B5EF4-FFF2-40B4-BE49-F238E27FC236}">
                <a16:creationId xmlns:a16="http://schemas.microsoft.com/office/drawing/2014/main" id="{15E84387-E635-204B-9AF5-9DC70FDC3C28}"/>
              </a:ext>
            </a:extLst>
          </p:cNvPr>
          <p:cNvSpPr/>
          <p:nvPr/>
        </p:nvSpPr>
        <p:spPr>
          <a:xfrm>
            <a:off x="866772" y="360672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9">
            <a:extLst>
              <a:ext uri="{FF2B5EF4-FFF2-40B4-BE49-F238E27FC236}">
                <a16:creationId xmlns:a16="http://schemas.microsoft.com/office/drawing/2014/main" id="{8AAC6FE4-6EDD-B143-8459-B60EEC7A1D72}"/>
              </a:ext>
            </a:extLst>
          </p:cNvPr>
          <p:cNvSpPr/>
          <p:nvPr/>
        </p:nvSpPr>
        <p:spPr>
          <a:xfrm>
            <a:off x="1617388" y="311546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20">
            <a:extLst>
              <a:ext uri="{FF2B5EF4-FFF2-40B4-BE49-F238E27FC236}">
                <a16:creationId xmlns:a16="http://schemas.microsoft.com/office/drawing/2014/main" id="{16639DC1-19C7-C34D-85BB-378F2E28266D}"/>
              </a:ext>
            </a:extLst>
          </p:cNvPr>
          <p:cNvSpPr/>
          <p:nvPr/>
        </p:nvSpPr>
        <p:spPr>
          <a:xfrm>
            <a:off x="1885654" y="3750347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21">
            <a:extLst>
              <a:ext uri="{FF2B5EF4-FFF2-40B4-BE49-F238E27FC236}">
                <a16:creationId xmlns:a16="http://schemas.microsoft.com/office/drawing/2014/main" id="{10839385-6AE4-DD47-8D67-82446BA60B19}"/>
              </a:ext>
            </a:extLst>
          </p:cNvPr>
          <p:cNvSpPr/>
          <p:nvPr/>
        </p:nvSpPr>
        <p:spPr>
          <a:xfrm>
            <a:off x="1469826" y="4386723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22">
            <a:extLst>
              <a:ext uri="{FF2B5EF4-FFF2-40B4-BE49-F238E27FC236}">
                <a16:creationId xmlns:a16="http://schemas.microsoft.com/office/drawing/2014/main" id="{50FE3C84-F36C-CF4C-B7E6-156F711A9040}"/>
              </a:ext>
            </a:extLst>
          </p:cNvPr>
          <p:cNvSpPr/>
          <p:nvPr/>
        </p:nvSpPr>
        <p:spPr>
          <a:xfrm>
            <a:off x="1054852" y="5117726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23">
            <a:extLst>
              <a:ext uri="{FF2B5EF4-FFF2-40B4-BE49-F238E27FC236}">
                <a16:creationId xmlns:a16="http://schemas.microsoft.com/office/drawing/2014/main" id="{BE33C1F0-64E3-AA41-8DB8-45D1956531BB}"/>
              </a:ext>
            </a:extLst>
          </p:cNvPr>
          <p:cNvSpPr/>
          <p:nvPr/>
        </p:nvSpPr>
        <p:spPr>
          <a:xfrm>
            <a:off x="2022982" y="4872182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24">
            <a:extLst>
              <a:ext uri="{FF2B5EF4-FFF2-40B4-BE49-F238E27FC236}">
                <a16:creationId xmlns:a16="http://schemas.microsoft.com/office/drawing/2014/main" id="{2C4EE906-41ED-7E4A-A762-11BD01AB5D06}"/>
              </a:ext>
            </a:extLst>
          </p:cNvPr>
          <p:cNvSpPr/>
          <p:nvPr/>
        </p:nvSpPr>
        <p:spPr>
          <a:xfrm>
            <a:off x="2557372" y="4016883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25">
            <a:extLst>
              <a:ext uri="{FF2B5EF4-FFF2-40B4-BE49-F238E27FC236}">
                <a16:creationId xmlns:a16="http://schemas.microsoft.com/office/drawing/2014/main" id="{F7C354FC-0447-5A41-8683-15428B586F1D}"/>
              </a:ext>
            </a:extLst>
          </p:cNvPr>
          <p:cNvSpPr/>
          <p:nvPr/>
        </p:nvSpPr>
        <p:spPr>
          <a:xfrm>
            <a:off x="2811560" y="3332971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26">
            <a:extLst>
              <a:ext uri="{FF2B5EF4-FFF2-40B4-BE49-F238E27FC236}">
                <a16:creationId xmlns:a16="http://schemas.microsoft.com/office/drawing/2014/main" id="{994D37E7-BB58-9443-95A0-E1A1D6D7AFBF}"/>
              </a:ext>
            </a:extLst>
          </p:cNvPr>
          <p:cNvSpPr/>
          <p:nvPr/>
        </p:nvSpPr>
        <p:spPr>
          <a:xfrm>
            <a:off x="3206488" y="4459125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27">
            <a:extLst>
              <a:ext uri="{FF2B5EF4-FFF2-40B4-BE49-F238E27FC236}">
                <a16:creationId xmlns:a16="http://schemas.microsoft.com/office/drawing/2014/main" id="{B3F1377C-9A97-B341-A35C-5FC445991D8E}"/>
              </a:ext>
            </a:extLst>
          </p:cNvPr>
          <p:cNvSpPr/>
          <p:nvPr/>
        </p:nvSpPr>
        <p:spPr>
          <a:xfrm>
            <a:off x="3365143" y="3824239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7" name="Прямая соединительная линия 28">
            <a:extLst>
              <a:ext uri="{FF2B5EF4-FFF2-40B4-BE49-F238E27FC236}">
                <a16:creationId xmlns:a16="http://schemas.microsoft.com/office/drawing/2014/main" id="{81FFEB91-598F-004B-AC48-BBD2CC23DDD8}"/>
              </a:ext>
            </a:extLst>
          </p:cNvPr>
          <p:cNvCxnSpPr>
            <a:stCxn id="109" idx="4"/>
            <a:endCxn id="110" idx="0"/>
          </p:cNvCxnSpPr>
          <p:nvPr/>
        </p:nvCxnSpPr>
        <p:spPr>
          <a:xfrm flipH="1">
            <a:off x="1549153" y="3909002"/>
            <a:ext cx="415828" cy="477721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29">
            <a:extLst>
              <a:ext uri="{FF2B5EF4-FFF2-40B4-BE49-F238E27FC236}">
                <a16:creationId xmlns:a16="http://schemas.microsoft.com/office/drawing/2014/main" id="{8EFC8F8D-3051-154E-A09A-CC92191F6EC5}"/>
              </a:ext>
            </a:extLst>
          </p:cNvPr>
          <p:cNvCxnSpPr>
            <a:stCxn id="107" idx="4"/>
            <a:endCxn id="110" idx="1"/>
          </p:cNvCxnSpPr>
          <p:nvPr/>
        </p:nvCxnSpPr>
        <p:spPr>
          <a:xfrm>
            <a:off x="946100" y="3765383"/>
            <a:ext cx="546961" cy="6445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30">
            <a:extLst>
              <a:ext uri="{FF2B5EF4-FFF2-40B4-BE49-F238E27FC236}">
                <a16:creationId xmlns:a16="http://schemas.microsoft.com/office/drawing/2014/main" id="{2D7E9365-A674-4240-889E-C1C03661FD97}"/>
              </a:ext>
            </a:extLst>
          </p:cNvPr>
          <p:cNvCxnSpPr>
            <a:stCxn id="109" idx="0"/>
            <a:endCxn id="108" idx="4"/>
          </p:cNvCxnSpPr>
          <p:nvPr/>
        </p:nvCxnSpPr>
        <p:spPr>
          <a:xfrm flipH="1" flipV="1">
            <a:off x="1696717" y="3274115"/>
            <a:ext cx="268265" cy="476233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31">
            <a:extLst>
              <a:ext uri="{FF2B5EF4-FFF2-40B4-BE49-F238E27FC236}">
                <a16:creationId xmlns:a16="http://schemas.microsoft.com/office/drawing/2014/main" id="{069DD55E-25C1-F243-AB19-C71B2E203362}"/>
              </a:ext>
            </a:extLst>
          </p:cNvPr>
          <p:cNvCxnSpPr>
            <a:stCxn id="105" idx="6"/>
            <a:endCxn id="108" idx="2"/>
          </p:cNvCxnSpPr>
          <p:nvPr/>
        </p:nvCxnSpPr>
        <p:spPr>
          <a:xfrm>
            <a:off x="1022867" y="2911727"/>
            <a:ext cx="594522" cy="283060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32">
            <a:extLst>
              <a:ext uri="{FF2B5EF4-FFF2-40B4-BE49-F238E27FC236}">
                <a16:creationId xmlns:a16="http://schemas.microsoft.com/office/drawing/2014/main" id="{BAFDF943-AC98-A34F-9F4C-D13A3A4DBBF7}"/>
              </a:ext>
            </a:extLst>
          </p:cNvPr>
          <p:cNvCxnSpPr>
            <a:stCxn id="105" idx="4"/>
            <a:endCxn id="107" idx="0"/>
          </p:cNvCxnSpPr>
          <p:nvPr/>
        </p:nvCxnSpPr>
        <p:spPr>
          <a:xfrm>
            <a:off x="943540" y="2991054"/>
            <a:ext cx="2559" cy="6156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33">
            <a:extLst>
              <a:ext uri="{FF2B5EF4-FFF2-40B4-BE49-F238E27FC236}">
                <a16:creationId xmlns:a16="http://schemas.microsoft.com/office/drawing/2014/main" id="{98C260A9-370F-C749-A6F1-2E50ED849127}"/>
              </a:ext>
            </a:extLst>
          </p:cNvPr>
          <p:cNvCxnSpPr>
            <a:stCxn id="105" idx="5"/>
            <a:endCxn id="109" idx="1"/>
          </p:cNvCxnSpPr>
          <p:nvPr/>
        </p:nvCxnSpPr>
        <p:spPr>
          <a:xfrm>
            <a:off x="999633" y="2967820"/>
            <a:ext cx="909255" cy="80576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35">
            <a:extLst>
              <a:ext uri="{FF2B5EF4-FFF2-40B4-BE49-F238E27FC236}">
                <a16:creationId xmlns:a16="http://schemas.microsoft.com/office/drawing/2014/main" id="{50ADB97C-9E90-1F47-B156-029AD4AB0A71}"/>
              </a:ext>
            </a:extLst>
          </p:cNvPr>
          <p:cNvCxnSpPr>
            <a:stCxn id="108" idx="3"/>
            <a:endCxn id="107" idx="7"/>
          </p:cNvCxnSpPr>
          <p:nvPr/>
        </p:nvCxnSpPr>
        <p:spPr>
          <a:xfrm flipH="1">
            <a:off x="1002192" y="3250880"/>
            <a:ext cx="638432" cy="37908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36">
            <a:extLst>
              <a:ext uri="{FF2B5EF4-FFF2-40B4-BE49-F238E27FC236}">
                <a16:creationId xmlns:a16="http://schemas.microsoft.com/office/drawing/2014/main" id="{E1EB5BA6-80E6-5E4C-869F-0271806CEB96}"/>
              </a:ext>
            </a:extLst>
          </p:cNvPr>
          <p:cNvCxnSpPr>
            <a:stCxn id="111" idx="0"/>
            <a:endCxn id="110" idx="3"/>
          </p:cNvCxnSpPr>
          <p:nvPr/>
        </p:nvCxnSpPr>
        <p:spPr>
          <a:xfrm flipV="1">
            <a:off x="1134180" y="4522142"/>
            <a:ext cx="358880" cy="59558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37">
            <a:extLst>
              <a:ext uri="{FF2B5EF4-FFF2-40B4-BE49-F238E27FC236}">
                <a16:creationId xmlns:a16="http://schemas.microsoft.com/office/drawing/2014/main" id="{0998956B-2D5C-0248-B8DF-688CD61C27B2}"/>
              </a:ext>
            </a:extLst>
          </p:cNvPr>
          <p:cNvCxnSpPr>
            <a:stCxn id="111" idx="6"/>
            <a:endCxn id="112" idx="2"/>
          </p:cNvCxnSpPr>
          <p:nvPr/>
        </p:nvCxnSpPr>
        <p:spPr>
          <a:xfrm flipV="1">
            <a:off x="1213507" y="4951509"/>
            <a:ext cx="809476" cy="24554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38">
            <a:extLst>
              <a:ext uri="{FF2B5EF4-FFF2-40B4-BE49-F238E27FC236}">
                <a16:creationId xmlns:a16="http://schemas.microsoft.com/office/drawing/2014/main" id="{05439154-46DF-6A4C-A727-28967C7DA069}"/>
              </a:ext>
            </a:extLst>
          </p:cNvPr>
          <p:cNvCxnSpPr>
            <a:stCxn id="110" idx="5"/>
            <a:endCxn id="112" idx="1"/>
          </p:cNvCxnSpPr>
          <p:nvPr/>
        </p:nvCxnSpPr>
        <p:spPr>
          <a:xfrm>
            <a:off x="1605246" y="4522142"/>
            <a:ext cx="440971" cy="3732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39">
            <a:extLst>
              <a:ext uri="{FF2B5EF4-FFF2-40B4-BE49-F238E27FC236}">
                <a16:creationId xmlns:a16="http://schemas.microsoft.com/office/drawing/2014/main" id="{5B91819A-4FAD-5F4D-8A45-C429A717C228}"/>
              </a:ext>
            </a:extLst>
          </p:cNvPr>
          <p:cNvCxnSpPr>
            <a:stCxn id="115" idx="0"/>
            <a:endCxn id="116" idx="4"/>
          </p:cNvCxnSpPr>
          <p:nvPr/>
        </p:nvCxnSpPr>
        <p:spPr>
          <a:xfrm flipV="1">
            <a:off x="3285816" y="3982892"/>
            <a:ext cx="158654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40">
            <a:extLst>
              <a:ext uri="{FF2B5EF4-FFF2-40B4-BE49-F238E27FC236}">
                <a16:creationId xmlns:a16="http://schemas.microsoft.com/office/drawing/2014/main" id="{3A4EE8FC-DAE8-6242-926B-C5B24B99DDE8}"/>
              </a:ext>
            </a:extLst>
          </p:cNvPr>
          <p:cNvCxnSpPr>
            <a:stCxn id="115" idx="1"/>
            <a:endCxn id="113" idx="5"/>
          </p:cNvCxnSpPr>
          <p:nvPr/>
        </p:nvCxnSpPr>
        <p:spPr>
          <a:xfrm flipH="1" flipV="1">
            <a:off x="2692791" y="4152302"/>
            <a:ext cx="536931" cy="330057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41">
            <a:extLst>
              <a:ext uri="{FF2B5EF4-FFF2-40B4-BE49-F238E27FC236}">
                <a16:creationId xmlns:a16="http://schemas.microsoft.com/office/drawing/2014/main" id="{A1E896A1-8C62-A248-900C-07D4C66AD817}"/>
              </a:ext>
            </a:extLst>
          </p:cNvPr>
          <p:cNvCxnSpPr>
            <a:stCxn id="114" idx="6"/>
            <a:endCxn id="116" idx="1"/>
          </p:cNvCxnSpPr>
          <p:nvPr/>
        </p:nvCxnSpPr>
        <p:spPr>
          <a:xfrm>
            <a:off x="2970214" y="3412298"/>
            <a:ext cx="418163" cy="435175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42">
            <a:extLst>
              <a:ext uri="{FF2B5EF4-FFF2-40B4-BE49-F238E27FC236}">
                <a16:creationId xmlns:a16="http://schemas.microsoft.com/office/drawing/2014/main" id="{DC548AA3-ACD8-0C4A-BE0F-071AA1C1A8AC}"/>
              </a:ext>
            </a:extLst>
          </p:cNvPr>
          <p:cNvCxnSpPr>
            <a:stCxn id="110" idx="6"/>
            <a:endCxn id="113" idx="3"/>
          </p:cNvCxnSpPr>
          <p:nvPr/>
        </p:nvCxnSpPr>
        <p:spPr>
          <a:xfrm flipV="1">
            <a:off x="1628480" y="4152302"/>
            <a:ext cx="952126" cy="31374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43">
            <a:extLst>
              <a:ext uri="{FF2B5EF4-FFF2-40B4-BE49-F238E27FC236}">
                <a16:creationId xmlns:a16="http://schemas.microsoft.com/office/drawing/2014/main" id="{B77AEB21-EDE4-574C-9CA5-BDD10DE293EF}"/>
              </a:ext>
            </a:extLst>
          </p:cNvPr>
          <p:cNvCxnSpPr>
            <a:stCxn id="109" idx="5"/>
            <a:endCxn id="113" idx="2"/>
          </p:cNvCxnSpPr>
          <p:nvPr/>
        </p:nvCxnSpPr>
        <p:spPr>
          <a:xfrm>
            <a:off x="2021073" y="3885768"/>
            <a:ext cx="536299" cy="21044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44">
            <a:extLst>
              <a:ext uri="{FF2B5EF4-FFF2-40B4-BE49-F238E27FC236}">
                <a16:creationId xmlns:a16="http://schemas.microsoft.com/office/drawing/2014/main" id="{F5FD0E50-FA49-3F46-92A7-FFFC07BE4512}"/>
              </a:ext>
            </a:extLst>
          </p:cNvPr>
          <p:cNvCxnSpPr>
            <a:stCxn id="114" idx="3"/>
            <a:endCxn id="113" idx="0"/>
          </p:cNvCxnSpPr>
          <p:nvPr/>
        </p:nvCxnSpPr>
        <p:spPr>
          <a:xfrm flipH="1">
            <a:off x="2636699" y="3468390"/>
            <a:ext cx="198095" cy="54849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45">
            <a:extLst>
              <a:ext uri="{FF2B5EF4-FFF2-40B4-BE49-F238E27FC236}">
                <a16:creationId xmlns:a16="http://schemas.microsoft.com/office/drawing/2014/main" id="{25946541-19A1-BF42-984E-904B35492C45}"/>
              </a:ext>
            </a:extLst>
          </p:cNvPr>
          <p:cNvCxnSpPr>
            <a:stCxn id="105" idx="6"/>
            <a:endCxn id="114" idx="1"/>
          </p:cNvCxnSpPr>
          <p:nvPr/>
        </p:nvCxnSpPr>
        <p:spPr>
          <a:xfrm>
            <a:off x="1022867" y="2911727"/>
            <a:ext cx="1811927" cy="444478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08">
            <a:extLst>
              <a:ext uri="{FF2B5EF4-FFF2-40B4-BE49-F238E27FC236}">
                <a16:creationId xmlns:a16="http://schemas.microsoft.com/office/drawing/2014/main" id="{1933F4E7-464C-564B-BD1F-D619C38AA80D}"/>
              </a:ext>
            </a:extLst>
          </p:cNvPr>
          <p:cNvCxnSpPr/>
          <p:nvPr/>
        </p:nvCxnSpPr>
        <p:spPr>
          <a:xfrm>
            <a:off x="6599893" y="4042723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Овал 47">
            <a:extLst>
              <a:ext uri="{FF2B5EF4-FFF2-40B4-BE49-F238E27FC236}">
                <a16:creationId xmlns:a16="http://schemas.microsoft.com/office/drawing/2014/main" id="{0602D338-E869-1843-BB86-43648B3048AA}"/>
              </a:ext>
            </a:extLst>
          </p:cNvPr>
          <p:cNvSpPr/>
          <p:nvPr/>
        </p:nvSpPr>
        <p:spPr>
          <a:xfrm>
            <a:off x="4772374" y="3503813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Овал 54">
            <a:extLst>
              <a:ext uri="{FF2B5EF4-FFF2-40B4-BE49-F238E27FC236}">
                <a16:creationId xmlns:a16="http://schemas.microsoft.com/office/drawing/2014/main" id="{95D5B40C-1026-D84B-A8DC-0E254400158B}"/>
              </a:ext>
            </a:extLst>
          </p:cNvPr>
          <p:cNvSpPr/>
          <p:nvPr/>
        </p:nvSpPr>
        <p:spPr>
          <a:xfrm>
            <a:off x="4772374" y="4509455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23">
            <a:extLst>
              <a:ext uri="{FF2B5EF4-FFF2-40B4-BE49-F238E27FC236}">
                <a16:creationId xmlns:a16="http://schemas.microsoft.com/office/drawing/2014/main" id="{8D80B449-9121-774E-BFBA-E02A6336ECB8}"/>
              </a:ext>
            </a:extLst>
          </p:cNvPr>
          <p:cNvSpPr/>
          <p:nvPr/>
        </p:nvSpPr>
        <p:spPr>
          <a:xfrm>
            <a:off x="4772374" y="4008343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вал 54">
            <a:extLst>
              <a:ext uri="{FF2B5EF4-FFF2-40B4-BE49-F238E27FC236}">
                <a16:creationId xmlns:a16="http://schemas.microsoft.com/office/drawing/2014/main" id="{27669890-47C5-DE48-B012-D3CC36960909}"/>
              </a:ext>
            </a:extLst>
          </p:cNvPr>
          <p:cNvSpPr/>
          <p:nvPr/>
        </p:nvSpPr>
        <p:spPr>
          <a:xfrm>
            <a:off x="6156674" y="3054639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вал 23">
            <a:extLst>
              <a:ext uri="{FF2B5EF4-FFF2-40B4-BE49-F238E27FC236}">
                <a16:creationId xmlns:a16="http://schemas.microsoft.com/office/drawing/2014/main" id="{3BA1E18F-4A98-6A43-82D8-2600A8A014DE}"/>
              </a:ext>
            </a:extLst>
          </p:cNvPr>
          <p:cNvSpPr/>
          <p:nvPr/>
        </p:nvSpPr>
        <p:spPr>
          <a:xfrm>
            <a:off x="5642075" y="3054639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47">
            <a:extLst>
              <a:ext uri="{FF2B5EF4-FFF2-40B4-BE49-F238E27FC236}">
                <a16:creationId xmlns:a16="http://schemas.microsoft.com/office/drawing/2014/main" id="{AD2F72A7-5A0E-A341-BE6B-D1FDC9084AB4}"/>
              </a:ext>
            </a:extLst>
          </p:cNvPr>
          <p:cNvSpPr/>
          <p:nvPr/>
        </p:nvSpPr>
        <p:spPr>
          <a:xfrm>
            <a:off x="5158708" y="305766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956C2363-FFD1-1047-98AB-EBD510880F6A}"/>
                  </a:ext>
                </a:extLst>
              </p:cNvPr>
              <p:cNvSpPr txBox="1"/>
              <p:nvPr/>
            </p:nvSpPr>
            <p:spPr>
              <a:xfrm>
                <a:off x="8078011" y="3005561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956C2363-FFD1-1047-98AB-EBD510880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011" y="3005561"/>
                <a:ext cx="201978" cy="276999"/>
              </a:xfrm>
              <a:prstGeom prst="rect">
                <a:avLst/>
              </a:prstGeom>
              <a:blipFill>
                <a:blip r:embed="rId4"/>
                <a:stretch>
                  <a:fillRect l="-26667" r="-33333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8" name="Picture 147">
            <a:extLst>
              <a:ext uri="{FF2B5EF4-FFF2-40B4-BE49-F238E27FC236}">
                <a16:creationId xmlns:a16="http://schemas.microsoft.com/office/drawing/2014/main" id="{2C0858A1-F8FB-634D-BC63-E78CB4704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4523" y="3250880"/>
            <a:ext cx="2315084" cy="1543389"/>
          </a:xfrm>
          <a:prstGeom prst="rect">
            <a:avLst/>
          </a:prstGeom>
        </p:spPr>
      </p:pic>
      <p:cxnSp>
        <p:nvCxnSpPr>
          <p:cNvPr id="149" name="Curved Connector 148">
            <a:extLst>
              <a:ext uri="{FF2B5EF4-FFF2-40B4-BE49-F238E27FC236}">
                <a16:creationId xmlns:a16="http://schemas.microsoft.com/office/drawing/2014/main" id="{A9B65E59-3610-0849-B2B3-87F8390F1CEC}"/>
              </a:ext>
            </a:extLst>
          </p:cNvPr>
          <p:cNvCxnSpPr>
            <a:cxnSpLocks/>
            <a:endCxn id="148" idx="2"/>
          </p:cNvCxnSpPr>
          <p:nvPr/>
        </p:nvCxnSpPr>
        <p:spPr>
          <a:xfrm rot="10800000" flipV="1">
            <a:off x="5732066" y="4747523"/>
            <a:ext cx="3591599" cy="46745"/>
          </a:xfrm>
          <a:prstGeom prst="curvedConnector4">
            <a:avLst>
              <a:gd name="adj1" fmla="val -4481"/>
              <a:gd name="adj2" fmla="val 589036"/>
            </a:avLst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4F47419-814C-3945-8A77-9673FDE8DB28}"/>
                  </a:ext>
                </a:extLst>
              </p:cNvPr>
              <p:cNvSpPr/>
              <p:nvPr/>
            </p:nvSpPr>
            <p:spPr>
              <a:xfrm>
                <a:off x="5716421" y="2476233"/>
                <a:ext cx="3177729" cy="484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>
                    <a:ea typeface="Cambria Math" panose="02040503050406030204" pitchFamily="18" charset="0"/>
                    <a:cs typeface="Lato" panose="020F0502020204030203" pitchFamily="34" charset="0"/>
                  </a:rPr>
                  <a:t>1. 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U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0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QR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𝒩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(0, 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𝑑</m:t>
                        </m:r>
                      </m:den>
                    </m:f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))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4F47419-814C-3945-8A77-9673FDE8DB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421" y="2476233"/>
                <a:ext cx="3177729" cy="484941"/>
              </a:xfrm>
              <a:prstGeom prst="rect">
                <a:avLst/>
              </a:prstGeom>
              <a:blipFill>
                <a:blip r:embed="rId6"/>
                <a:stretch>
                  <a:fillRect l="-2000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EE76A720-1675-7A41-AE68-E53A34770B5F}"/>
                  </a:ext>
                </a:extLst>
              </p:cNvPr>
              <p:cNvSpPr/>
              <p:nvPr/>
            </p:nvSpPr>
            <p:spPr>
              <a:xfrm>
                <a:off x="5746270" y="5152751"/>
                <a:ext cx="31180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ea typeface="Cambria Math" panose="02040503050406030204" pitchFamily="18" charset="0"/>
                    <a:cs typeface="Lato" panose="020F0502020204030203" pitchFamily="34" charset="0"/>
                  </a:rPr>
                  <a:t>2. </a:t>
                </a:r>
                <a:r>
                  <a:rPr lang="en-US" b="0" dirty="0">
                    <a:ea typeface="Cambria Math" panose="02040503050406030204" pitchFamily="18" charset="0"/>
                    <a:cs typeface="Lato" panose="020F0502020204030203" pitchFamily="34" charset="0"/>
                  </a:rPr>
                  <a:t>Iteratively set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i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A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∗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i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EE76A720-1675-7A41-AE68-E53A34770B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270" y="5152751"/>
                <a:ext cx="3118033" cy="369332"/>
              </a:xfrm>
              <a:prstGeom prst="rect">
                <a:avLst/>
              </a:prstGeom>
              <a:blipFill>
                <a:blip r:embed="rId7"/>
                <a:stretch>
                  <a:fillRect l="-1633" t="-6897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363F4E53-1049-3246-A0A3-20C445C74A1B}"/>
                  </a:ext>
                </a:extLst>
              </p:cNvPr>
              <p:cNvSpPr/>
              <p:nvPr/>
            </p:nvSpPr>
            <p:spPr>
              <a:xfrm>
                <a:off x="5746270" y="5648821"/>
                <a:ext cx="59462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ea typeface="Cambria Math" panose="02040503050406030204" pitchFamily="18" charset="0"/>
                    <a:cs typeface="Lato" panose="020F0502020204030203" pitchFamily="34" charset="0"/>
                  </a:rPr>
                  <a:t>3. Final embedding is a weighted sum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U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U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0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+…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363F4E53-1049-3246-A0A3-20C445C74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270" y="5648821"/>
                <a:ext cx="5946243" cy="369332"/>
              </a:xfrm>
              <a:prstGeom prst="rect">
                <a:avLst/>
              </a:prstGeom>
              <a:blipFill>
                <a:blip r:embed="rId8"/>
                <a:stretch>
                  <a:fillRect l="-855" t="-6897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6144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 err="1"/>
              <a:t>RandNE</a:t>
            </a:r>
            <a:r>
              <a:rPr lang="en-US" dirty="0"/>
              <a:t>: asymptotics and practice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44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бъект 11"/>
              <p:cNvSpPr>
                <a:spLocks noGrp="1"/>
              </p:cNvSpPr>
              <p:nvPr>
                <p:ph idx="1"/>
              </p:nvPr>
            </p:nvSpPr>
            <p:spPr>
              <a:xfrm>
                <a:off x="685546" y="1678184"/>
                <a:ext cx="10804481" cy="446861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/>
                  <a:t>NB: </a:t>
                </a:r>
                <a:r>
                  <a:rPr lang="en-US" dirty="0"/>
                  <a:t>For decent downstream performance need to tune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Typically, we only need 3 multiplications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Overall complexity is ~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</m:t>
                        </m:r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fName>
                      <m:e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ym typeface="Wingdings" pitchFamily="2" charset="2"/>
                  </a:rPr>
                  <a:t> :)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dirty="0">
                    <a:sym typeface="Wingdings" pitchFamily="2" charset="2"/>
                    <a:hlinkClick r:id="rId2"/>
                  </a:rPr>
                  <a:t>Python and MATLAB</a:t>
                </a:r>
                <a:r>
                  <a:rPr lang="en-US" dirty="0">
                    <a:sym typeface="Wingdings" pitchFamily="2" charset="2"/>
                  </a:rPr>
                  <a:t> code available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ym typeface="Wingdings" pitchFamily="2" charset="2"/>
                  </a:rPr>
                  <a:t>Practical limitations: ~1B nodes (need to store all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’s) </a:t>
                </a:r>
              </a:p>
            </p:txBody>
          </p:sp>
        </mc:Choice>
        <mc:Fallback xmlns="">
          <p:sp>
            <p:nvSpPr>
              <p:cNvPr id="16" name="Объек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546" y="1678184"/>
                <a:ext cx="10804481" cy="4468616"/>
              </a:xfrm>
              <a:blipFill>
                <a:blip r:embed="rId3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extBox 118"/>
          <p:cNvSpPr txBox="1"/>
          <p:nvPr/>
        </p:nvSpPr>
        <p:spPr>
          <a:xfrm>
            <a:off x="677414" y="6369634"/>
            <a:ext cx="8541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Billion-scale Network Embedding with Iterative Random Projection. Zhang et al., ICDM 2018</a:t>
            </a:r>
          </a:p>
        </p:txBody>
      </p:sp>
    </p:spTree>
    <p:extLst>
      <p:ext uri="{BB962C8B-B14F-4D97-AF65-F5344CB8AC3E}">
        <p14:creationId xmlns:p14="http://schemas.microsoft.com/office/powerpoint/2010/main" val="10665458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142">
            <a:extLst>
              <a:ext uri="{FF2B5EF4-FFF2-40B4-BE49-F238E27FC236}">
                <a16:creationId xmlns:a16="http://schemas.microsoft.com/office/drawing/2014/main" id="{C2CDB220-D9C0-C44F-94D9-68911278F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410" y="3250880"/>
            <a:ext cx="2333254" cy="15555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 err="1"/>
              <a:t>FastRP</a:t>
            </a:r>
            <a:r>
              <a:rPr lang="en-US" dirty="0"/>
              <a:t>: algorithm overview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45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бъект 11"/>
              <p:cNvSpPr>
                <a:spLocks noGrp="1"/>
              </p:cNvSpPr>
              <p:nvPr>
                <p:ph idx="1"/>
              </p:nvPr>
            </p:nvSpPr>
            <p:spPr>
              <a:xfrm>
                <a:off x="685546" y="1678185"/>
                <a:ext cx="10804481" cy="63381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Approximate high-order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 by iterative random projections</a:t>
                </a:r>
                <a:endParaRPr lang="ru-RU" dirty="0"/>
              </a:p>
            </p:txBody>
          </p:sp>
        </mc:Choice>
        <mc:Fallback xmlns="">
          <p:sp>
            <p:nvSpPr>
              <p:cNvPr id="16" name="Объек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546" y="1678185"/>
                <a:ext cx="10804481" cy="633810"/>
              </a:xfrm>
              <a:blipFill>
                <a:blip r:embed="rId3"/>
                <a:stretch>
                  <a:fillRect l="-1058" t="-20408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C264A870-559A-6042-9228-D64EE400C787}"/>
              </a:ext>
            </a:extLst>
          </p:cNvPr>
          <p:cNvSpPr txBox="1"/>
          <p:nvPr/>
        </p:nvSpPr>
        <p:spPr>
          <a:xfrm>
            <a:off x="677414" y="6369634"/>
            <a:ext cx="9254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Fast and Accurate Network Embeddings via Very Sparse Random Projection. Chen et al., CIKM 2018</a:t>
            </a:r>
          </a:p>
        </p:txBody>
      </p:sp>
      <p:cxnSp>
        <p:nvCxnSpPr>
          <p:cNvPr id="55" name="Прямая соединительная линия 106">
            <a:extLst>
              <a:ext uri="{FF2B5EF4-FFF2-40B4-BE49-F238E27FC236}">
                <a16:creationId xmlns:a16="http://schemas.microsoft.com/office/drawing/2014/main" id="{A8F0FE63-69DB-AE46-90F7-B39237186F9B}"/>
              </a:ext>
            </a:extLst>
          </p:cNvPr>
          <p:cNvCxnSpPr>
            <a:stCxn id="113" idx="0"/>
            <a:endCxn id="114" idx="3"/>
          </p:cNvCxnSpPr>
          <p:nvPr/>
        </p:nvCxnSpPr>
        <p:spPr>
          <a:xfrm flipV="1">
            <a:off x="2636699" y="3468391"/>
            <a:ext cx="198095" cy="54849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91">
            <a:extLst>
              <a:ext uri="{FF2B5EF4-FFF2-40B4-BE49-F238E27FC236}">
                <a16:creationId xmlns:a16="http://schemas.microsoft.com/office/drawing/2014/main" id="{E399BA28-3B86-0649-9E2B-B0E45828962B}"/>
              </a:ext>
            </a:extLst>
          </p:cNvPr>
          <p:cNvCxnSpPr>
            <a:stCxn id="109" idx="5"/>
            <a:endCxn id="113" idx="2"/>
          </p:cNvCxnSpPr>
          <p:nvPr/>
        </p:nvCxnSpPr>
        <p:spPr>
          <a:xfrm>
            <a:off x="2021074" y="3885767"/>
            <a:ext cx="536298" cy="21044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92">
            <a:extLst>
              <a:ext uri="{FF2B5EF4-FFF2-40B4-BE49-F238E27FC236}">
                <a16:creationId xmlns:a16="http://schemas.microsoft.com/office/drawing/2014/main" id="{1F6D9D6D-CFA2-584B-A541-1EAE6A70FB5C}"/>
              </a:ext>
            </a:extLst>
          </p:cNvPr>
          <p:cNvCxnSpPr>
            <a:stCxn id="105" idx="6"/>
            <a:endCxn id="108" idx="2"/>
          </p:cNvCxnSpPr>
          <p:nvPr/>
        </p:nvCxnSpPr>
        <p:spPr>
          <a:xfrm>
            <a:off x="1022867" y="2911727"/>
            <a:ext cx="594521" cy="283060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16">
            <a:extLst>
              <a:ext uri="{FF2B5EF4-FFF2-40B4-BE49-F238E27FC236}">
                <a16:creationId xmlns:a16="http://schemas.microsoft.com/office/drawing/2014/main" id="{2AF1BF23-FACD-C04F-9A59-1FD0CC6E72A5}"/>
              </a:ext>
            </a:extLst>
          </p:cNvPr>
          <p:cNvCxnSpPr/>
          <p:nvPr/>
        </p:nvCxnSpPr>
        <p:spPr>
          <a:xfrm>
            <a:off x="3559614" y="4029022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Овал 17">
            <a:extLst>
              <a:ext uri="{FF2B5EF4-FFF2-40B4-BE49-F238E27FC236}">
                <a16:creationId xmlns:a16="http://schemas.microsoft.com/office/drawing/2014/main" id="{95984854-983C-6841-A057-AEE196558F9A}"/>
              </a:ext>
            </a:extLst>
          </p:cNvPr>
          <p:cNvSpPr/>
          <p:nvPr/>
        </p:nvSpPr>
        <p:spPr>
          <a:xfrm>
            <a:off x="864213" y="283240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8">
            <a:extLst>
              <a:ext uri="{FF2B5EF4-FFF2-40B4-BE49-F238E27FC236}">
                <a16:creationId xmlns:a16="http://schemas.microsoft.com/office/drawing/2014/main" id="{15E84387-E635-204B-9AF5-9DC70FDC3C28}"/>
              </a:ext>
            </a:extLst>
          </p:cNvPr>
          <p:cNvSpPr/>
          <p:nvPr/>
        </p:nvSpPr>
        <p:spPr>
          <a:xfrm>
            <a:off x="866772" y="360672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9">
            <a:extLst>
              <a:ext uri="{FF2B5EF4-FFF2-40B4-BE49-F238E27FC236}">
                <a16:creationId xmlns:a16="http://schemas.microsoft.com/office/drawing/2014/main" id="{8AAC6FE4-6EDD-B143-8459-B60EEC7A1D72}"/>
              </a:ext>
            </a:extLst>
          </p:cNvPr>
          <p:cNvSpPr/>
          <p:nvPr/>
        </p:nvSpPr>
        <p:spPr>
          <a:xfrm>
            <a:off x="1617388" y="311546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20">
            <a:extLst>
              <a:ext uri="{FF2B5EF4-FFF2-40B4-BE49-F238E27FC236}">
                <a16:creationId xmlns:a16="http://schemas.microsoft.com/office/drawing/2014/main" id="{16639DC1-19C7-C34D-85BB-378F2E28266D}"/>
              </a:ext>
            </a:extLst>
          </p:cNvPr>
          <p:cNvSpPr/>
          <p:nvPr/>
        </p:nvSpPr>
        <p:spPr>
          <a:xfrm>
            <a:off x="1885654" y="3750347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21">
            <a:extLst>
              <a:ext uri="{FF2B5EF4-FFF2-40B4-BE49-F238E27FC236}">
                <a16:creationId xmlns:a16="http://schemas.microsoft.com/office/drawing/2014/main" id="{10839385-6AE4-DD47-8D67-82446BA60B19}"/>
              </a:ext>
            </a:extLst>
          </p:cNvPr>
          <p:cNvSpPr/>
          <p:nvPr/>
        </p:nvSpPr>
        <p:spPr>
          <a:xfrm>
            <a:off x="1469826" y="4386723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22">
            <a:extLst>
              <a:ext uri="{FF2B5EF4-FFF2-40B4-BE49-F238E27FC236}">
                <a16:creationId xmlns:a16="http://schemas.microsoft.com/office/drawing/2014/main" id="{50FE3C84-F36C-CF4C-B7E6-156F711A9040}"/>
              </a:ext>
            </a:extLst>
          </p:cNvPr>
          <p:cNvSpPr/>
          <p:nvPr/>
        </p:nvSpPr>
        <p:spPr>
          <a:xfrm>
            <a:off x="1054852" y="5117726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23">
            <a:extLst>
              <a:ext uri="{FF2B5EF4-FFF2-40B4-BE49-F238E27FC236}">
                <a16:creationId xmlns:a16="http://schemas.microsoft.com/office/drawing/2014/main" id="{BE33C1F0-64E3-AA41-8DB8-45D1956531BB}"/>
              </a:ext>
            </a:extLst>
          </p:cNvPr>
          <p:cNvSpPr/>
          <p:nvPr/>
        </p:nvSpPr>
        <p:spPr>
          <a:xfrm>
            <a:off x="2022982" y="4872182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24">
            <a:extLst>
              <a:ext uri="{FF2B5EF4-FFF2-40B4-BE49-F238E27FC236}">
                <a16:creationId xmlns:a16="http://schemas.microsoft.com/office/drawing/2014/main" id="{2C4EE906-41ED-7E4A-A762-11BD01AB5D06}"/>
              </a:ext>
            </a:extLst>
          </p:cNvPr>
          <p:cNvSpPr/>
          <p:nvPr/>
        </p:nvSpPr>
        <p:spPr>
          <a:xfrm>
            <a:off x="2557372" y="4016883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25">
            <a:extLst>
              <a:ext uri="{FF2B5EF4-FFF2-40B4-BE49-F238E27FC236}">
                <a16:creationId xmlns:a16="http://schemas.microsoft.com/office/drawing/2014/main" id="{F7C354FC-0447-5A41-8683-15428B586F1D}"/>
              </a:ext>
            </a:extLst>
          </p:cNvPr>
          <p:cNvSpPr/>
          <p:nvPr/>
        </p:nvSpPr>
        <p:spPr>
          <a:xfrm>
            <a:off x="2811560" y="3332971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26">
            <a:extLst>
              <a:ext uri="{FF2B5EF4-FFF2-40B4-BE49-F238E27FC236}">
                <a16:creationId xmlns:a16="http://schemas.microsoft.com/office/drawing/2014/main" id="{994D37E7-BB58-9443-95A0-E1A1D6D7AFBF}"/>
              </a:ext>
            </a:extLst>
          </p:cNvPr>
          <p:cNvSpPr/>
          <p:nvPr/>
        </p:nvSpPr>
        <p:spPr>
          <a:xfrm>
            <a:off x="3206488" y="4459125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27">
            <a:extLst>
              <a:ext uri="{FF2B5EF4-FFF2-40B4-BE49-F238E27FC236}">
                <a16:creationId xmlns:a16="http://schemas.microsoft.com/office/drawing/2014/main" id="{B3F1377C-9A97-B341-A35C-5FC445991D8E}"/>
              </a:ext>
            </a:extLst>
          </p:cNvPr>
          <p:cNvSpPr/>
          <p:nvPr/>
        </p:nvSpPr>
        <p:spPr>
          <a:xfrm>
            <a:off x="3365143" y="3824239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7" name="Прямая соединительная линия 28">
            <a:extLst>
              <a:ext uri="{FF2B5EF4-FFF2-40B4-BE49-F238E27FC236}">
                <a16:creationId xmlns:a16="http://schemas.microsoft.com/office/drawing/2014/main" id="{81FFEB91-598F-004B-AC48-BBD2CC23DDD8}"/>
              </a:ext>
            </a:extLst>
          </p:cNvPr>
          <p:cNvCxnSpPr>
            <a:stCxn id="109" idx="4"/>
            <a:endCxn id="110" idx="0"/>
          </p:cNvCxnSpPr>
          <p:nvPr/>
        </p:nvCxnSpPr>
        <p:spPr>
          <a:xfrm flipH="1">
            <a:off x="1549153" y="3909002"/>
            <a:ext cx="415828" cy="477721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29">
            <a:extLst>
              <a:ext uri="{FF2B5EF4-FFF2-40B4-BE49-F238E27FC236}">
                <a16:creationId xmlns:a16="http://schemas.microsoft.com/office/drawing/2014/main" id="{8EFC8F8D-3051-154E-A09A-CC92191F6EC5}"/>
              </a:ext>
            </a:extLst>
          </p:cNvPr>
          <p:cNvCxnSpPr>
            <a:stCxn id="107" idx="4"/>
            <a:endCxn id="110" idx="1"/>
          </p:cNvCxnSpPr>
          <p:nvPr/>
        </p:nvCxnSpPr>
        <p:spPr>
          <a:xfrm>
            <a:off x="946100" y="3765383"/>
            <a:ext cx="546961" cy="6445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30">
            <a:extLst>
              <a:ext uri="{FF2B5EF4-FFF2-40B4-BE49-F238E27FC236}">
                <a16:creationId xmlns:a16="http://schemas.microsoft.com/office/drawing/2014/main" id="{2D7E9365-A674-4240-889E-C1C03661FD97}"/>
              </a:ext>
            </a:extLst>
          </p:cNvPr>
          <p:cNvCxnSpPr>
            <a:stCxn id="109" idx="0"/>
            <a:endCxn id="108" idx="4"/>
          </p:cNvCxnSpPr>
          <p:nvPr/>
        </p:nvCxnSpPr>
        <p:spPr>
          <a:xfrm flipH="1" flipV="1">
            <a:off x="1696717" y="3274115"/>
            <a:ext cx="268265" cy="476233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31">
            <a:extLst>
              <a:ext uri="{FF2B5EF4-FFF2-40B4-BE49-F238E27FC236}">
                <a16:creationId xmlns:a16="http://schemas.microsoft.com/office/drawing/2014/main" id="{069DD55E-25C1-F243-AB19-C71B2E203362}"/>
              </a:ext>
            </a:extLst>
          </p:cNvPr>
          <p:cNvCxnSpPr>
            <a:stCxn id="105" idx="6"/>
            <a:endCxn id="108" idx="2"/>
          </p:cNvCxnSpPr>
          <p:nvPr/>
        </p:nvCxnSpPr>
        <p:spPr>
          <a:xfrm>
            <a:off x="1022867" y="2911727"/>
            <a:ext cx="594522" cy="283060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32">
            <a:extLst>
              <a:ext uri="{FF2B5EF4-FFF2-40B4-BE49-F238E27FC236}">
                <a16:creationId xmlns:a16="http://schemas.microsoft.com/office/drawing/2014/main" id="{BAFDF943-AC98-A34F-9F4C-D13A3A4DBBF7}"/>
              </a:ext>
            </a:extLst>
          </p:cNvPr>
          <p:cNvCxnSpPr>
            <a:stCxn id="105" idx="4"/>
            <a:endCxn id="107" idx="0"/>
          </p:cNvCxnSpPr>
          <p:nvPr/>
        </p:nvCxnSpPr>
        <p:spPr>
          <a:xfrm>
            <a:off x="943540" y="2991054"/>
            <a:ext cx="2559" cy="6156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33">
            <a:extLst>
              <a:ext uri="{FF2B5EF4-FFF2-40B4-BE49-F238E27FC236}">
                <a16:creationId xmlns:a16="http://schemas.microsoft.com/office/drawing/2014/main" id="{98C260A9-370F-C749-A6F1-2E50ED849127}"/>
              </a:ext>
            </a:extLst>
          </p:cNvPr>
          <p:cNvCxnSpPr>
            <a:stCxn id="105" idx="5"/>
            <a:endCxn id="109" idx="1"/>
          </p:cNvCxnSpPr>
          <p:nvPr/>
        </p:nvCxnSpPr>
        <p:spPr>
          <a:xfrm>
            <a:off x="999633" y="2967820"/>
            <a:ext cx="909255" cy="80576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35">
            <a:extLst>
              <a:ext uri="{FF2B5EF4-FFF2-40B4-BE49-F238E27FC236}">
                <a16:creationId xmlns:a16="http://schemas.microsoft.com/office/drawing/2014/main" id="{50ADB97C-9E90-1F47-B156-029AD4AB0A71}"/>
              </a:ext>
            </a:extLst>
          </p:cNvPr>
          <p:cNvCxnSpPr>
            <a:stCxn id="108" idx="3"/>
            <a:endCxn id="107" idx="7"/>
          </p:cNvCxnSpPr>
          <p:nvPr/>
        </p:nvCxnSpPr>
        <p:spPr>
          <a:xfrm flipH="1">
            <a:off x="1002192" y="3250880"/>
            <a:ext cx="638432" cy="37908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36">
            <a:extLst>
              <a:ext uri="{FF2B5EF4-FFF2-40B4-BE49-F238E27FC236}">
                <a16:creationId xmlns:a16="http://schemas.microsoft.com/office/drawing/2014/main" id="{E1EB5BA6-80E6-5E4C-869F-0271806CEB96}"/>
              </a:ext>
            </a:extLst>
          </p:cNvPr>
          <p:cNvCxnSpPr>
            <a:stCxn id="111" idx="0"/>
            <a:endCxn id="110" idx="3"/>
          </p:cNvCxnSpPr>
          <p:nvPr/>
        </p:nvCxnSpPr>
        <p:spPr>
          <a:xfrm flipV="1">
            <a:off x="1134180" y="4522142"/>
            <a:ext cx="358880" cy="59558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37">
            <a:extLst>
              <a:ext uri="{FF2B5EF4-FFF2-40B4-BE49-F238E27FC236}">
                <a16:creationId xmlns:a16="http://schemas.microsoft.com/office/drawing/2014/main" id="{0998956B-2D5C-0248-B8DF-688CD61C27B2}"/>
              </a:ext>
            </a:extLst>
          </p:cNvPr>
          <p:cNvCxnSpPr>
            <a:stCxn id="111" idx="6"/>
            <a:endCxn id="112" idx="2"/>
          </p:cNvCxnSpPr>
          <p:nvPr/>
        </p:nvCxnSpPr>
        <p:spPr>
          <a:xfrm flipV="1">
            <a:off x="1213507" y="4951509"/>
            <a:ext cx="809476" cy="24554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38">
            <a:extLst>
              <a:ext uri="{FF2B5EF4-FFF2-40B4-BE49-F238E27FC236}">
                <a16:creationId xmlns:a16="http://schemas.microsoft.com/office/drawing/2014/main" id="{05439154-46DF-6A4C-A727-28967C7DA069}"/>
              </a:ext>
            </a:extLst>
          </p:cNvPr>
          <p:cNvCxnSpPr>
            <a:stCxn id="110" idx="5"/>
            <a:endCxn id="112" idx="1"/>
          </p:cNvCxnSpPr>
          <p:nvPr/>
        </p:nvCxnSpPr>
        <p:spPr>
          <a:xfrm>
            <a:off x="1605246" y="4522142"/>
            <a:ext cx="440971" cy="3732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39">
            <a:extLst>
              <a:ext uri="{FF2B5EF4-FFF2-40B4-BE49-F238E27FC236}">
                <a16:creationId xmlns:a16="http://schemas.microsoft.com/office/drawing/2014/main" id="{5B91819A-4FAD-5F4D-8A45-C429A717C228}"/>
              </a:ext>
            </a:extLst>
          </p:cNvPr>
          <p:cNvCxnSpPr>
            <a:stCxn id="115" idx="0"/>
            <a:endCxn id="116" idx="4"/>
          </p:cNvCxnSpPr>
          <p:nvPr/>
        </p:nvCxnSpPr>
        <p:spPr>
          <a:xfrm flipV="1">
            <a:off x="3285816" y="3982892"/>
            <a:ext cx="158654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40">
            <a:extLst>
              <a:ext uri="{FF2B5EF4-FFF2-40B4-BE49-F238E27FC236}">
                <a16:creationId xmlns:a16="http://schemas.microsoft.com/office/drawing/2014/main" id="{3A4EE8FC-DAE8-6242-926B-C5B24B99DDE8}"/>
              </a:ext>
            </a:extLst>
          </p:cNvPr>
          <p:cNvCxnSpPr>
            <a:stCxn id="115" idx="1"/>
            <a:endCxn id="113" idx="5"/>
          </p:cNvCxnSpPr>
          <p:nvPr/>
        </p:nvCxnSpPr>
        <p:spPr>
          <a:xfrm flipH="1" flipV="1">
            <a:off x="2692791" y="4152302"/>
            <a:ext cx="536931" cy="330057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41">
            <a:extLst>
              <a:ext uri="{FF2B5EF4-FFF2-40B4-BE49-F238E27FC236}">
                <a16:creationId xmlns:a16="http://schemas.microsoft.com/office/drawing/2014/main" id="{A1E896A1-8C62-A248-900C-07D4C66AD817}"/>
              </a:ext>
            </a:extLst>
          </p:cNvPr>
          <p:cNvCxnSpPr>
            <a:stCxn id="114" idx="6"/>
            <a:endCxn id="116" idx="1"/>
          </p:cNvCxnSpPr>
          <p:nvPr/>
        </p:nvCxnSpPr>
        <p:spPr>
          <a:xfrm>
            <a:off x="2970214" y="3412298"/>
            <a:ext cx="418163" cy="435175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42">
            <a:extLst>
              <a:ext uri="{FF2B5EF4-FFF2-40B4-BE49-F238E27FC236}">
                <a16:creationId xmlns:a16="http://schemas.microsoft.com/office/drawing/2014/main" id="{DC548AA3-ACD8-0C4A-BE0F-071AA1C1A8AC}"/>
              </a:ext>
            </a:extLst>
          </p:cNvPr>
          <p:cNvCxnSpPr>
            <a:stCxn id="110" idx="6"/>
            <a:endCxn id="113" idx="3"/>
          </p:cNvCxnSpPr>
          <p:nvPr/>
        </p:nvCxnSpPr>
        <p:spPr>
          <a:xfrm flipV="1">
            <a:off x="1628480" y="4152302"/>
            <a:ext cx="952126" cy="31374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43">
            <a:extLst>
              <a:ext uri="{FF2B5EF4-FFF2-40B4-BE49-F238E27FC236}">
                <a16:creationId xmlns:a16="http://schemas.microsoft.com/office/drawing/2014/main" id="{B77AEB21-EDE4-574C-9CA5-BDD10DE293EF}"/>
              </a:ext>
            </a:extLst>
          </p:cNvPr>
          <p:cNvCxnSpPr>
            <a:stCxn id="109" idx="5"/>
            <a:endCxn id="113" idx="2"/>
          </p:cNvCxnSpPr>
          <p:nvPr/>
        </p:nvCxnSpPr>
        <p:spPr>
          <a:xfrm>
            <a:off x="2021073" y="3885768"/>
            <a:ext cx="536299" cy="21044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44">
            <a:extLst>
              <a:ext uri="{FF2B5EF4-FFF2-40B4-BE49-F238E27FC236}">
                <a16:creationId xmlns:a16="http://schemas.microsoft.com/office/drawing/2014/main" id="{F5FD0E50-FA49-3F46-92A7-FFFC07BE4512}"/>
              </a:ext>
            </a:extLst>
          </p:cNvPr>
          <p:cNvCxnSpPr>
            <a:stCxn id="114" idx="3"/>
            <a:endCxn id="113" idx="0"/>
          </p:cNvCxnSpPr>
          <p:nvPr/>
        </p:nvCxnSpPr>
        <p:spPr>
          <a:xfrm flipH="1">
            <a:off x="2636699" y="3468390"/>
            <a:ext cx="198095" cy="54849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45">
            <a:extLst>
              <a:ext uri="{FF2B5EF4-FFF2-40B4-BE49-F238E27FC236}">
                <a16:creationId xmlns:a16="http://schemas.microsoft.com/office/drawing/2014/main" id="{25946541-19A1-BF42-984E-904B35492C45}"/>
              </a:ext>
            </a:extLst>
          </p:cNvPr>
          <p:cNvCxnSpPr>
            <a:stCxn id="105" idx="6"/>
            <a:endCxn id="114" idx="1"/>
          </p:cNvCxnSpPr>
          <p:nvPr/>
        </p:nvCxnSpPr>
        <p:spPr>
          <a:xfrm>
            <a:off x="1022867" y="2911727"/>
            <a:ext cx="1811927" cy="444478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08">
            <a:extLst>
              <a:ext uri="{FF2B5EF4-FFF2-40B4-BE49-F238E27FC236}">
                <a16:creationId xmlns:a16="http://schemas.microsoft.com/office/drawing/2014/main" id="{1933F4E7-464C-564B-BD1F-D619C38AA80D}"/>
              </a:ext>
            </a:extLst>
          </p:cNvPr>
          <p:cNvCxnSpPr/>
          <p:nvPr/>
        </p:nvCxnSpPr>
        <p:spPr>
          <a:xfrm>
            <a:off x="6599893" y="4042723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Овал 47">
            <a:extLst>
              <a:ext uri="{FF2B5EF4-FFF2-40B4-BE49-F238E27FC236}">
                <a16:creationId xmlns:a16="http://schemas.microsoft.com/office/drawing/2014/main" id="{0602D338-E869-1843-BB86-43648B3048AA}"/>
              </a:ext>
            </a:extLst>
          </p:cNvPr>
          <p:cNvSpPr/>
          <p:nvPr/>
        </p:nvSpPr>
        <p:spPr>
          <a:xfrm>
            <a:off x="4772374" y="3503813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Овал 54">
            <a:extLst>
              <a:ext uri="{FF2B5EF4-FFF2-40B4-BE49-F238E27FC236}">
                <a16:creationId xmlns:a16="http://schemas.microsoft.com/office/drawing/2014/main" id="{95D5B40C-1026-D84B-A8DC-0E254400158B}"/>
              </a:ext>
            </a:extLst>
          </p:cNvPr>
          <p:cNvSpPr/>
          <p:nvPr/>
        </p:nvSpPr>
        <p:spPr>
          <a:xfrm>
            <a:off x="4772374" y="4509455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23">
            <a:extLst>
              <a:ext uri="{FF2B5EF4-FFF2-40B4-BE49-F238E27FC236}">
                <a16:creationId xmlns:a16="http://schemas.microsoft.com/office/drawing/2014/main" id="{8D80B449-9121-774E-BFBA-E02A6336ECB8}"/>
              </a:ext>
            </a:extLst>
          </p:cNvPr>
          <p:cNvSpPr/>
          <p:nvPr/>
        </p:nvSpPr>
        <p:spPr>
          <a:xfrm>
            <a:off x="4772374" y="4008343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вал 54">
            <a:extLst>
              <a:ext uri="{FF2B5EF4-FFF2-40B4-BE49-F238E27FC236}">
                <a16:creationId xmlns:a16="http://schemas.microsoft.com/office/drawing/2014/main" id="{27669890-47C5-DE48-B012-D3CC36960909}"/>
              </a:ext>
            </a:extLst>
          </p:cNvPr>
          <p:cNvSpPr/>
          <p:nvPr/>
        </p:nvSpPr>
        <p:spPr>
          <a:xfrm>
            <a:off x="6156674" y="3054639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вал 23">
            <a:extLst>
              <a:ext uri="{FF2B5EF4-FFF2-40B4-BE49-F238E27FC236}">
                <a16:creationId xmlns:a16="http://schemas.microsoft.com/office/drawing/2014/main" id="{3BA1E18F-4A98-6A43-82D8-2600A8A014DE}"/>
              </a:ext>
            </a:extLst>
          </p:cNvPr>
          <p:cNvSpPr/>
          <p:nvPr/>
        </p:nvSpPr>
        <p:spPr>
          <a:xfrm>
            <a:off x="5642075" y="3054639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47">
            <a:extLst>
              <a:ext uri="{FF2B5EF4-FFF2-40B4-BE49-F238E27FC236}">
                <a16:creationId xmlns:a16="http://schemas.microsoft.com/office/drawing/2014/main" id="{AD2F72A7-5A0E-A341-BE6B-D1FDC9084AB4}"/>
              </a:ext>
            </a:extLst>
          </p:cNvPr>
          <p:cNvSpPr/>
          <p:nvPr/>
        </p:nvSpPr>
        <p:spPr>
          <a:xfrm>
            <a:off x="5158708" y="305766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956C2363-FFD1-1047-98AB-EBD510880F6A}"/>
                  </a:ext>
                </a:extLst>
              </p:cNvPr>
              <p:cNvSpPr txBox="1"/>
              <p:nvPr/>
            </p:nvSpPr>
            <p:spPr>
              <a:xfrm>
                <a:off x="8078011" y="3005561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956C2363-FFD1-1047-98AB-EBD510880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011" y="3005561"/>
                <a:ext cx="201978" cy="276999"/>
              </a:xfrm>
              <a:prstGeom prst="rect">
                <a:avLst/>
              </a:prstGeom>
              <a:blipFill>
                <a:blip r:embed="rId4"/>
                <a:stretch>
                  <a:fillRect l="-26667" r="-33333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8" name="Picture 147">
            <a:extLst>
              <a:ext uri="{FF2B5EF4-FFF2-40B4-BE49-F238E27FC236}">
                <a16:creationId xmlns:a16="http://schemas.microsoft.com/office/drawing/2014/main" id="{2C0858A1-F8FB-634D-BC63-E78CB4704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4523" y="3250880"/>
            <a:ext cx="2315084" cy="15433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4F47419-814C-3945-8A77-9673FDE8DB28}"/>
                  </a:ext>
                </a:extLst>
              </p:cNvPr>
              <p:cNvSpPr/>
              <p:nvPr/>
            </p:nvSpPr>
            <p:spPr>
              <a:xfrm>
                <a:off x="4709068" y="2092063"/>
                <a:ext cx="3369064" cy="1128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>
                    <a:ea typeface="Cambria Math" panose="02040503050406030204" pitchFamily="18" charset="0"/>
                    <a:cs typeface="Lato" panose="020F0502020204030203" pitchFamily="34" charset="0"/>
                  </a:rPr>
                  <a:t>1. 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U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0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ato" panose="020F0502020204030203" pitchFamily="34" charset="0"/>
                              </a:rPr>
                            </m:ctrlPr>
                          </m:eqArrPr>
                          <m:e>
                            <m:rad>
                              <m:radPr>
                                <m:degHide m:val="on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Lato" panose="020F0502020204030203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Lato" panose="020F0502020204030203" pitchFamily="34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ato" panose="020F0502020204030203" pitchFamily="34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ato" panose="020F0502020204030203" pitchFamily="34" charset="0"/>
                              </a:rPr>
                              <m:t>𝑤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ato" panose="020F0502020204030203" pitchFamily="34" charset="0"/>
                              </a:rPr>
                              <m:t>.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ato" panose="020F0502020204030203" pitchFamily="34" charset="0"/>
                              </a:rPr>
                              <m:t>𝑝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ato" panose="020F0502020204030203" pitchFamily="34" charset="0"/>
                              </a:rPr>
                              <m:t>. </m:t>
                            </m:r>
                            <m:f>
                              <m:fPr>
                                <m:type m:val="skw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Lato" panose="020F050202020403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Lato" panose="020F0502020204030203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Lato" panose="020F0502020204030203" pitchFamily="34" charset="0"/>
                                  </a:rPr>
                                  <m:t>6</m:t>
                                </m:r>
                              </m:den>
                            </m:f>
                          </m: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ato" panose="020F0502020204030203" pitchFamily="34" charset="0"/>
                              </a:rPr>
                              <m:t>0 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ato" panose="020F0502020204030203" pitchFamily="34" charset="0"/>
                              </a:rPr>
                              <m:t>𝑤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ato" panose="020F0502020204030203" pitchFamily="34" charset="0"/>
                              </a:rPr>
                              <m:t>.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ato" panose="020F0502020204030203" pitchFamily="34" charset="0"/>
                              </a:rPr>
                              <m:t>𝑝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ato" panose="020F0502020204030203" pitchFamily="34" charset="0"/>
                              </a:rPr>
                              <m:t>. </m:t>
                            </m:r>
                            <m:f>
                              <m:fPr>
                                <m:type m:val="skw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Lato" panose="020F050202020403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Lato" panose="020F0502020204030203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Lato" panose="020F0502020204030203" pitchFamily="34" charset="0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ato" panose="020F0502020204030203" pitchFamily="34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Lato" panose="020F0502020204030203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Lato" panose="020F0502020204030203" pitchFamily="34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ato" panose="020F0502020204030203" pitchFamily="34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ato" panose="020F0502020204030203" pitchFamily="34" charset="0"/>
                              </a:rPr>
                              <m:t>𝑤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ato" panose="020F0502020204030203" pitchFamily="34" charset="0"/>
                              </a:rPr>
                              <m:t>.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ato" panose="020F0502020204030203" pitchFamily="34" charset="0"/>
                              </a:rPr>
                              <m:t>𝑝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ato" panose="020F0502020204030203" pitchFamily="34" charset="0"/>
                              </a:rPr>
                              <m:t>. </m:t>
                            </m:r>
                            <m:f>
                              <m:fPr>
                                <m:type m:val="skw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Lato" panose="020F050202020403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Lato" panose="020F0502020204030203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Lato" panose="020F0502020204030203" pitchFamily="34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4F47419-814C-3945-8A77-9673FDE8DB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068" y="2092063"/>
                <a:ext cx="3369064" cy="1128963"/>
              </a:xfrm>
              <a:prstGeom prst="rect">
                <a:avLst/>
              </a:prstGeom>
              <a:blipFill>
                <a:blip r:embed="rId6"/>
                <a:stretch>
                  <a:fillRect l="-1504" t="-30337" r="-2256" b="-52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EE76A720-1675-7A41-AE68-E53A34770B5F}"/>
                  </a:ext>
                </a:extLst>
              </p:cNvPr>
              <p:cNvSpPr/>
              <p:nvPr/>
            </p:nvSpPr>
            <p:spPr>
              <a:xfrm>
                <a:off x="4709120" y="5108301"/>
                <a:ext cx="58870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ea typeface="Cambria Math" panose="02040503050406030204" pitchFamily="18" charset="0"/>
                    <a:cs typeface="Lato" panose="020F0502020204030203" pitchFamily="34" charset="0"/>
                  </a:rPr>
                  <a:t>2. </a:t>
                </a:r>
                <a:r>
                  <a:rPr lang="en-US" b="0" dirty="0">
                    <a:ea typeface="Cambria Math" panose="02040503050406030204" pitchFamily="18" charset="0"/>
                    <a:cs typeface="Lato" panose="020F0502020204030203" pitchFamily="34" charset="0"/>
                  </a:rPr>
                  <a:t>Iteratively set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i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A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L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∗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i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L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 </m:t>
                    </m:r>
                  </m:oMath>
                </a14:m>
                <a:r>
                  <a:rPr lang="en-US" dirty="0"/>
                  <a:t>degree normalization</a:t>
                </a:r>
              </a:p>
            </p:txBody>
          </p:sp>
        </mc:Choice>
        <mc:Fallback xmlns="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EE76A720-1675-7A41-AE68-E53A34770B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120" y="5108301"/>
                <a:ext cx="5887061" cy="369332"/>
              </a:xfrm>
              <a:prstGeom prst="rect">
                <a:avLst/>
              </a:prstGeom>
              <a:blipFill>
                <a:blip r:embed="rId7"/>
                <a:stretch>
                  <a:fillRect l="-862" t="-6897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363F4E53-1049-3246-A0A3-20C445C74A1B}"/>
                  </a:ext>
                </a:extLst>
              </p:cNvPr>
              <p:cNvSpPr/>
              <p:nvPr/>
            </p:nvSpPr>
            <p:spPr>
              <a:xfrm>
                <a:off x="4709068" y="5646769"/>
                <a:ext cx="59462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Cambria Math" panose="02040503050406030204" pitchFamily="18" charset="0"/>
                    <a:cs typeface="Lato" panose="020F0502020204030203" pitchFamily="34" charset="0"/>
                  </a:rPr>
                  <a:t>3. Final embedding is a weighted sum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U</m:t>
                    </m:r>
                    <m:r>
                      <a:rPr lang="en-US" b="0" i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U</m:t>
                        </m:r>
                      </m:e>
                      <m:sub>
                        <m:r>
                          <a:rPr lang="en-US" b="0" i="0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0</m:t>
                        </m:r>
                      </m:sub>
                    </m:sSub>
                    <m:r>
                      <a:rPr lang="en-US" b="0" i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+…</m:t>
                    </m:r>
                  </m:oMath>
                </a14:m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363F4E53-1049-3246-A0A3-20C445C74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068" y="5646769"/>
                <a:ext cx="5946243" cy="369332"/>
              </a:xfrm>
              <a:prstGeom prst="rect">
                <a:avLst/>
              </a:prstGeom>
              <a:blipFill>
                <a:blip r:embed="rId8"/>
                <a:stretch>
                  <a:fillRect l="-853" t="-6897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Curved Connector 61">
            <a:extLst>
              <a:ext uri="{FF2B5EF4-FFF2-40B4-BE49-F238E27FC236}">
                <a16:creationId xmlns:a16="http://schemas.microsoft.com/office/drawing/2014/main" id="{179B29C0-6995-B146-971C-CF80DDA11DD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732066" y="4386723"/>
            <a:ext cx="2878535" cy="407546"/>
          </a:xfrm>
          <a:prstGeom prst="curvedConnector4">
            <a:avLst>
              <a:gd name="adj1" fmla="val -14887"/>
              <a:gd name="adj2" fmla="val 156092"/>
            </a:avLst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1698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 err="1"/>
              <a:t>FastRP</a:t>
            </a:r>
            <a:r>
              <a:rPr lang="en-US" dirty="0"/>
              <a:t>: asymptotics and practice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46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бъект 11"/>
              <p:cNvSpPr>
                <a:spLocks noGrp="1"/>
              </p:cNvSpPr>
              <p:nvPr>
                <p:ph idx="1"/>
              </p:nvPr>
            </p:nvSpPr>
            <p:spPr>
              <a:xfrm>
                <a:off x="685546" y="1678184"/>
                <a:ext cx="10804481" cy="446861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/>
                  <a:t>NB: </a:t>
                </a:r>
                <a:r>
                  <a:rPr lang="en-US" dirty="0"/>
                  <a:t>For good downstream performance need to tune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Typically, we only need 4 multiplications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Overall complexity is ~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</m:t>
                        </m:r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fName>
                      <m:e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ym typeface="Wingdings" pitchFamily="2" charset="2"/>
                  </a:rPr>
                  <a:t> :)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dirty="0">
                    <a:sym typeface="Wingdings" pitchFamily="2" charset="2"/>
                    <a:hlinkClick r:id="rId2"/>
                  </a:rPr>
                  <a:t>Python</a:t>
                </a:r>
                <a:r>
                  <a:rPr lang="en-US" dirty="0">
                    <a:sym typeface="Wingdings" pitchFamily="2" charset="2"/>
                  </a:rPr>
                  <a:t> code available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ym typeface="Wingdings" pitchFamily="2" charset="2"/>
                  </a:rPr>
                  <a:t>Practical limitations: ~1B nodes (need to </a:t>
                </a:r>
                <a:r>
                  <a:rPr lang="en-US" dirty="0">
                    <a:solidFill>
                      <a:schemeClr val="tx1"/>
                    </a:solidFill>
                    <a:sym typeface="Wingdings" pitchFamily="2" charset="2"/>
                  </a:rPr>
                  <a:t>store all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itchFamily="2" charset="2"/>
                  </a:rPr>
                  <a:t>’s) </a:t>
                </a:r>
                <a:endParaRPr lang="en-US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6" name="Объек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546" y="1678184"/>
                <a:ext cx="10804481" cy="4468616"/>
              </a:xfrm>
              <a:blipFill>
                <a:blip r:embed="rId3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extBox 118"/>
          <p:cNvSpPr txBox="1"/>
          <p:nvPr/>
        </p:nvSpPr>
        <p:spPr>
          <a:xfrm>
            <a:off x="677414" y="6369634"/>
            <a:ext cx="8541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Billion-scale Network Embedding with Iterative Random Projection. Zhang et al., ICDM 2018</a:t>
            </a:r>
          </a:p>
        </p:txBody>
      </p:sp>
    </p:spTree>
    <p:extLst>
      <p:ext uri="{BB962C8B-B14F-4D97-AF65-F5344CB8AC3E}">
        <p14:creationId xmlns:p14="http://schemas.microsoft.com/office/powerpoint/2010/main" val="16237527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142">
            <a:extLst>
              <a:ext uri="{FF2B5EF4-FFF2-40B4-BE49-F238E27FC236}">
                <a16:creationId xmlns:a16="http://schemas.microsoft.com/office/drawing/2014/main" id="{C2CDB220-D9C0-C44F-94D9-68911278F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410" y="3250880"/>
            <a:ext cx="2333254" cy="15555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 err="1"/>
              <a:t>NodeSketch</a:t>
            </a:r>
            <a:r>
              <a:rPr lang="en-US" dirty="0"/>
              <a:t>: algorithm overview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47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бъект 11"/>
              <p:cNvSpPr>
                <a:spLocks noGrp="1"/>
              </p:cNvSpPr>
              <p:nvPr>
                <p:ph idx="1"/>
              </p:nvPr>
            </p:nvSpPr>
            <p:spPr>
              <a:xfrm>
                <a:off x="685546" y="1678185"/>
                <a:ext cx="10804481" cy="63381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Approximate high-order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 by iterative sketching</a:t>
                </a:r>
                <a:endParaRPr lang="ru-RU" dirty="0"/>
              </a:p>
            </p:txBody>
          </p:sp>
        </mc:Choice>
        <mc:Fallback xmlns="">
          <p:sp>
            <p:nvSpPr>
              <p:cNvPr id="16" name="Объек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546" y="1678185"/>
                <a:ext cx="10804481" cy="633810"/>
              </a:xfrm>
              <a:blipFill>
                <a:blip r:embed="rId3"/>
                <a:stretch>
                  <a:fillRect l="-1058" t="-20408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C264A870-559A-6042-9228-D64EE400C787}"/>
              </a:ext>
            </a:extLst>
          </p:cNvPr>
          <p:cNvSpPr txBox="1"/>
          <p:nvPr/>
        </p:nvSpPr>
        <p:spPr>
          <a:xfrm>
            <a:off x="677414" y="6369634"/>
            <a:ext cx="8864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NodeSketch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Highly-Efficient Graph Embeddings via Recursive Sketching. Yang et al., KDD 2019</a:t>
            </a:r>
          </a:p>
        </p:txBody>
      </p:sp>
      <p:cxnSp>
        <p:nvCxnSpPr>
          <p:cNvPr id="55" name="Прямая соединительная линия 106">
            <a:extLst>
              <a:ext uri="{FF2B5EF4-FFF2-40B4-BE49-F238E27FC236}">
                <a16:creationId xmlns:a16="http://schemas.microsoft.com/office/drawing/2014/main" id="{A8F0FE63-69DB-AE46-90F7-B39237186F9B}"/>
              </a:ext>
            </a:extLst>
          </p:cNvPr>
          <p:cNvCxnSpPr>
            <a:stCxn id="113" idx="0"/>
            <a:endCxn id="114" idx="3"/>
          </p:cNvCxnSpPr>
          <p:nvPr/>
        </p:nvCxnSpPr>
        <p:spPr>
          <a:xfrm flipV="1">
            <a:off x="2636699" y="3468391"/>
            <a:ext cx="198095" cy="54849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91">
            <a:extLst>
              <a:ext uri="{FF2B5EF4-FFF2-40B4-BE49-F238E27FC236}">
                <a16:creationId xmlns:a16="http://schemas.microsoft.com/office/drawing/2014/main" id="{E399BA28-3B86-0649-9E2B-B0E45828962B}"/>
              </a:ext>
            </a:extLst>
          </p:cNvPr>
          <p:cNvCxnSpPr>
            <a:stCxn id="109" idx="5"/>
            <a:endCxn id="113" idx="2"/>
          </p:cNvCxnSpPr>
          <p:nvPr/>
        </p:nvCxnSpPr>
        <p:spPr>
          <a:xfrm>
            <a:off x="2021074" y="3885767"/>
            <a:ext cx="536298" cy="21044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92">
            <a:extLst>
              <a:ext uri="{FF2B5EF4-FFF2-40B4-BE49-F238E27FC236}">
                <a16:creationId xmlns:a16="http://schemas.microsoft.com/office/drawing/2014/main" id="{1F6D9D6D-CFA2-584B-A541-1EAE6A70FB5C}"/>
              </a:ext>
            </a:extLst>
          </p:cNvPr>
          <p:cNvCxnSpPr>
            <a:stCxn id="105" idx="6"/>
            <a:endCxn id="108" idx="2"/>
          </p:cNvCxnSpPr>
          <p:nvPr/>
        </p:nvCxnSpPr>
        <p:spPr>
          <a:xfrm>
            <a:off x="1022867" y="2911727"/>
            <a:ext cx="594521" cy="283060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16">
            <a:extLst>
              <a:ext uri="{FF2B5EF4-FFF2-40B4-BE49-F238E27FC236}">
                <a16:creationId xmlns:a16="http://schemas.microsoft.com/office/drawing/2014/main" id="{2AF1BF23-FACD-C04F-9A59-1FD0CC6E72A5}"/>
              </a:ext>
            </a:extLst>
          </p:cNvPr>
          <p:cNvCxnSpPr/>
          <p:nvPr/>
        </p:nvCxnSpPr>
        <p:spPr>
          <a:xfrm>
            <a:off x="3559614" y="4029022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Овал 17">
            <a:extLst>
              <a:ext uri="{FF2B5EF4-FFF2-40B4-BE49-F238E27FC236}">
                <a16:creationId xmlns:a16="http://schemas.microsoft.com/office/drawing/2014/main" id="{95984854-983C-6841-A057-AEE196558F9A}"/>
              </a:ext>
            </a:extLst>
          </p:cNvPr>
          <p:cNvSpPr/>
          <p:nvPr/>
        </p:nvSpPr>
        <p:spPr>
          <a:xfrm>
            <a:off x="864213" y="283240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8">
            <a:extLst>
              <a:ext uri="{FF2B5EF4-FFF2-40B4-BE49-F238E27FC236}">
                <a16:creationId xmlns:a16="http://schemas.microsoft.com/office/drawing/2014/main" id="{15E84387-E635-204B-9AF5-9DC70FDC3C28}"/>
              </a:ext>
            </a:extLst>
          </p:cNvPr>
          <p:cNvSpPr/>
          <p:nvPr/>
        </p:nvSpPr>
        <p:spPr>
          <a:xfrm>
            <a:off x="866772" y="360672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9">
            <a:extLst>
              <a:ext uri="{FF2B5EF4-FFF2-40B4-BE49-F238E27FC236}">
                <a16:creationId xmlns:a16="http://schemas.microsoft.com/office/drawing/2014/main" id="{8AAC6FE4-6EDD-B143-8459-B60EEC7A1D72}"/>
              </a:ext>
            </a:extLst>
          </p:cNvPr>
          <p:cNvSpPr/>
          <p:nvPr/>
        </p:nvSpPr>
        <p:spPr>
          <a:xfrm>
            <a:off x="1617388" y="3115460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20">
            <a:extLst>
              <a:ext uri="{FF2B5EF4-FFF2-40B4-BE49-F238E27FC236}">
                <a16:creationId xmlns:a16="http://schemas.microsoft.com/office/drawing/2014/main" id="{16639DC1-19C7-C34D-85BB-378F2E28266D}"/>
              </a:ext>
            </a:extLst>
          </p:cNvPr>
          <p:cNvSpPr/>
          <p:nvPr/>
        </p:nvSpPr>
        <p:spPr>
          <a:xfrm>
            <a:off x="1885654" y="3750347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21">
            <a:extLst>
              <a:ext uri="{FF2B5EF4-FFF2-40B4-BE49-F238E27FC236}">
                <a16:creationId xmlns:a16="http://schemas.microsoft.com/office/drawing/2014/main" id="{10839385-6AE4-DD47-8D67-82446BA60B19}"/>
              </a:ext>
            </a:extLst>
          </p:cNvPr>
          <p:cNvSpPr/>
          <p:nvPr/>
        </p:nvSpPr>
        <p:spPr>
          <a:xfrm>
            <a:off x="1469826" y="4386723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22">
            <a:extLst>
              <a:ext uri="{FF2B5EF4-FFF2-40B4-BE49-F238E27FC236}">
                <a16:creationId xmlns:a16="http://schemas.microsoft.com/office/drawing/2014/main" id="{50FE3C84-F36C-CF4C-B7E6-156F711A9040}"/>
              </a:ext>
            </a:extLst>
          </p:cNvPr>
          <p:cNvSpPr/>
          <p:nvPr/>
        </p:nvSpPr>
        <p:spPr>
          <a:xfrm>
            <a:off x="1054852" y="5117726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23">
            <a:extLst>
              <a:ext uri="{FF2B5EF4-FFF2-40B4-BE49-F238E27FC236}">
                <a16:creationId xmlns:a16="http://schemas.microsoft.com/office/drawing/2014/main" id="{BE33C1F0-64E3-AA41-8DB8-45D1956531BB}"/>
              </a:ext>
            </a:extLst>
          </p:cNvPr>
          <p:cNvSpPr/>
          <p:nvPr/>
        </p:nvSpPr>
        <p:spPr>
          <a:xfrm>
            <a:off x="2022982" y="4872182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24">
            <a:extLst>
              <a:ext uri="{FF2B5EF4-FFF2-40B4-BE49-F238E27FC236}">
                <a16:creationId xmlns:a16="http://schemas.microsoft.com/office/drawing/2014/main" id="{2C4EE906-41ED-7E4A-A762-11BD01AB5D06}"/>
              </a:ext>
            </a:extLst>
          </p:cNvPr>
          <p:cNvSpPr/>
          <p:nvPr/>
        </p:nvSpPr>
        <p:spPr>
          <a:xfrm>
            <a:off x="2557372" y="4016883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25">
            <a:extLst>
              <a:ext uri="{FF2B5EF4-FFF2-40B4-BE49-F238E27FC236}">
                <a16:creationId xmlns:a16="http://schemas.microsoft.com/office/drawing/2014/main" id="{F7C354FC-0447-5A41-8683-15428B586F1D}"/>
              </a:ext>
            </a:extLst>
          </p:cNvPr>
          <p:cNvSpPr/>
          <p:nvPr/>
        </p:nvSpPr>
        <p:spPr>
          <a:xfrm>
            <a:off x="2811560" y="3332971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26">
            <a:extLst>
              <a:ext uri="{FF2B5EF4-FFF2-40B4-BE49-F238E27FC236}">
                <a16:creationId xmlns:a16="http://schemas.microsoft.com/office/drawing/2014/main" id="{994D37E7-BB58-9443-95A0-E1A1D6D7AFBF}"/>
              </a:ext>
            </a:extLst>
          </p:cNvPr>
          <p:cNvSpPr/>
          <p:nvPr/>
        </p:nvSpPr>
        <p:spPr>
          <a:xfrm>
            <a:off x="3206488" y="4459125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27">
            <a:extLst>
              <a:ext uri="{FF2B5EF4-FFF2-40B4-BE49-F238E27FC236}">
                <a16:creationId xmlns:a16="http://schemas.microsoft.com/office/drawing/2014/main" id="{B3F1377C-9A97-B341-A35C-5FC445991D8E}"/>
              </a:ext>
            </a:extLst>
          </p:cNvPr>
          <p:cNvSpPr/>
          <p:nvPr/>
        </p:nvSpPr>
        <p:spPr>
          <a:xfrm>
            <a:off x="3365143" y="3824239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7" name="Прямая соединительная линия 28">
            <a:extLst>
              <a:ext uri="{FF2B5EF4-FFF2-40B4-BE49-F238E27FC236}">
                <a16:creationId xmlns:a16="http://schemas.microsoft.com/office/drawing/2014/main" id="{81FFEB91-598F-004B-AC48-BBD2CC23DDD8}"/>
              </a:ext>
            </a:extLst>
          </p:cNvPr>
          <p:cNvCxnSpPr>
            <a:stCxn id="109" idx="4"/>
            <a:endCxn id="110" idx="0"/>
          </p:cNvCxnSpPr>
          <p:nvPr/>
        </p:nvCxnSpPr>
        <p:spPr>
          <a:xfrm flipH="1">
            <a:off x="1549153" y="3909002"/>
            <a:ext cx="415828" cy="477721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29">
            <a:extLst>
              <a:ext uri="{FF2B5EF4-FFF2-40B4-BE49-F238E27FC236}">
                <a16:creationId xmlns:a16="http://schemas.microsoft.com/office/drawing/2014/main" id="{8EFC8F8D-3051-154E-A09A-CC92191F6EC5}"/>
              </a:ext>
            </a:extLst>
          </p:cNvPr>
          <p:cNvCxnSpPr>
            <a:stCxn id="107" idx="4"/>
            <a:endCxn id="110" idx="1"/>
          </p:cNvCxnSpPr>
          <p:nvPr/>
        </p:nvCxnSpPr>
        <p:spPr>
          <a:xfrm>
            <a:off x="946100" y="3765383"/>
            <a:ext cx="546961" cy="6445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30">
            <a:extLst>
              <a:ext uri="{FF2B5EF4-FFF2-40B4-BE49-F238E27FC236}">
                <a16:creationId xmlns:a16="http://schemas.microsoft.com/office/drawing/2014/main" id="{2D7E9365-A674-4240-889E-C1C03661FD97}"/>
              </a:ext>
            </a:extLst>
          </p:cNvPr>
          <p:cNvCxnSpPr>
            <a:stCxn id="109" idx="0"/>
            <a:endCxn id="108" idx="4"/>
          </p:cNvCxnSpPr>
          <p:nvPr/>
        </p:nvCxnSpPr>
        <p:spPr>
          <a:xfrm flipH="1" flipV="1">
            <a:off x="1696717" y="3274115"/>
            <a:ext cx="268265" cy="476233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31">
            <a:extLst>
              <a:ext uri="{FF2B5EF4-FFF2-40B4-BE49-F238E27FC236}">
                <a16:creationId xmlns:a16="http://schemas.microsoft.com/office/drawing/2014/main" id="{069DD55E-25C1-F243-AB19-C71B2E203362}"/>
              </a:ext>
            </a:extLst>
          </p:cNvPr>
          <p:cNvCxnSpPr>
            <a:stCxn id="105" idx="6"/>
            <a:endCxn id="108" idx="2"/>
          </p:cNvCxnSpPr>
          <p:nvPr/>
        </p:nvCxnSpPr>
        <p:spPr>
          <a:xfrm>
            <a:off x="1022867" y="2911727"/>
            <a:ext cx="594522" cy="283060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32">
            <a:extLst>
              <a:ext uri="{FF2B5EF4-FFF2-40B4-BE49-F238E27FC236}">
                <a16:creationId xmlns:a16="http://schemas.microsoft.com/office/drawing/2014/main" id="{BAFDF943-AC98-A34F-9F4C-D13A3A4DBBF7}"/>
              </a:ext>
            </a:extLst>
          </p:cNvPr>
          <p:cNvCxnSpPr>
            <a:stCxn id="105" idx="4"/>
            <a:endCxn id="107" idx="0"/>
          </p:cNvCxnSpPr>
          <p:nvPr/>
        </p:nvCxnSpPr>
        <p:spPr>
          <a:xfrm>
            <a:off x="943540" y="2991054"/>
            <a:ext cx="2559" cy="6156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33">
            <a:extLst>
              <a:ext uri="{FF2B5EF4-FFF2-40B4-BE49-F238E27FC236}">
                <a16:creationId xmlns:a16="http://schemas.microsoft.com/office/drawing/2014/main" id="{98C260A9-370F-C749-A6F1-2E50ED849127}"/>
              </a:ext>
            </a:extLst>
          </p:cNvPr>
          <p:cNvCxnSpPr>
            <a:stCxn id="105" idx="5"/>
            <a:endCxn id="109" idx="1"/>
          </p:cNvCxnSpPr>
          <p:nvPr/>
        </p:nvCxnSpPr>
        <p:spPr>
          <a:xfrm>
            <a:off x="999633" y="2967820"/>
            <a:ext cx="909255" cy="80576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35">
            <a:extLst>
              <a:ext uri="{FF2B5EF4-FFF2-40B4-BE49-F238E27FC236}">
                <a16:creationId xmlns:a16="http://schemas.microsoft.com/office/drawing/2014/main" id="{50ADB97C-9E90-1F47-B156-029AD4AB0A71}"/>
              </a:ext>
            </a:extLst>
          </p:cNvPr>
          <p:cNvCxnSpPr>
            <a:stCxn id="108" idx="3"/>
            <a:endCxn id="107" idx="7"/>
          </p:cNvCxnSpPr>
          <p:nvPr/>
        </p:nvCxnSpPr>
        <p:spPr>
          <a:xfrm flipH="1">
            <a:off x="1002192" y="3250880"/>
            <a:ext cx="638432" cy="37908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36">
            <a:extLst>
              <a:ext uri="{FF2B5EF4-FFF2-40B4-BE49-F238E27FC236}">
                <a16:creationId xmlns:a16="http://schemas.microsoft.com/office/drawing/2014/main" id="{E1EB5BA6-80E6-5E4C-869F-0271806CEB96}"/>
              </a:ext>
            </a:extLst>
          </p:cNvPr>
          <p:cNvCxnSpPr>
            <a:stCxn id="111" idx="0"/>
            <a:endCxn id="110" idx="3"/>
          </p:cNvCxnSpPr>
          <p:nvPr/>
        </p:nvCxnSpPr>
        <p:spPr>
          <a:xfrm flipV="1">
            <a:off x="1134180" y="4522142"/>
            <a:ext cx="358880" cy="59558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37">
            <a:extLst>
              <a:ext uri="{FF2B5EF4-FFF2-40B4-BE49-F238E27FC236}">
                <a16:creationId xmlns:a16="http://schemas.microsoft.com/office/drawing/2014/main" id="{0998956B-2D5C-0248-B8DF-688CD61C27B2}"/>
              </a:ext>
            </a:extLst>
          </p:cNvPr>
          <p:cNvCxnSpPr>
            <a:stCxn id="111" idx="6"/>
            <a:endCxn id="112" idx="2"/>
          </p:cNvCxnSpPr>
          <p:nvPr/>
        </p:nvCxnSpPr>
        <p:spPr>
          <a:xfrm flipV="1">
            <a:off x="1213507" y="4951509"/>
            <a:ext cx="809476" cy="24554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38">
            <a:extLst>
              <a:ext uri="{FF2B5EF4-FFF2-40B4-BE49-F238E27FC236}">
                <a16:creationId xmlns:a16="http://schemas.microsoft.com/office/drawing/2014/main" id="{05439154-46DF-6A4C-A727-28967C7DA069}"/>
              </a:ext>
            </a:extLst>
          </p:cNvPr>
          <p:cNvCxnSpPr>
            <a:stCxn id="110" idx="5"/>
            <a:endCxn id="112" idx="1"/>
          </p:cNvCxnSpPr>
          <p:nvPr/>
        </p:nvCxnSpPr>
        <p:spPr>
          <a:xfrm>
            <a:off x="1605246" y="4522142"/>
            <a:ext cx="440971" cy="3732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39">
            <a:extLst>
              <a:ext uri="{FF2B5EF4-FFF2-40B4-BE49-F238E27FC236}">
                <a16:creationId xmlns:a16="http://schemas.microsoft.com/office/drawing/2014/main" id="{5B91819A-4FAD-5F4D-8A45-C429A717C228}"/>
              </a:ext>
            </a:extLst>
          </p:cNvPr>
          <p:cNvCxnSpPr>
            <a:stCxn id="115" idx="0"/>
            <a:endCxn id="116" idx="4"/>
          </p:cNvCxnSpPr>
          <p:nvPr/>
        </p:nvCxnSpPr>
        <p:spPr>
          <a:xfrm flipV="1">
            <a:off x="3285816" y="3982892"/>
            <a:ext cx="158654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40">
            <a:extLst>
              <a:ext uri="{FF2B5EF4-FFF2-40B4-BE49-F238E27FC236}">
                <a16:creationId xmlns:a16="http://schemas.microsoft.com/office/drawing/2014/main" id="{3A4EE8FC-DAE8-6242-926B-C5B24B99DDE8}"/>
              </a:ext>
            </a:extLst>
          </p:cNvPr>
          <p:cNvCxnSpPr>
            <a:stCxn id="115" idx="1"/>
            <a:endCxn id="113" idx="5"/>
          </p:cNvCxnSpPr>
          <p:nvPr/>
        </p:nvCxnSpPr>
        <p:spPr>
          <a:xfrm flipH="1" flipV="1">
            <a:off x="2692791" y="4152302"/>
            <a:ext cx="536931" cy="330057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41">
            <a:extLst>
              <a:ext uri="{FF2B5EF4-FFF2-40B4-BE49-F238E27FC236}">
                <a16:creationId xmlns:a16="http://schemas.microsoft.com/office/drawing/2014/main" id="{A1E896A1-8C62-A248-900C-07D4C66AD817}"/>
              </a:ext>
            </a:extLst>
          </p:cNvPr>
          <p:cNvCxnSpPr>
            <a:stCxn id="114" idx="6"/>
            <a:endCxn id="116" idx="1"/>
          </p:cNvCxnSpPr>
          <p:nvPr/>
        </p:nvCxnSpPr>
        <p:spPr>
          <a:xfrm>
            <a:off x="2970214" y="3412298"/>
            <a:ext cx="418163" cy="435175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42">
            <a:extLst>
              <a:ext uri="{FF2B5EF4-FFF2-40B4-BE49-F238E27FC236}">
                <a16:creationId xmlns:a16="http://schemas.microsoft.com/office/drawing/2014/main" id="{DC548AA3-ACD8-0C4A-BE0F-071AA1C1A8AC}"/>
              </a:ext>
            </a:extLst>
          </p:cNvPr>
          <p:cNvCxnSpPr>
            <a:stCxn id="110" idx="6"/>
            <a:endCxn id="113" idx="3"/>
          </p:cNvCxnSpPr>
          <p:nvPr/>
        </p:nvCxnSpPr>
        <p:spPr>
          <a:xfrm flipV="1">
            <a:off x="1628480" y="4152302"/>
            <a:ext cx="952126" cy="31374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43">
            <a:extLst>
              <a:ext uri="{FF2B5EF4-FFF2-40B4-BE49-F238E27FC236}">
                <a16:creationId xmlns:a16="http://schemas.microsoft.com/office/drawing/2014/main" id="{B77AEB21-EDE4-574C-9CA5-BDD10DE293EF}"/>
              </a:ext>
            </a:extLst>
          </p:cNvPr>
          <p:cNvCxnSpPr>
            <a:stCxn id="109" idx="5"/>
            <a:endCxn id="113" idx="2"/>
          </p:cNvCxnSpPr>
          <p:nvPr/>
        </p:nvCxnSpPr>
        <p:spPr>
          <a:xfrm>
            <a:off x="2021073" y="3885768"/>
            <a:ext cx="536299" cy="21044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44">
            <a:extLst>
              <a:ext uri="{FF2B5EF4-FFF2-40B4-BE49-F238E27FC236}">
                <a16:creationId xmlns:a16="http://schemas.microsoft.com/office/drawing/2014/main" id="{F5FD0E50-FA49-3F46-92A7-FFFC07BE4512}"/>
              </a:ext>
            </a:extLst>
          </p:cNvPr>
          <p:cNvCxnSpPr>
            <a:stCxn id="114" idx="3"/>
            <a:endCxn id="113" idx="0"/>
          </p:cNvCxnSpPr>
          <p:nvPr/>
        </p:nvCxnSpPr>
        <p:spPr>
          <a:xfrm flipH="1">
            <a:off x="2636699" y="3468390"/>
            <a:ext cx="198095" cy="548492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45">
            <a:extLst>
              <a:ext uri="{FF2B5EF4-FFF2-40B4-BE49-F238E27FC236}">
                <a16:creationId xmlns:a16="http://schemas.microsoft.com/office/drawing/2014/main" id="{25946541-19A1-BF42-984E-904B35492C45}"/>
              </a:ext>
            </a:extLst>
          </p:cNvPr>
          <p:cNvCxnSpPr>
            <a:stCxn id="105" idx="6"/>
            <a:endCxn id="114" idx="1"/>
          </p:cNvCxnSpPr>
          <p:nvPr/>
        </p:nvCxnSpPr>
        <p:spPr>
          <a:xfrm>
            <a:off x="1022867" y="2911727"/>
            <a:ext cx="1811927" cy="444478"/>
          </a:xfrm>
          <a:prstGeom prst="line">
            <a:avLst/>
          </a:prstGeom>
          <a:ln w="6350"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08">
            <a:extLst>
              <a:ext uri="{FF2B5EF4-FFF2-40B4-BE49-F238E27FC236}">
                <a16:creationId xmlns:a16="http://schemas.microsoft.com/office/drawing/2014/main" id="{1933F4E7-464C-564B-BD1F-D619C38AA80D}"/>
              </a:ext>
            </a:extLst>
          </p:cNvPr>
          <p:cNvCxnSpPr/>
          <p:nvPr/>
        </p:nvCxnSpPr>
        <p:spPr>
          <a:xfrm>
            <a:off x="6599893" y="4042723"/>
            <a:ext cx="1217284" cy="13701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Овал 47">
            <a:extLst>
              <a:ext uri="{FF2B5EF4-FFF2-40B4-BE49-F238E27FC236}">
                <a16:creationId xmlns:a16="http://schemas.microsoft.com/office/drawing/2014/main" id="{0602D338-E869-1843-BB86-43648B3048AA}"/>
              </a:ext>
            </a:extLst>
          </p:cNvPr>
          <p:cNvSpPr/>
          <p:nvPr/>
        </p:nvSpPr>
        <p:spPr>
          <a:xfrm>
            <a:off x="4772374" y="3503813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Овал 54">
            <a:extLst>
              <a:ext uri="{FF2B5EF4-FFF2-40B4-BE49-F238E27FC236}">
                <a16:creationId xmlns:a16="http://schemas.microsoft.com/office/drawing/2014/main" id="{95D5B40C-1026-D84B-A8DC-0E254400158B}"/>
              </a:ext>
            </a:extLst>
          </p:cNvPr>
          <p:cNvSpPr/>
          <p:nvPr/>
        </p:nvSpPr>
        <p:spPr>
          <a:xfrm>
            <a:off x="4772374" y="4509455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23">
            <a:extLst>
              <a:ext uri="{FF2B5EF4-FFF2-40B4-BE49-F238E27FC236}">
                <a16:creationId xmlns:a16="http://schemas.microsoft.com/office/drawing/2014/main" id="{8D80B449-9121-774E-BFBA-E02A6336ECB8}"/>
              </a:ext>
            </a:extLst>
          </p:cNvPr>
          <p:cNvSpPr/>
          <p:nvPr/>
        </p:nvSpPr>
        <p:spPr>
          <a:xfrm>
            <a:off x="4772374" y="4008343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вал 54">
            <a:extLst>
              <a:ext uri="{FF2B5EF4-FFF2-40B4-BE49-F238E27FC236}">
                <a16:creationId xmlns:a16="http://schemas.microsoft.com/office/drawing/2014/main" id="{27669890-47C5-DE48-B012-D3CC36960909}"/>
              </a:ext>
            </a:extLst>
          </p:cNvPr>
          <p:cNvSpPr/>
          <p:nvPr/>
        </p:nvSpPr>
        <p:spPr>
          <a:xfrm>
            <a:off x="6156674" y="3054639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вал 23">
            <a:extLst>
              <a:ext uri="{FF2B5EF4-FFF2-40B4-BE49-F238E27FC236}">
                <a16:creationId xmlns:a16="http://schemas.microsoft.com/office/drawing/2014/main" id="{3BA1E18F-4A98-6A43-82D8-2600A8A014DE}"/>
              </a:ext>
            </a:extLst>
          </p:cNvPr>
          <p:cNvSpPr/>
          <p:nvPr/>
        </p:nvSpPr>
        <p:spPr>
          <a:xfrm>
            <a:off x="5642075" y="3054639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47">
            <a:extLst>
              <a:ext uri="{FF2B5EF4-FFF2-40B4-BE49-F238E27FC236}">
                <a16:creationId xmlns:a16="http://schemas.microsoft.com/office/drawing/2014/main" id="{AD2F72A7-5A0E-A341-BE6B-D1FDC9084AB4}"/>
              </a:ext>
            </a:extLst>
          </p:cNvPr>
          <p:cNvSpPr/>
          <p:nvPr/>
        </p:nvSpPr>
        <p:spPr>
          <a:xfrm>
            <a:off x="5158708" y="305766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956C2363-FFD1-1047-98AB-EBD510880F6A}"/>
                  </a:ext>
                </a:extLst>
              </p:cNvPr>
              <p:cNvSpPr txBox="1"/>
              <p:nvPr/>
            </p:nvSpPr>
            <p:spPr>
              <a:xfrm>
                <a:off x="8078011" y="3005561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956C2363-FFD1-1047-98AB-EBD510880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011" y="3005561"/>
                <a:ext cx="201978" cy="276999"/>
              </a:xfrm>
              <a:prstGeom prst="rect">
                <a:avLst/>
              </a:prstGeom>
              <a:blipFill>
                <a:blip r:embed="rId4"/>
                <a:stretch>
                  <a:fillRect l="-26667" r="-33333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8" name="Picture 147">
            <a:extLst>
              <a:ext uri="{FF2B5EF4-FFF2-40B4-BE49-F238E27FC236}">
                <a16:creationId xmlns:a16="http://schemas.microsoft.com/office/drawing/2014/main" id="{2C0858A1-F8FB-634D-BC63-E78CB4704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4523" y="3250880"/>
            <a:ext cx="2315084" cy="1543389"/>
          </a:xfrm>
          <a:prstGeom prst="rect">
            <a:avLst/>
          </a:prstGeom>
        </p:spPr>
      </p:pic>
      <p:cxnSp>
        <p:nvCxnSpPr>
          <p:cNvPr id="149" name="Curved Connector 148">
            <a:extLst>
              <a:ext uri="{FF2B5EF4-FFF2-40B4-BE49-F238E27FC236}">
                <a16:creationId xmlns:a16="http://schemas.microsoft.com/office/drawing/2014/main" id="{A9B65E59-3610-0849-B2B3-87F8390F1CEC}"/>
              </a:ext>
            </a:extLst>
          </p:cNvPr>
          <p:cNvCxnSpPr>
            <a:cxnSpLocks/>
            <a:endCxn id="148" idx="2"/>
          </p:cNvCxnSpPr>
          <p:nvPr/>
        </p:nvCxnSpPr>
        <p:spPr>
          <a:xfrm rot="10800000" flipV="1">
            <a:off x="5732066" y="4386723"/>
            <a:ext cx="2878535" cy="407546"/>
          </a:xfrm>
          <a:prstGeom prst="curvedConnector4">
            <a:avLst>
              <a:gd name="adj1" fmla="val -14887"/>
              <a:gd name="adj2" fmla="val 156092"/>
            </a:avLst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4F47419-814C-3945-8A77-9673FDE8DB28}"/>
                  </a:ext>
                </a:extLst>
              </p:cNvPr>
              <p:cNvSpPr/>
              <p:nvPr/>
            </p:nvSpPr>
            <p:spPr>
              <a:xfrm>
                <a:off x="4728471" y="2537378"/>
                <a:ext cx="2917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>
                    <a:ea typeface="Cambria Math" panose="02040503050406030204" pitchFamily="18" charset="0"/>
                    <a:cs typeface="Lato" panose="020F0502020204030203" pitchFamily="34" charset="0"/>
                  </a:rPr>
                  <a:t>1. 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U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0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=</m:t>
                    </m:r>
                  </m:oMath>
                </a14:m>
                <a:r>
                  <a:rPr lang="en-US" dirty="0"/>
                  <a:t>sketch(A+I)</a:t>
                </a:r>
              </a:p>
            </p:txBody>
          </p:sp>
        </mc:Choice>
        <mc:Fallback xmlns=""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4F47419-814C-3945-8A77-9673FDE8DB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471" y="2537378"/>
                <a:ext cx="2917850" cy="369332"/>
              </a:xfrm>
              <a:prstGeom prst="rect">
                <a:avLst/>
              </a:prstGeom>
              <a:blipFill>
                <a:blip r:embed="rId6"/>
                <a:stretch>
                  <a:fillRect l="-1747" t="-6897" r="-873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EE76A720-1675-7A41-AE68-E53A34770B5F}"/>
                  </a:ext>
                </a:extLst>
              </p:cNvPr>
              <p:cNvSpPr/>
              <p:nvPr/>
            </p:nvSpPr>
            <p:spPr>
              <a:xfrm>
                <a:off x="4709120" y="5108301"/>
                <a:ext cx="45913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ea typeface="Cambria Math" panose="02040503050406030204" pitchFamily="18" charset="0"/>
                    <a:cs typeface="Lato" panose="020F0502020204030203" pitchFamily="34" charset="0"/>
                  </a:rPr>
                  <a:t>2. </a:t>
                </a:r>
                <a:r>
                  <a:rPr lang="en-US" b="0" dirty="0">
                    <a:ea typeface="Cambria Math" panose="02040503050406030204" pitchFamily="18" charset="0"/>
                    <a:cs typeface="Lato" panose="020F0502020204030203" pitchFamily="34" charset="0"/>
                  </a:rPr>
                  <a:t>Iteratively sketch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i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sketch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α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A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∗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i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−1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panose="020F0502020204030203" pitchFamily="34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EE76A720-1675-7A41-AE68-E53A34770B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120" y="5108301"/>
                <a:ext cx="4591385" cy="369332"/>
              </a:xfrm>
              <a:prstGeom prst="rect">
                <a:avLst/>
              </a:prstGeom>
              <a:blipFill>
                <a:blip r:embed="rId7"/>
                <a:stretch>
                  <a:fillRect l="-1105" t="-6897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363F4E53-1049-3246-A0A3-20C445C74A1B}"/>
                  </a:ext>
                </a:extLst>
              </p:cNvPr>
              <p:cNvSpPr/>
              <p:nvPr/>
            </p:nvSpPr>
            <p:spPr>
              <a:xfrm>
                <a:off x="4728471" y="5646125"/>
                <a:ext cx="313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  <a:cs typeface="Lato" panose="020F0502020204030203" pitchFamily="34" charset="0"/>
                  </a:rPr>
                  <a:t>3. Final embedding is simply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k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363F4E53-1049-3246-A0A3-20C445C74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471" y="5646125"/>
                <a:ext cx="3138936" cy="369332"/>
              </a:xfrm>
              <a:prstGeom prst="rect">
                <a:avLst/>
              </a:prstGeom>
              <a:blipFill>
                <a:blip r:embed="rId8"/>
                <a:stretch>
                  <a:fillRect l="-1619" t="-6897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836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 err="1"/>
              <a:t>FastRP</a:t>
            </a:r>
            <a:r>
              <a:rPr lang="en-US" dirty="0"/>
              <a:t>: asymptotics and practice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48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бъект 11"/>
              <p:cNvSpPr>
                <a:spLocks noGrp="1"/>
              </p:cNvSpPr>
              <p:nvPr>
                <p:ph idx="1"/>
              </p:nvPr>
            </p:nvSpPr>
            <p:spPr>
              <a:xfrm>
                <a:off x="685546" y="1678184"/>
                <a:ext cx="10804481" cy="446861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/>
                  <a:t>NB: </a:t>
                </a:r>
                <a:r>
                  <a:rPr lang="en-US" dirty="0"/>
                  <a:t>For good downstream performance need to tune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Typically, we only need 5 hashes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Overall complexity is ~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</m:t>
                        </m:r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mk</m:t>
                        </m:r>
                      </m:fName>
                      <m:e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ym typeface="Wingdings" pitchFamily="2" charset="2"/>
                  </a:rPr>
                  <a:t> :)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dirty="0">
                    <a:sym typeface="Wingdings" pitchFamily="2" charset="2"/>
                    <a:hlinkClick r:id="rId2"/>
                  </a:rPr>
                  <a:t>Python / C++</a:t>
                </a:r>
                <a:r>
                  <a:rPr lang="en-US" dirty="0">
                    <a:sym typeface="Wingdings" pitchFamily="2" charset="2"/>
                  </a:rPr>
                  <a:t> code available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ym typeface="Wingdings" pitchFamily="2" charset="2"/>
                  </a:rPr>
                  <a:t>Practical limitations: ~1B nodes (need to tune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16" name="Объек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546" y="1678184"/>
                <a:ext cx="10804481" cy="4468616"/>
              </a:xfrm>
              <a:blipFill>
                <a:blip r:embed="rId3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extBox 118"/>
          <p:cNvSpPr txBox="1"/>
          <p:nvPr/>
        </p:nvSpPr>
        <p:spPr>
          <a:xfrm>
            <a:off x="677414" y="6369634"/>
            <a:ext cx="8864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NodeSketch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Highly-Efficient Graph Embeddings via Recursive Sketching. Yang et al., KDD 2019</a:t>
            </a:r>
          </a:p>
        </p:txBody>
      </p:sp>
    </p:spTree>
    <p:extLst>
      <p:ext uri="{BB962C8B-B14F-4D97-AF65-F5344CB8AC3E}">
        <p14:creationId xmlns:p14="http://schemas.microsoft.com/office/powerpoint/2010/main" val="27620412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Choosing the right algorithm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49</a:t>
            </a:fld>
            <a:endParaRPr lang="ru-RU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A5A4A6-C83B-5141-8864-316F4B0A5CA9}"/>
              </a:ext>
            </a:extLst>
          </p:cNvPr>
          <p:cNvSpPr/>
          <p:nvPr/>
        </p:nvSpPr>
        <p:spPr>
          <a:xfrm>
            <a:off x="2578100" y="2771773"/>
            <a:ext cx="1814720" cy="9334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N&lt;</a:t>
            </a:r>
            <a:r>
              <a:rPr lang="ru-RU" sz="2400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</a:t>
            </a:r>
            <a:r>
              <a:rPr lang="en-US" sz="2400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206545-6045-D045-82DF-C3CA7EB2C25D}"/>
              </a:ext>
            </a:extLst>
          </p:cNvPr>
          <p:cNvCxnSpPr>
            <a:cxnSpLocks/>
            <a:stCxn id="6" idx="6"/>
          </p:cNvCxnSpPr>
          <p:nvPr/>
        </p:nvCxnSpPr>
        <p:spPr>
          <a:xfrm>
            <a:off x="4392820" y="3238498"/>
            <a:ext cx="1150730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9C12897-3BAA-604D-A57F-3AD28FAAA4BE}"/>
              </a:ext>
            </a:extLst>
          </p:cNvPr>
          <p:cNvSpPr/>
          <p:nvPr/>
        </p:nvSpPr>
        <p:spPr>
          <a:xfrm>
            <a:off x="5543550" y="2771773"/>
            <a:ext cx="1814720" cy="9334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NetMF</a:t>
            </a:r>
            <a:endParaRPr lang="en-US" sz="2400" dirty="0">
              <a:solidFill>
                <a:sysClr val="windowText" lastClr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E4B50F-8B9A-6F4C-B5F3-C7A009805766}"/>
              </a:ext>
            </a:extLst>
          </p:cNvPr>
          <p:cNvSpPr/>
          <p:nvPr/>
        </p:nvSpPr>
        <p:spPr>
          <a:xfrm>
            <a:off x="4725426" y="2869166"/>
            <a:ext cx="485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ea typeface="Cambria Math" panose="02040503050406030204" pitchFamily="18" charset="0"/>
                <a:cs typeface="Lato" panose="020F0502020204030203" pitchFamily="34" charset="0"/>
              </a:rPr>
              <a:t>Yes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794CFA8-DAF5-604D-9A64-E64558AA197D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3485460" y="3705223"/>
            <a:ext cx="0" cy="36933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1C40FB83-C430-0542-8562-8B949C9DCA5B}"/>
              </a:ext>
            </a:extLst>
          </p:cNvPr>
          <p:cNvSpPr/>
          <p:nvPr/>
        </p:nvSpPr>
        <p:spPr>
          <a:xfrm>
            <a:off x="2578100" y="4097336"/>
            <a:ext cx="1814720" cy="9334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N&lt;</a:t>
            </a:r>
            <a:r>
              <a:rPr lang="ru-RU" sz="2400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r>
              <a:rPr lang="en-US" sz="2400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618A90-06BD-3F4B-8716-FD5681D956BC}"/>
              </a:ext>
            </a:extLst>
          </p:cNvPr>
          <p:cNvSpPr/>
          <p:nvPr/>
        </p:nvSpPr>
        <p:spPr>
          <a:xfrm rot="16200000">
            <a:off x="3073007" y="3691492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ea typeface="Cambria Math" panose="02040503050406030204" pitchFamily="18" charset="0"/>
                <a:cs typeface="Lato" panose="020F0502020204030203" pitchFamily="34" charset="0"/>
              </a:rPr>
              <a:t>No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E80B78F-C819-F149-A58E-C16F3F3065E1}"/>
              </a:ext>
            </a:extLst>
          </p:cNvPr>
          <p:cNvCxnSpPr>
            <a:cxnSpLocks/>
            <a:stCxn id="18" idx="4"/>
            <a:endCxn id="30" idx="0"/>
          </p:cNvCxnSpPr>
          <p:nvPr/>
        </p:nvCxnSpPr>
        <p:spPr>
          <a:xfrm>
            <a:off x="3485460" y="5030786"/>
            <a:ext cx="0" cy="39211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08D8A0B1-0F09-014A-BCB0-AFEEA55D9F89}"/>
              </a:ext>
            </a:extLst>
          </p:cNvPr>
          <p:cNvSpPr/>
          <p:nvPr/>
        </p:nvSpPr>
        <p:spPr>
          <a:xfrm rot="16200000">
            <a:off x="3073007" y="5042177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ea typeface="Cambria Math" panose="02040503050406030204" pitchFamily="18" charset="0"/>
                <a:cs typeface="Lato" panose="020F0502020204030203" pitchFamily="34" charset="0"/>
              </a:rPr>
              <a:t>No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B4A91FF-2824-6844-B3AA-FE0E746B811F}"/>
              </a:ext>
            </a:extLst>
          </p:cNvPr>
          <p:cNvCxnSpPr>
            <a:cxnSpLocks/>
            <a:stCxn id="18" idx="6"/>
          </p:cNvCxnSpPr>
          <p:nvPr/>
        </p:nvCxnSpPr>
        <p:spPr>
          <a:xfrm>
            <a:off x="4392820" y="4564061"/>
            <a:ext cx="1150730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6E3D0ADB-FC62-4841-A0A9-9F78D80ECA82}"/>
              </a:ext>
            </a:extLst>
          </p:cNvPr>
          <p:cNvSpPr/>
          <p:nvPr/>
        </p:nvSpPr>
        <p:spPr>
          <a:xfrm>
            <a:off x="5538580" y="4097336"/>
            <a:ext cx="1814720" cy="9334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DeepWalk*, VERSE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1000961-96CD-0A49-B687-B25DB46DA9D3}"/>
              </a:ext>
            </a:extLst>
          </p:cNvPr>
          <p:cNvSpPr/>
          <p:nvPr/>
        </p:nvSpPr>
        <p:spPr>
          <a:xfrm>
            <a:off x="2578100" y="5422899"/>
            <a:ext cx="1814720" cy="9334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RandNE</a:t>
            </a:r>
            <a:r>
              <a:rPr lang="en-US" sz="1600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600" dirty="0" err="1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FastRP</a:t>
            </a:r>
            <a:r>
              <a:rPr lang="en-US" sz="1600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600" dirty="0" err="1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NodeSketch</a:t>
            </a:r>
            <a:endParaRPr lang="en-US" sz="1600" dirty="0">
              <a:solidFill>
                <a:sysClr val="windowText" lastClr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67BDCE-DADB-BA41-AFCE-E9FDE99B5190}"/>
              </a:ext>
            </a:extLst>
          </p:cNvPr>
          <p:cNvSpPr/>
          <p:nvPr/>
        </p:nvSpPr>
        <p:spPr>
          <a:xfrm>
            <a:off x="4722941" y="4195949"/>
            <a:ext cx="485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ea typeface="Cambria Math" panose="02040503050406030204" pitchFamily="18" charset="0"/>
                <a:cs typeface="Lato" panose="020F0502020204030203" pitchFamily="34" charset="0"/>
              </a:rPr>
              <a:t>Yes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580BDA2-2C92-1541-8870-D5562EB7DB60}"/>
              </a:ext>
            </a:extLst>
          </p:cNvPr>
          <p:cNvSpPr/>
          <p:nvPr/>
        </p:nvSpPr>
        <p:spPr>
          <a:xfrm>
            <a:off x="2578100" y="1585415"/>
            <a:ext cx="1814720" cy="9334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Start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7017662-39A5-CE4A-8167-928997F52726}"/>
              </a:ext>
            </a:extLst>
          </p:cNvPr>
          <p:cNvCxnSpPr>
            <a:cxnSpLocks/>
            <a:stCxn id="33" idx="4"/>
            <a:endCxn id="6" idx="0"/>
          </p:cNvCxnSpPr>
          <p:nvPr/>
        </p:nvCxnSpPr>
        <p:spPr>
          <a:xfrm>
            <a:off x="3485460" y="2518865"/>
            <a:ext cx="0" cy="252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290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world is diverse</a:t>
            </a:r>
            <a:endParaRPr lang="ru-RU" dirty="0"/>
          </a:p>
        </p:txBody>
      </p:sp>
      <p:sp>
        <p:nvSpPr>
          <p:cNvPr id="11" name="Объект 3"/>
          <p:cNvSpPr>
            <a:spLocks noGrp="1"/>
          </p:cNvSpPr>
          <p:nvPr>
            <p:ph idx="1"/>
          </p:nvPr>
        </p:nvSpPr>
        <p:spPr>
          <a:xfrm>
            <a:off x="1015911" y="2752035"/>
            <a:ext cx="3983182" cy="3502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Different </a:t>
            </a:r>
            <a:r>
              <a:rPr lang="en-US" b="1" dirty="0"/>
              <a:t>tasks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Classification</a:t>
            </a:r>
          </a:p>
          <a:p>
            <a:pPr lvl="1"/>
            <a:r>
              <a:rPr lang="en-US" dirty="0"/>
              <a:t>Clustering</a:t>
            </a:r>
          </a:p>
          <a:p>
            <a:pPr lvl="1"/>
            <a:r>
              <a:rPr lang="en-US" dirty="0"/>
              <a:t>Anomaly detection</a:t>
            </a:r>
          </a:p>
          <a:p>
            <a:pPr lvl="1"/>
            <a:r>
              <a:rPr lang="en-US" dirty="0"/>
              <a:t>…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136" y="944880"/>
            <a:ext cx="5913120" cy="591312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121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365125"/>
            <a:ext cx="10598150" cy="1325563"/>
          </a:xfrm>
        </p:spPr>
        <p:txBody>
          <a:bodyPr/>
          <a:lstStyle/>
          <a:p>
            <a:r>
              <a:rPr lang="en-US" dirty="0"/>
              <a:t>Edge embeddings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50</a:t>
            </a:fld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7C84E5-53CE-CB4A-871A-7812DE95A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997" y="1829501"/>
            <a:ext cx="6565056" cy="2666299"/>
          </a:xfrm>
          <a:prstGeom prst="rect">
            <a:avLst/>
          </a:prstGeom>
        </p:spPr>
      </p:pic>
      <p:sp>
        <p:nvSpPr>
          <p:cNvPr id="23" name="Объект 11">
            <a:extLst>
              <a:ext uri="{FF2B5EF4-FFF2-40B4-BE49-F238E27FC236}">
                <a16:creationId xmlns:a16="http://schemas.microsoft.com/office/drawing/2014/main" id="{4066A003-2273-2442-9B4F-1C207DB8D549}"/>
              </a:ext>
            </a:extLst>
          </p:cNvPr>
          <p:cNvSpPr txBox="1">
            <a:spLocks/>
          </p:cNvSpPr>
          <p:nvPr/>
        </p:nvSpPr>
        <p:spPr>
          <a:xfrm>
            <a:off x="837946" y="4973636"/>
            <a:ext cx="10804481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1" dirty="0"/>
              <a:t>NB:</a:t>
            </a:r>
            <a:r>
              <a:rPr lang="en-US" dirty="0"/>
              <a:t> choose operator depending on the algorithm</a:t>
            </a:r>
          </a:p>
        </p:txBody>
      </p:sp>
    </p:spTree>
    <p:extLst>
      <p:ext uri="{BB962C8B-B14F-4D97-AF65-F5344CB8AC3E}">
        <p14:creationId xmlns:p14="http://schemas.microsoft.com/office/powerpoint/2010/main" val="33710959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80757"/>
          </a:xfrm>
        </p:spPr>
        <p:txBody>
          <a:bodyPr/>
          <a:lstStyle/>
          <a:p>
            <a:r>
              <a:rPr lang="en-US" dirty="0"/>
              <a:t>Questions?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17713" y="3429000"/>
            <a:ext cx="11274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twitter		</a:t>
            </a:r>
            <a:r>
              <a:rPr lang="en-US" sz="28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twitter.com</a:t>
            </a: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</a:t>
            </a:r>
            <a:r>
              <a:rPr lang="en-US" sz="28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tsitsulin</a:t>
            </a: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_</a:t>
            </a:r>
          </a:p>
          <a:p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website		</a:t>
            </a:r>
            <a:r>
              <a:rPr lang="en-US" sz="28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tsitsul.in</a:t>
            </a: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/talks/</a:t>
            </a:r>
            <a:r>
              <a:rPr lang="en-US" sz="28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ods</a:t>
            </a: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	← presentation</a:t>
            </a:r>
          </a:p>
          <a:p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write me		anton@tsitsul.in</a:t>
            </a:r>
            <a:endParaRPr lang="ru-RU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362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world is diverse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8200" y="1684510"/>
            <a:ext cx="2522331" cy="4678017"/>
          </a:xfrm>
          <a:prstGeom prst="roundRect">
            <a:avLst>
              <a:gd name="adj" fmla="val 0"/>
            </a:avLst>
          </a:prstGeom>
          <a:solidFill>
            <a:srgbClr val="377EB8">
              <a:alpha val="3137"/>
            </a:srgbClr>
          </a:solidFill>
          <a:ln>
            <a:solidFill>
              <a:srgbClr val="37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Domains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Information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Social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Biological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Transportation</a:t>
            </a: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88635" y="1678331"/>
            <a:ext cx="2522331" cy="4678017"/>
          </a:xfrm>
          <a:prstGeom prst="roundRect">
            <a:avLst>
              <a:gd name="adj" fmla="val 0"/>
            </a:avLst>
          </a:prstGeom>
          <a:solidFill>
            <a:srgbClr val="377EB8">
              <a:alpha val="3137"/>
            </a:srgbClr>
          </a:solidFill>
          <a:ln>
            <a:solidFill>
              <a:srgbClr val="37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Graph Types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(Un)directed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(Un)weighted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Temporal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Heterogeneous</a:t>
            </a: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60052" y="1678331"/>
            <a:ext cx="2522331" cy="4678017"/>
          </a:xfrm>
          <a:prstGeom prst="roundRect">
            <a:avLst>
              <a:gd name="adj" fmla="val 0"/>
            </a:avLst>
          </a:prstGeom>
          <a:solidFill>
            <a:srgbClr val="377EB8">
              <a:alpha val="3137"/>
            </a:srgbClr>
          </a:solidFill>
          <a:ln>
            <a:solidFill>
              <a:srgbClr val="37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Modalities</a:t>
            </a:r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Nodes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Edges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Subgraphs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Whole graphs</a:t>
            </a:r>
          </a:p>
          <a:p>
            <a:pPr lvl="1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831469" y="1678330"/>
            <a:ext cx="2522331" cy="4678017"/>
          </a:xfrm>
          <a:prstGeom prst="roundRect">
            <a:avLst>
              <a:gd name="adj" fmla="val 0"/>
            </a:avLst>
          </a:prstGeom>
          <a:solidFill>
            <a:srgbClr val="377EB8">
              <a:alpha val="3137"/>
            </a:srgbClr>
          </a:solidFill>
          <a:ln>
            <a:solidFill>
              <a:srgbClr val="37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Tasks</a:t>
            </a:r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Classification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Clustering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Anomaly detection</a:t>
            </a: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26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world is diverse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8200" y="1684510"/>
            <a:ext cx="2522331" cy="4678017"/>
          </a:xfrm>
          <a:prstGeom prst="roundRect">
            <a:avLst>
              <a:gd name="adj" fmla="val 0"/>
            </a:avLst>
          </a:prstGeom>
          <a:solidFill>
            <a:srgbClr val="377EB8">
              <a:alpha val="3137"/>
            </a:srgbClr>
          </a:solidFill>
          <a:ln>
            <a:solidFill>
              <a:srgbClr val="37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Domains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Information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Social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Biological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Transportation</a:t>
            </a: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88635" y="1678331"/>
            <a:ext cx="2522331" cy="4678017"/>
          </a:xfrm>
          <a:prstGeom prst="roundRect">
            <a:avLst>
              <a:gd name="adj" fmla="val 0"/>
            </a:avLst>
          </a:prstGeom>
          <a:solidFill>
            <a:srgbClr val="377EB8">
              <a:alpha val="3137"/>
            </a:srgbClr>
          </a:solidFill>
          <a:ln>
            <a:solidFill>
              <a:srgbClr val="37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Graph Types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(Un)directed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(Un)weighted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Temporal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Heterogeneous</a:t>
            </a: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60052" y="1678331"/>
            <a:ext cx="2522331" cy="4678017"/>
          </a:xfrm>
          <a:prstGeom prst="roundRect">
            <a:avLst>
              <a:gd name="adj" fmla="val 0"/>
            </a:avLst>
          </a:prstGeom>
          <a:solidFill>
            <a:srgbClr val="377EB8">
              <a:alpha val="3137"/>
            </a:srgbClr>
          </a:solidFill>
          <a:ln>
            <a:solidFill>
              <a:srgbClr val="37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Modalities</a:t>
            </a:r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Nodes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Edges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Subgraphs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Whole graphs</a:t>
            </a:r>
          </a:p>
          <a:p>
            <a:pPr lvl="1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831469" y="1678330"/>
            <a:ext cx="2522331" cy="4678017"/>
          </a:xfrm>
          <a:prstGeom prst="roundRect">
            <a:avLst>
              <a:gd name="adj" fmla="val 0"/>
            </a:avLst>
          </a:prstGeom>
          <a:solidFill>
            <a:srgbClr val="E41A1C">
              <a:alpha val="3137"/>
            </a:srgbClr>
          </a:solidFill>
          <a:ln>
            <a:solidFill>
              <a:srgbClr val="37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Tasks</a:t>
            </a:r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Classification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Clustering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Anomaly detection</a:t>
            </a: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↓</a:t>
            </a: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sz="2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Embeddings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857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world is diverse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8200" y="1684510"/>
            <a:ext cx="2522331" cy="4678017"/>
          </a:xfrm>
          <a:prstGeom prst="roundRect">
            <a:avLst>
              <a:gd name="adj" fmla="val 0"/>
            </a:avLst>
          </a:prstGeom>
          <a:solidFill>
            <a:srgbClr val="377EB8">
              <a:alpha val="3137"/>
            </a:srgbClr>
          </a:solidFill>
          <a:ln>
            <a:solidFill>
              <a:srgbClr val="37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Domains</a:t>
            </a:r>
            <a:endParaRPr lang="en-US" sz="20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bg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dirty="0">
              <a:solidFill>
                <a:schemeClr val="bg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Information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Social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Biological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Transportation</a:t>
            </a: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88635" y="1678331"/>
            <a:ext cx="2522331" cy="4678017"/>
          </a:xfrm>
          <a:prstGeom prst="roundRect">
            <a:avLst>
              <a:gd name="adj" fmla="val 0"/>
            </a:avLst>
          </a:prstGeom>
          <a:solidFill>
            <a:srgbClr val="377EB8">
              <a:alpha val="3137"/>
            </a:srgbClr>
          </a:solidFill>
          <a:ln>
            <a:solidFill>
              <a:srgbClr val="37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Graph Types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(Un)directed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(Un)weighted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Temporal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Heterogeneous</a:t>
            </a: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60052" y="1678331"/>
            <a:ext cx="2522331" cy="4678017"/>
          </a:xfrm>
          <a:prstGeom prst="roundRect">
            <a:avLst>
              <a:gd name="adj" fmla="val 0"/>
            </a:avLst>
          </a:prstGeom>
          <a:solidFill>
            <a:srgbClr val="377EB8">
              <a:alpha val="3137"/>
            </a:srgbClr>
          </a:solidFill>
          <a:ln>
            <a:solidFill>
              <a:srgbClr val="37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Modalities</a:t>
            </a:r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Nodes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Edges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Subgraphs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Whole graphs</a:t>
            </a:r>
          </a:p>
          <a:p>
            <a:pPr lvl="1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831469" y="1678330"/>
            <a:ext cx="2522331" cy="4678017"/>
          </a:xfrm>
          <a:prstGeom prst="roundRect">
            <a:avLst>
              <a:gd name="adj" fmla="val 0"/>
            </a:avLst>
          </a:prstGeom>
          <a:solidFill>
            <a:srgbClr val="E41A1C">
              <a:alpha val="3137"/>
            </a:srgbClr>
          </a:solidFill>
          <a:ln>
            <a:solidFill>
              <a:srgbClr val="377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Tasks</a:t>
            </a:r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Classification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Clustering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Anomaly detection</a:t>
            </a: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↓</a:t>
            </a: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sz="20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Embeddings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901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representations?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36D7-211D-4EF2-97D7-1347C3E8D62D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4" name="Левая круглая скобка 53"/>
          <p:cNvSpPr/>
          <p:nvPr/>
        </p:nvSpPr>
        <p:spPr>
          <a:xfrm>
            <a:off x="7807969" y="3002214"/>
            <a:ext cx="398105" cy="2612000"/>
          </a:xfrm>
          <a:prstGeom prst="leftBracket">
            <a:avLst/>
          </a:prstGeom>
          <a:ln w="38100">
            <a:solidFill>
              <a:srgbClr val="DD64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Объект 11"/>
          <p:cNvSpPr>
            <a:spLocks noGrp="1"/>
          </p:cNvSpPr>
          <p:nvPr>
            <p:ph idx="1"/>
          </p:nvPr>
        </p:nvSpPr>
        <p:spPr>
          <a:xfrm>
            <a:off x="838200" y="1968083"/>
            <a:ext cx="10804481" cy="633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have fast &amp; good algorithms for mining </a:t>
            </a:r>
            <a:r>
              <a:rPr lang="en-US" u="sng" dirty="0"/>
              <a:t>vector</a:t>
            </a:r>
            <a:r>
              <a:rPr lang="en-US" dirty="0"/>
              <a:t> data…</a:t>
            </a:r>
            <a:endParaRPr lang="ru-RU" dirty="0"/>
          </a:p>
        </p:txBody>
      </p:sp>
      <p:cxnSp>
        <p:nvCxnSpPr>
          <p:cNvPr id="56" name="Прямая со стрелкой 55"/>
          <p:cNvCxnSpPr>
            <a:endCxn id="57" idx="1"/>
          </p:cNvCxnSpPr>
          <p:nvPr/>
        </p:nvCxnSpPr>
        <p:spPr>
          <a:xfrm>
            <a:off x="3680695" y="4313054"/>
            <a:ext cx="1231791" cy="5109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486" y="3171563"/>
            <a:ext cx="917280" cy="229320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08"/>
          <a:stretch/>
        </p:blipFill>
        <p:spPr>
          <a:xfrm>
            <a:off x="8172417" y="2620277"/>
            <a:ext cx="917280" cy="827661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34" b="36624"/>
          <a:stretch/>
        </p:blipFill>
        <p:spPr>
          <a:xfrm>
            <a:off x="8172417" y="4010458"/>
            <a:ext cx="917280" cy="61783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96"/>
          <a:stretch/>
        </p:blipFill>
        <p:spPr>
          <a:xfrm>
            <a:off x="8172417" y="5186875"/>
            <a:ext cx="917280" cy="827933"/>
          </a:xfrm>
          <a:prstGeom prst="rect">
            <a:avLst/>
          </a:prstGeom>
        </p:spPr>
      </p:pic>
      <p:cxnSp>
        <p:nvCxnSpPr>
          <p:cNvPr id="61" name="Прямая со стрелкой 60"/>
          <p:cNvCxnSpPr>
            <a:stCxn id="57" idx="3"/>
            <a:endCxn id="54" idx="1"/>
          </p:cNvCxnSpPr>
          <p:nvPr/>
        </p:nvCxnSpPr>
        <p:spPr>
          <a:xfrm flipV="1">
            <a:off x="5829766" y="4308214"/>
            <a:ext cx="1978203" cy="9949"/>
          </a:xfrm>
          <a:prstGeom prst="straightConnector1">
            <a:avLst/>
          </a:prstGeom>
          <a:ln w="25400">
            <a:solidFill>
              <a:srgbClr val="DD640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694896" y="2726996"/>
            <a:ext cx="339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low-dimensional representation</a:t>
            </a:r>
            <a:endParaRPr lang="ru-RU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199553" y="3950045"/>
            <a:ext cx="151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k-means</a:t>
            </a:r>
            <a:endParaRPr lang="ru-RU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1027684" y="3241562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1030243" y="4015891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1780859" y="3524622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2049125" y="4159509"/>
            <a:ext cx="158654" cy="158654"/>
          </a:xfrm>
          <a:prstGeom prst="ellipse">
            <a:avLst/>
          </a:prstGeom>
          <a:solidFill>
            <a:srgbClr val="F6A80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1633297" y="4795885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1218323" y="5526888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2186453" y="5281344"/>
            <a:ext cx="158654" cy="158654"/>
          </a:xfrm>
          <a:prstGeom prst="ellipse">
            <a:avLst/>
          </a:prstGeom>
          <a:solidFill>
            <a:srgbClr val="B1063A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2720843" y="4426045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2975031" y="3742133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3369959" y="4868287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3528614" y="4233401"/>
            <a:ext cx="158654" cy="158654"/>
          </a:xfrm>
          <a:prstGeom prst="ellipse">
            <a:avLst/>
          </a:prstGeom>
          <a:solidFill>
            <a:srgbClr val="0070C0"/>
          </a:solidFill>
          <a:ln>
            <a:solidFill>
              <a:srgbClr val="5A6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>
            <a:stCxn id="67" idx="4"/>
            <a:endCxn id="68" idx="0"/>
          </p:cNvCxnSpPr>
          <p:nvPr/>
        </p:nvCxnSpPr>
        <p:spPr>
          <a:xfrm flipH="1">
            <a:off x="1712624" y="4318164"/>
            <a:ext cx="415828" cy="477721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65" idx="4"/>
            <a:endCxn id="68" idx="1"/>
          </p:cNvCxnSpPr>
          <p:nvPr/>
        </p:nvCxnSpPr>
        <p:spPr>
          <a:xfrm>
            <a:off x="1109571" y="4174545"/>
            <a:ext cx="546961" cy="6445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stCxn id="67" idx="0"/>
            <a:endCxn id="66" idx="4"/>
          </p:cNvCxnSpPr>
          <p:nvPr/>
        </p:nvCxnSpPr>
        <p:spPr>
          <a:xfrm flipH="1" flipV="1">
            <a:off x="1860188" y="3683277"/>
            <a:ext cx="268265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>
            <a:stCxn id="64" idx="6"/>
            <a:endCxn id="66" idx="2"/>
          </p:cNvCxnSpPr>
          <p:nvPr/>
        </p:nvCxnSpPr>
        <p:spPr>
          <a:xfrm>
            <a:off x="1186338" y="3320889"/>
            <a:ext cx="594522" cy="283060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stCxn id="64" idx="4"/>
            <a:endCxn id="65" idx="0"/>
          </p:cNvCxnSpPr>
          <p:nvPr/>
        </p:nvCxnSpPr>
        <p:spPr>
          <a:xfrm>
            <a:off x="1107011" y="3400216"/>
            <a:ext cx="2559" cy="6156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>
            <a:stCxn id="64" idx="5"/>
            <a:endCxn id="67" idx="1"/>
          </p:cNvCxnSpPr>
          <p:nvPr/>
        </p:nvCxnSpPr>
        <p:spPr>
          <a:xfrm>
            <a:off x="1163104" y="3376982"/>
            <a:ext cx="909255" cy="80576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stCxn id="66" idx="3"/>
            <a:endCxn id="65" idx="7"/>
          </p:cNvCxnSpPr>
          <p:nvPr/>
        </p:nvCxnSpPr>
        <p:spPr>
          <a:xfrm flipH="1">
            <a:off x="1165663" y="3660042"/>
            <a:ext cx="638432" cy="37908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>
            <a:stCxn id="69" idx="0"/>
            <a:endCxn id="68" idx="3"/>
          </p:cNvCxnSpPr>
          <p:nvPr/>
        </p:nvCxnSpPr>
        <p:spPr>
          <a:xfrm flipV="1">
            <a:off x="1297651" y="4931304"/>
            <a:ext cx="358880" cy="59558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stCxn id="69" idx="6"/>
            <a:endCxn id="70" idx="2"/>
          </p:cNvCxnSpPr>
          <p:nvPr/>
        </p:nvCxnSpPr>
        <p:spPr>
          <a:xfrm flipV="1">
            <a:off x="1376978" y="5360671"/>
            <a:ext cx="809476" cy="24554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>
            <a:stCxn id="68" idx="5"/>
            <a:endCxn id="70" idx="1"/>
          </p:cNvCxnSpPr>
          <p:nvPr/>
        </p:nvCxnSpPr>
        <p:spPr>
          <a:xfrm>
            <a:off x="1768717" y="4931304"/>
            <a:ext cx="440971" cy="373274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stCxn id="73" idx="0"/>
            <a:endCxn id="74" idx="4"/>
          </p:cNvCxnSpPr>
          <p:nvPr/>
        </p:nvCxnSpPr>
        <p:spPr>
          <a:xfrm flipV="1">
            <a:off x="3449287" y="4392054"/>
            <a:ext cx="158654" cy="476233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>
            <a:stCxn id="73" idx="1"/>
            <a:endCxn id="71" idx="5"/>
          </p:cNvCxnSpPr>
          <p:nvPr/>
        </p:nvCxnSpPr>
        <p:spPr>
          <a:xfrm flipH="1" flipV="1">
            <a:off x="2856262" y="4561464"/>
            <a:ext cx="536931" cy="330057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stCxn id="72" idx="6"/>
            <a:endCxn id="74" idx="1"/>
          </p:cNvCxnSpPr>
          <p:nvPr/>
        </p:nvCxnSpPr>
        <p:spPr>
          <a:xfrm>
            <a:off x="3133685" y="3821460"/>
            <a:ext cx="418163" cy="435175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>
            <a:stCxn id="68" idx="6"/>
            <a:endCxn id="71" idx="3"/>
          </p:cNvCxnSpPr>
          <p:nvPr/>
        </p:nvCxnSpPr>
        <p:spPr>
          <a:xfrm flipV="1">
            <a:off x="1791951" y="4561464"/>
            <a:ext cx="952126" cy="31374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>
            <a:stCxn id="67" idx="5"/>
            <a:endCxn id="71" idx="2"/>
          </p:cNvCxnSpPr>
          <p:nvPr/>
        </p:nvCxnSpPr>
        <p:spPr>
          <a:xfrm>
            <a:off x="2184544" y="4294930"/>
            <a:ext cx="536299" cy="21044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>
            <a:stCxn id="72" idx="3"/>
            <a:endCxn id="71" idx="0"/>
          </p:cNvCxnSpPr>
          <p:nvPr/>
        </p:nvCxnSpPr>
        <p:spPr>
          <a:xfrm flipH="1">
            <a:off x="2800170" y="3877552"/>
            <a:ext cx="198095" cy="548492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stCxn id="64" idx="6"/>
            <a:endCxn id="72" idx="1"/>
          </p:cNvCxnSpPr>
          <p:nvPr/>
        </p:nvCxnSpPr>
        <p:spPr>
          <a:xfrm>
            <a:off x="1186338" y="3320889"/>
            <a:ext cx="1811927" cy="444478"/>
          </a:xfrm>
          <a:prstGeom prst="line">
            <a:avLst/>
          </a:prstGeom>
          <a:ln>
            <a:solidFill>
              <a:srgbClr val="5A6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4921167" y="3160422"/>
            <a:ext cx="910129" cy="23087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Прямоугольник 92"/>
          <p:cNvSpPr/>
          <p:nvPr/>
        </p:nvSpPr>
        <p:spPr>
          <a:xfrm>
            <a:off x="8187246" y="2609924"/>
            <a:ext cx="910129" cy="851651"/>
          </a:xfrm>
          <a:prstGeom prst="rect">
            <a:avLst/>
          </a:prstGeom>
          <a:noFill/>
          <a:ln w="28575">
            <a:solidFill>
              <a:srgbClr val="F6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Прямоугольник 93"/>
          <p:cNvSpPr/>
          <p:nvPr/>
        </p:nvSpPr>
        <p:spPr>
          <a:xfrm>
            <a:off x="8169560" y="3992586"/>
            <a:ext cx="910129" cy="6248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Прямоугольник 94"/>
          <p:cNvSpPr/>
          <p:nvPr/>
        </p:nvSpPr>
        <p:spPr>
          <a:xfrm>
            <a:off x="8179568" y="5192082"/>
            <a:ext cx="910129" cy="80938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Прямоугольник 59"/>
          <p:cNvSpPr/>
          <p:nvPr/>
        </p:nvSpPr>
        <p:spPr>
          <a:xfrm>
            <a:off x="1163104" y="4634052"/>
            <a:ext cx="1300998" cy="1140094"/>
          </a:xfrm>
          <a:prstGeom prst="rect">
            <a:avLst/>
          </a:prstGeom>
          <a:noFill/>
          <a:ln w="28575">
            <a:solidFill>
              <a:srgbClr val="C00000">
                <a:alpha val="34118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Прямоугольник 60"/>
          <p:cNvSpPr/>
          <p:nvPr/>
        </p:nvSpPr>
        <p:spPr>
          <a:xfrm>
            <a:off x="2675068" y="3630426"/>
            <a:ext cx="1143839" cy="1469812"/>
          </a:xfrm>
          <a:prstGeom prst="rect">
            <a:avLst/>
          </a:prstGeom>
          <a:noFill/>
          <a:ln w="28575">
            <a:solidFill>
              <a:srgbClr val="0070C0">
                <a:alpha val="34118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Прямоугольник 58"/>
          <p:cNvSpPr/>
          <p:nvPr/>
        </p:nvSpPr>
        <p:spPr>
          <a:xfrm>
            <a:off x="929291" y="3096328"/>
            <a:ext cx="1353185" cy="1329716"/>
          </a:xfrm>
          <a:prstGeom prst="rect">
            <a:avLst/>
          </a:prstGeom>
          <a:noFill/>
          <a:ln w="28575">
            <a:solidFill>
              <a:srgbClr val="F6A800">
                <a:alpha val="34118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Объект 11"/>
          <p:cNvSpPr txBox="1">
            <a:spLocks/>
          </p:cNvSpPr>
          <p:nvPr/>
        </p:nvSpPr>
        <p:spPr>
          <a:xfrm>
            <a:off x="1324115" y="5884894"/>
            <a:ext cx="1809570" cy="633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Clustering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42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2" grpId="1"/>
      <p:bldP spid="63" grpId="0"/>
      <p:bldP spid="92" grpId="1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7272</TotalTime>
  <Words>2300</Words>
  <Application>Microsoft Macintosh PowerPoint</Application>
  <PresentationFormat>Widescreen</PresentationFormat>
  <Paragraphs>512</Paragraphs>
  <Slides>51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Lato</vt:lpstr>
      <vt:lpstr>Raleway</vt:lpstr>
      <vt:lpstr>Cambria Math</vt:lpstr>
      <vt:lpstr>Calibri</vt:lpstr>
      <vt:lpstr>Arial</vt:lpstr>
      <vt:lpstr>Тема Office</vt:lpstr>
      <vt:lpstr>An opinionated guide to node embeddings</vt:lpstr>
      <vt:lpstr>Graph world is diverse</vt:lpstr>
      <vt:lpstr>Graph world is diverse</vt:lpstr>
      <vt:lpstr>Graph world is diverse</vt:lpstr>
      <vt:lpstr>Graph world is diverse</vt:lpstr>
      <vt:lpstr>Graph world is diverse</vt:lpstr>
      <vt:lpstr>Graph world is diverse</vt:lpstr>
      <vt:lpstr>Graph world is diverse</vt:lpstr>
      <vt:lpstr>Why representations?</vt:lpstr>
      <vt:lpstr>Why representations?</vt:lpstr>
      <vt:lpstr>A brief history of node embeddings</vt:lpstr>
      <vt:lpstr>Algorithm</vt:lpstr>
      <vt:lpstr> Neural node embeddings</vt:lpstr>
      <vt:lpstr>Anatomy of a neural embedding</vt:lpstr>
      <vt:lpstr>DeepWalk: algorithm overview</vt:lpstr>
      <vt:lpstr>DeepWalk: asymptotics and practice</vt:lpstr>
      <vt:lpstr>DeepWalk: asymptotics and practice</vt:lpstr>
      <vt:lpstr>LINE: algorithm overview</vt:lpstr>
      <vt:lpstr>LINE: algorithm overview</vt:lpstr>
      <vt:lpstr>LINE: asymptotics and practice</vt:lpstr>
      <vt:lpstr>Node2vec: algorithm overview</vt:lpstr>
      <vt:lpstr>Node2vec: algorithm overview</vt:lpstr>
      <vt:lpstr>Node2vec: myth 1</vt:lpstr>
      <vt:lpstr>Node2vec: myth 2</vt:lpstr>
      <vt:lpstr>Node2vec: asymptotics and practice</vt:lpstr>
      <vt:lpstr>Node2vec: asymptotics and practice</vt:lpstr>
      <vt:lpstr>VERSE: algorithm overview</vt:lpstr>
      <vt:lpstr>VERSE: algorithm overview</vt:lpstr>
      <vt:lpstr>VERSE: algorithm overview</vt:lpstr>
      <vt:lpstr>VERSE: interpretation of DeepWalk</vt:lpstr>
      <vt:lpstr>VERSE: asymptotics and practice</vt:lpstr>
      <vt:lpstr> Factorization embeddings</vt:lpstr>
      <vt:lpstr>Anatomy of a factorization embedding</vt:lpstr>
      <vt:lpstr>HOPE: algorithm overview</vt:lpstr>
      <vt:lpstr>HOPE: algorithm overview</vt:lpstr>
      <vt:lpstr>HOPE: asymptotics and practice</vt:lpstr>
      <vt:lpstr>AROPE: algorithm overview</vt:lpstr>
      <vt:lpstr>AROPE: asymptotics and practice</vt:lpstr>
      <vt:lpstr>NetMF: algorithm overview</vt:lpstr>
      <vt:lpstr>NetMF: asymptotics and practice</vt:lpstr>
      <vt:lpstr> Sketch-based embeddings</vt:lpstr>
      <vt:lpstr>Anatomy of a sketch-based embedding</vt:lpstr>
      <vt:lpstr>RandNE: algorithm overview</vt:lpstr>
      <vt:lpstr>RandNE: asymptotics and practice</vt:lpstr>
      <vt:lpstr>FastRP: algorithm overview</vt:lpstr>
      <vt:lpstr>FastRP: asymptotics and practice</vt:lpstr>
      <vt:lpstr>NodeSketch: algorithm overview</vt:lpstr>
      <vt:lpstr>FastRP: asymptotics and practice</vt:lpstr>
      <vt:lpstr>Choosing the right algorithm</vt:lpstr>
      <vt:lpstr>Edge embeddings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NetLSD: hearing the shape of a graph</dc:title>
  <dc:creator>xgfs</dc:creator>
  <cp:lastModifiedBy>Microsoft Office User</cp:lastModifiedBy>
  <cp:revision>314</cp:revision>
  <dcterms:created xsi:type="dcterms:W3CDTF">2018-08-09T08:58:36Z</dcterms:created>
  <dcterms:modified xsi:type="dcterms:W3CDTF">2020-09-08T14:56:55Z</dcterms:modified>
</cp:coreProperties>
</file>