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76"/>
  </p:notesMasterIdLst>
  <p:sldIdLst>
    <p:sldId id="256" r:id="rId2"/>
    <p:sldId id="257" r:id="rId3"/>
    <p:sldId id="324" r:id="rId4"/>
    <p:sldId id="325" r:id="rId5"/>
    <p:sldId id="329" r:id="rId6"/>
    <p:sldId id="330" r:id="rId7"/>
    <p:sldId id="332" r:id="rId8"/>
    <p:sldId id="326" r:id="rId9"/>
    <p:sldId id="336" r:id="rId10"/>
    <p:sldId id="327" r:id="rId11"/>
    <p:sldId id="328" r:id="rId12"/>
    <p:sldId id="337" r:id="rId13"/>
    <p:sldId id="335" r:id="rId14"/>
    <p:sldId id="339" r:id="rId15"/>
    <p:sldId id="333" r:id="rId16"/>
    <p:sldId id="334" r:id="rId17"/>
    <p:sldId id="331" r:id="rId18"/>
    <p:sldId id="340" r:id="rId19"/>
    <p:sldId id="341" r:id="rId20"/>
    <p:sldId id="344" r:id="rId21"/>
    <p:sldId id="343" r:id="rId22"/>
    <p:sldId id="349" r:id="rId23"/>
    <p:sldId id="348" r:id="rId24"/>
    <p:sldId id="346" r:id="rId25"/>
    <p:sldId id="350" r:id="rId26"/>
    <p:sldId id="352" r:id="rId27"/>
    <p:sldId id="354" r:id="rId28"/>
    <p:sldId id="357" r:id="rId29"/>
    <p:sldId id="356" r:id="rId30"/>
    <p:sldId id="358" r:id="rId31"/>
    <p:sldId id="360" r:id="rId32"/>
    <p:sldId id="362" r:id="rId33"/>
    <p:sldId id="366" r:id="rId34"/>
    <p:sldId id="367" r:id="rId35"/>
    <p:sldId id="368" r:id="rId36"/>
    <p:sldId id="370" r:id="rId37"/>
    <p:sldId id="371" r:id="rId38"/>
    <p:sldId id="321" r:id="rId39"/>
    <p:sldId id="274" r:id="rId40"/>
    <p:sldId id="259" r:id="rId41"/>
    <p:sldId id="261" r:id="rId42"/>
    <p:sldId id="275" r:id="rId43"/>
    <p:sldId id="262" r:id="rId44"/>
    <p:sldId id="276" r:id="rId45"/>
    <p:sldId id="267" r:id="rId46"/>
    <p:sldId id="270" r:id="rId47"/>
    <p:sldId id="313" r:id="rId48"/>
    <p:sldId id="316" r:id="rId49"/>
    <p:sldId id="314" r:id="rId50"/>
    <p:sldId id="315" r:id="rId51"/>
    <p:sldId id="286" r:id="rId52"/>
    <p:sldId id="287" r:id="rId53"/>
    <p:sldId id="294" r:id="rId54"/>
    <p:sldId id="285" r:id="rId55"/>
    <p:sldId id="295" r:id="rId56"/>
    <p:sldId id="297" r:id="rId57"/>
    <p:sldId id="293" r:id="rId58"/>
    <p:sldId id="296" r:id="rId59"/>
    <p:sldId id="289" r:id="rId60"/>
    <p:sldId id="298" r:id="rId61"/>
    <p:sldId id="299" r:id="rId62"/>
    <p:sldId id="290" r:id="rId63"/>
    <p:sldId id="301" r:id="rId64"/>
    <p:sldId id="317" r:id="rId65"/>
    <p:sldId id="265" r:id="rId66"/>
    <p:sldId id="318" r:id="rId67"/>
    <p:sldId id="303" r:id="rId68"/>
    <p:sldId id="304" r:id="rId69"/>
    <p:sldId id="305" r:id="rId70"/>
    <p:sldId id="306" r:id="rId71"/>
    <p:sldId id="302" r:id="rId72"/>
    <p:sldId id="258" r:id="rId73"/>
    <p:sldId id="319" r:id="rId74"/>
    <p:sldId id="320" r:id="rId75"/>
  </p:sldIdLst>
  <p:sldSz cx="12192000" cy="6858000"/>
  <p:notesSz cx="6858000" cy="9144000"/>
  <p:embeddedFontLst>
    <p:embeddedFont>
      <p:font typeface="Lato" panose="020F0502020204030203" pitchFamily="34" charset="0"/>
      <p:regular r:id="rId77"/>
      <p:bold r:id="rId78"/>
      <p:italic r:id="rId79"/>
      <p:boldItalic r:id="rId80"/>
    </p:embeddedFont>
    <p:embeddedFont>
      <p:font typeface="Verdana" panose="020B0604030504040204" pitchFamily="34" charset="0"/>
      <p:regular r:id="rId81"/>
      <p:bold r:id="rId82"/>
      <p:italic r:id="rId83"/>
      <p:boldItalic r:id="rId84"/>
    </p:embeddedFont>
    <p:embeddedFont>
      <p:font typeface="Calibri" panose="020F0502020204030204" pitchFamily="34" charset="0"/>
      <p:regular r:id="rId85"/>
      <p:bold r:id="rId86"/>
      <p:italic r:id="rId87"/>
      <p:boldItalic r:id="rId88"/>
    </p:embeddedFont>
    <p:embeddedFont>
      <p:font typeface="Raleway" panose="020B0503030101060003" pitchFamily="34" charset="-52"/>
      <p:regular r:id="rId89"/>
      <p:bold r:id="rId90"/>
    </p:embeddedFont>
    <p:embeddedFont>
      <p:font typeface="Cambria Math" panose="02040503050406030204" pitchFamily="18" charset="0"/>
      <p:regular r:id="rId9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8292291-3300-45BC-8BBC-6209DE1770F6}">
          <p14:sldIdLst>
            <p14:sldId id="256"/>
            <p14:sldId id="257"/>
            <p14:sldId id="324"/>
            <p14:sldId id="325"/>
            <p14:sldId id="329"/>
            <p14:sldId id="330"/>
            <p14:sldId id="332"/>
            <p14:sldId id="326"/>
            <p14:sldId id="336"/>
            <p14:sldId id="327"/>
            <p14:sldId id="328"/>
            <p14:sldId id="337"/>
            <p14:sldId id="335"/>
            <p14:sldId id="339"/>
            <p14:sldId id="333"/>
            <p14:sldId id="334"/>
            <p14:sldId id="331"/>
            <p14:sldId id="340"/>
            <p14:sldId id="341"/>
            <p14:sldId id="344"/>
            <p14:sldId id="343"/>
            <p14:sldId id="349"/>
            <p14:sldId id="348"/>
            <p14:sldId id="346"/>
            <p14:sldId id="350"/>
            <p14:sldId id="352"/>
            <p14:sldId id="354"/>
            <p14:sldId id="357"/>
            <p14:sldId id="356"/>
            <p14:sldId id="358"/>
            <p14:sldId id="360"/>
            <p14:sldId id="362"/>
            <p14:sldId id="366"/>
            <p14:sldId id="367"/>
            <p14:sldId id="368"/>
            <p14:sldId id="370"/>
            <p14:sldId id="371"/>
            <p14:sldId id="321"/>
            <p14:sldId id="274"/>
            <p14:sldId id="259"/>
            <p14:sldId id="261"/>
            <p14:sldId id="275"/>
            <p14:sldId id="262"/>
            <p14:sldId id="276"/>
          </p14:sldIdLst>
        </p14:section>
        <p14:section name="OT" id="{3A09B675-35CA-41E1-8BE4-FF91AFCD9B44}">
          <p14:sldIdLst>
            <p14:sldId id="267"/>
            <p14:sldId id="270"/>
            <p14:sldId id="313"/>
            <p14:sldId id="316"/>
            <p14:sldId id="314"/>
            <p14:sldId id="315"/>
          </p14:sldIdLst>
        </p14:section>
        <p14:section name="GW" id="{DBA8AA99-8D84-443C-B3C3-BB2592C5B1E4}">
          <p14:sldIdLst>
            <p14:sldId id="286"/>
            <p14:sldId id="287"/>
            <p14:sldId id="294"/>
            <p14:sldId id="285"/>
          </p14:sldIdLst>
        </p14:section>
        <p14:section name="HK" id="{942B4039-549B-4CC9-8338-5CC841B5CF58}">
          <p14:sldIdLst>
            <p14:sldId id="295"/>
            <p14:sldId id="297"/>
            <p14:sldId id="293"/>
            <p14:sldId id="296"/>
          </p14:sldIdLst>
        </p14:section>
        <p14:section name="SpecGW" id="{AE592ACF-161F-4A21-8469-0B3C11F37DA4}">
          <p14:sldIdLst>
            <p14:sldId id="289"/>
            <p14:sldId id="298"/>
            <p14:sldId id="299"/>
          </p14:sldIdLst>
        </p14:section>
        <p14:section name="NetLSD" id="{5D42AF58-64A8-4C09-9F01-5A7C85939A4D}">
          <p14:sldIdLst>
            <p14:sldId id="290"/>
            <p14:sldId id="301"/>
            <p14:sldId id="317"/>
            <p14:sldId id="265"/>
            <p14:sldId id="318"/>
          </p14:sldIdLst>
        </p14:section>
        <p14:section name="Experiments" id="{7096B0D0-4206-41DD-BA4F-753FBD616712}">
          <p14:sldIdLst>
            <p14:sldId id="303"/>
            <p14:sldId id="304"/>
            <p14:sldId id="305"/>
            <p14:sldId id="306"/>
          </p14:sldIdLst>
        </p14:section>
        <p14:section name="Conclusions" id="{2F58C8B5-BDA4-4D30-863F-23787993C49A}">
          <p14:sldIdLst>
            <p14:sldId id="302"/>
            <p14:sldId id="258"/>
          </p14:sldIdLst>
        </p14:section>
        <p14:section name="Backup" id="{DC420586-9B85-493E-BF48-89F0BB5F70F7}">
          <p14:sldIdLst>
            <p14:sldId id="319"/>
            <p14:sldId id="320"/>
          </p14:sldIdLst>
        </p14:section>
        <p14:section name="old OT" id="{3DCE9ABE-722E-4C6B-816E-6920E330923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gfs" initials="x" lastIdx="1" clrIdx="0">
    <p:extLst>
      <p:ext uri="{19B8F6BF-5375-455C-9EA6-DF929625EA0E}">
        <p15:presenceInfo xmlns:p15="http://schemas.microsoft.com/office/powerpoint/2012/main" userId="xgf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A1C"/>
    <a:srgbClr val="377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889" autoAdjust="0"/>
  </p:normalViewPr>
  <p:slideViewPr>
    <p:cSldViewPr snapToGrid="0">
      <p:cViewPr varScale="1">
        <p:scale>
          <a:sx n="108" d="100"/>
          <a:sy n="108" d="100"/>
        </p:scale>
        <p:origin x="639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5" Type="http://schemas.openxmlformats.org/officeDocument/2006/relationships/slide" Target="slides/slide4.xml"/><Relationship Id="rId90" Type="http://schemas.openxmlformats.org/officeDocument/2006/relationships/font" Target="fonts/font14.fntdata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font" Target="fonts/font15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ommentAuthors" Target="commentAuthor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1.fntdata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04F64-C4C7-4C48-9203-D53AB1A584AE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81426-D69F-4867-8E74-76FFC2738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430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;-)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792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Million-node graph in 15m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934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Million-node graph in 15m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796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Million-node graph in 15m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353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481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;-)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256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“When one has to bring earth from one place to another..” – Monge 1781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44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“When one has to bring earth from one place to another..” – Monge 1781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055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“When one has to bring earth from one place to another..” – Monge 1781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430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“When one has to bring earth from one place to another..” – Monge 1781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8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“When one has to bring earth from one place to another..” – Monge 1781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912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Quadratic assignment problem</a:t>
            </a:r>
            <a:endParaRPr lang="ru-RU" dirty="0" smtClean="0"/>
          </a:p>
          <a:p>
            <a:r>
              <a:rPr lang="en-US" dirty="0" smtClean="0"/>
              <a:t>M means solving graph matching</a:t>
            </a:r>
          </a:p>
          <a:p>
            <a:r>
              <a:rPr lang="en-US" dirty="0" smtClean="0"/>
              <a:t>Construction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obvjously</a:t>
            </a:r>
            <a:r>
              <a:rPr lang="en-US" baseline="0" dirty="0" smtClean="0"/>
              <a:t> perm invariant, scale and size depends on d</a:t>
            </a:r>
          </a:p>
          <a:p>
            <a:r>
              <a:rPr lang="en-US" baseline="0" dirty="0" smtClean="0"/>
              <a:t>We need a </a:t>
            </a:r>
            <a:r>
              <a:rPr lang="en-US" baseline="0" dirty="0" err="1" smtClean="0"/>
              <a:t>smulti-scaleness</a:t>
            </a:r>
            <a:r>
              <a:rPr lang="en-US" baseline="0" dirty="0" smtClean="0"/>
              <a:t> in d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544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H_t</a:t>
            </a:r>
            <a:r>
              <a:rPr lang="en-US" dirty="0" smtClean="0"/>
              <a:t> as</a:t>
            </a:r>
            <a:r>
              <a:rPr lang="en-US" baseline="0" dirty="0" smtClean="0"/>
              <a:t> a filter</a:t>
            </a:r>
            <a:endParaRPr lang="en-US" dirty="0" smtClean="0"/>
          </a:p>
          <a:p>
            <a:r>
              <a:rPr lang="en-US" dirty="0" smtClean="0"/>
              <a:t>Wave</a:t>
            </a:r>
            <a:r>
              <a:rPr lang="en-US" baseline="0" dirty="0" smtClean="0"/>
              <a:t> kernel, learning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920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9377E-8974-49A9-B850-DAECC15FFA1D}" type="datetime1">
              <a:rPr lang="ru-RU" smtClean="0"/>
              <a:t>09.09.2018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11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224FE-1B92-4E4E-A3D4-4246944E1BB8}" type="datetime1">
              <a:rPr lang="ru-RU" smtClean="0"/>
              <a:t>09.09.2018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48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BD79-86AC-430E-A51A-31257DD217A5}" type="datetime1">
              <a:rPr lang="ru-RU" smtClean="0"/>
              <a:t>09.09.2018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70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757FC-30B8-4239-A5EF-1F1AB8B83BD7}" type="datetime1">
              <a:rPr lang="ru-RU" smtClean="0"/>
              <a:t>09.09.2018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9E3336D7-211D-4EF2-97D7-1347C3E8D6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37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DCFC-76A3-4B75-83F1-32498E2DB5DB}" type="datetime1">
              <a:rPr lang="ru-RU" smtClean="0"/>
              <a:t>09.09.2018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54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F442-0764-4984-9D24-2DD9E62C9F21}" type="datetime1">
              <a:rPr lang="ru-RU" smtClean="0"/>
              <a:t>09.09.2018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2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DFF5-3EC7-4582-8264-762717E41062}" type="datetime1">
              <a:rPr lang="ru-RU" smtClean="0"/>
              <a:t>09.09.2018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00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E4897-DDEF-4B8B-942E-ADAEA3EA36D9}" type="datetime1">
              <a:rPr lang="ru-RU" smtClean="0"/>
              <a:t>09.09.2018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63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F651-B160-487D-BD2B-272C94D2ED51}" type="datetime1">
              <a:rPr lang="ru-RU" smtClean="0"/>
              <a:t>09.09.2018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89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E949D-068B-4E28-B2F6-551E12C1E830}" type="datetime1">
              <a:rPr lang="ru-RU" smtClean="0"/>
              <a:t>09.09.2018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14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EE7B-D13D-40E5-B33D-42BCA6A37737}" type="datetime1">
              <a:rPr lang="ru-RU" smtClean="0"/>
              <a:t>09.09.2018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53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85EEA-B609-473E-9705-553ED411BB53}" type="datetime1">
              <a:rPr lang="ru-RU" smtClean="0"/>
              <a:t>09.09.2018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23664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9E3336D7-211D-4EF2-97D7-1347C3E8D6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959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aleway" panose="020B0503030101060003" pitchFamily="34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31.png"/><Relationship Id="rId4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31.png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42.png"/><Relationship Id="rId4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31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9618" y="1761743"/>
            <a:ext cx="10252765" cy="1748219"/>
          </a:xfrm>
        </p:spPr>
        <p:txBody>
          <a:bodyPr>
            <a:noAutofit/>
          </a:bodyPr>
          <a:lstStyle/>
          <a:p>
            <a:r>
              <a:rPr lang="en-US" b="1" dirty="0"/>
              <a:t>Similarities and </a:t>
            </a:r>
            <a:r>
              <a:rPr lang="en-US" b="1" dirty="0" smtClean="0"/>
              <a:t>Representations </a:t>
            </a:r>
            <a:r>
              <a:rPr lang="en-US" b="1" dirty="0"/>
              <a:t>of </a:t>
            </a:r>
            <a:r>
              <a:rPr lang="en-US" b="1" dirty="0" smtClean="0"/>
              <a:t>Graphs</a:t>
            </a:r>
            <a:endParaRPr lang="en-US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390043"/>
            <a:ext cx="9144000" cy="841946"/>
          </a:xfrm>
        </p:spPr>
        <p:txBody>
          <a:bodyPr>
            <a:normAutofit/>
          </a:bodyPr>
          <a:lstStyle/>
          <a:p>
            <a:r>
              <a:rPr lang="en-US" dirty="0" smtClean="0"/>
              <a:t>Anton Tsitsulin</a:t>
            </a:r>
          </a:p>
          <a:p>
            <a:r>
              <a:rPr lang="en-US" sz="1800" dirty="0" err="1" smtClean="0">
                <a:solidFill>
                  <a:schemeClr val="bg1">
                    <a:lumMod val="65000"/>
                  </a:schemeClr>
                </a:solidFill>
              </a:rPr>
              <a:t>Hasso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65000"/>
                  </a:schemeClr>
                </a:solidFill>
              </a:rPr>
              <a:t>Plattner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 Institute → University of Bonn</a:t>
            </a:r>
            <a:endParaRPr lang="ru-RU" sz="1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0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representations?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5" name="Объект 11"/>
          <p:cNvSpPr>
            <a:spLocks noGrp="1"/>
          </p:cNvSpPr>
          <p:nvPr>
            <p:ph idx="1"/>
          </p:nvPr>
        </p:nvSpPr>
        <p:spPr>
          <a:xfrm>
            <a:off x="838200" y="1968083"/>
            <a:ext cx="10804481" cy="633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have fast &amp; good </a:t>
            </a:r>
            <a:r>
              <a:rPr lang="en-US" dirty="0"/>
              <a:t>algorithms for mining </a:t>
            </a:r>
            <a:r>
              <a:rPr lang="en-US" u="sng" dirty="0" smtClean="0"/>
              <a:t>vector</a:t>
            </a:r>
            <a:r>
              <a:rPr lang="en-US" dirty="0" smtClean="0"/>
              <a:t> data…</a:t>
            </a:r>
            <a:endParaRPr lang="ru-RU" dirty="0" smtClean="0"/>
          </a:p>
        </p:txBody>
      </p:sp>
      <p:cxnSp>
        <p:nvCxnSpPr>
          <p:cNvPr id="56" name="Прямая со стрелкой 55"/>
          <p:cNvCxnSpPr>
            <a:endCxn id="57" idx="1"/>
          </p:cNvCxnSpPr>
          <p:nvPr/>
        </p:nvCxnSpPr>
        <p:spPr>
          <a:xfrm>
            <a:off x="3680695" y="4313054"/>
            <a:ext cx="1231791" cy="5109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86" y="3171563"/>
            <a:ext cx="917280" cy="229320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3694896" y="2726996"/>
            <a:ext cx="339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low-dimensional representation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1027684" y="324156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1030243" y="4015891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1780859" y="352462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2049125" y="4159509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1633297" y="4795885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1218323" y="5526888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2186453" y="5281344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2720843" y="4426045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2975031" y="3742133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3369959" y="4868287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3528614" y="4233401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>
            <a:stCxn id="67" idx="4"/>
            <a:endCxn id="68" idx="0"/>
          </p:cNvCxnSpPr>
          <p:nvPr/>
        </p:nvCxnSpPr>
        <p:spPr>
          <a:xfrm flipH="1">
            <a:off x="1712624" y="4318164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>
            <a:stCxn id="65" idx="4"/>
            <a:endCxn id="68" idx="1"/>
          </p:cNvCxnSpPr>
          <p:nvPr/>
        </p:nvCxnSpPr>
        <p:spPr>
          <a:xfrm>
            <a:off x="1109571" y="4174545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>
            <a:stCxn id="67" idx="0"/>
            <a:endCxn id="66" idx="4"/>
          </p:cNvCxnSpPr>
          <p:nvPr/>
        </p:nvCxnSpPr>
        <p:spPr>
          <a:xfrm flipH="1" flipV="1">
            <a:off x="1860188" y="3683277"/>
            <a:ext cx="268265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64" idx="6"/>
            <a:endCxn id="66" idx="2"/>
          </p:cNvCxnSpPr>
          <p:nvPr/>
        </p:nvCxnSpPr>
        <p:spPr>
          <a:xfrm>
            <a:off x="1186338" y="3320889"/>
            <a:ext cx="594522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stCxn id="64" idx="4"/>
            <a:endCxn id="65" idx="0"/>
          </p:cNvCxnSpPr>
          <p:nvPr/>
        </p:nvCxnSpPr>
        <p:spPr>
          <a:xfrm>
            <a:off x="1107011" y="3400216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64" idx="5"/>
            <a:endCxn id="67" idx="1"/>
          </p:cNvCxnSpPr>
          <p:nvPr/>
        </p:nvCxnSpPr>
        <p:spPr>
          <a:xfrm>
            <a:off x="1163104" y="3376982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>
            <a:stCxn id="66" idx="3"/>
            <a:endCxn id="65" idx="7"/>
          </p:cNvCxnSpPr>
          <p:nvPr/>
        </p:nvCxnSpPr>
        <p:spPr>
          <a:xfrm flipH="1">
            <a:off x="1165663" y="3660042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stCxn id="69" idx="0"/>
            <a:endCxn id="68" idx="3"/>
          </p:cNvCxnSpPr>
          <p:nvPr/>
        </p:nvCxnSpPr>
        <p:spPr>
          <a:xfrm flipV="1">
            <a:off x="1297651" y="4931304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69" idx="6"/>
            <a:endCxn id="70" idx="2"/>
          </p:cNvCxnSpPr>
          <p:nvPr/>
        </p:nvCxnSpPr>
        <p:spPr>
          <a:xfrm flipV="1">
            <a:off x="1376978" y="5360671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stCxn id="68" idx="5"/>
            <a:endCxn id="70" idx="1"/>
          </p:cNvCxnSpPr>
          <p:nvPr/>
        </p:nvCxnSpPr>
        <p:spPr>
          <a:xfrm>
            <a:off x="1768717" y="4931304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stCxn id="73" idx="0"/>
            <a:endCxn id="74" idx="4"/>
          </p:cNvCxnSpPr>
          <p:nvPr/>
        </p:nvCxnSpPr>
        <p:spPr>
          <a:xfrm flipV="1">
            <a:off x="3449287" y="4392054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73" idx="1"/>
            <a:endCxn id="71" idx="5"/>
          </p:cNvCxnSpPr>
          <p:nvPr/>
        </p:nvCxnSpPr>
        <p:spPr>
          <a:xfrm flipH="1" flipV="1">
            <a:off x="2856262" y="4561464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72" idx="6"/>
            <a:endCxn id="74" idx="1"/>
          </p:cNvCxnSpPr>
          <p:nvPr/>
        </p:nvCxnSpPr>
        <p:spPr>
          <a:xfrm>
            <a:off x="3133685" y="3821460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>
            <a:stCxn id="68" idx="6"/>
            <a:endCxn id="71" idx="3"/>
          </p:cNvCxnSpPr>
          <p:nvPr/>
        </p:nvCxnSpPr>
        <p:spPr>
          <a:xfrm flipV="1">
            <a:off x="1791951" y="4561464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stCxn id="67" idx="5"/>
            <a:endCxn id="71" idx="2"/>
          </p:cNvCxnSpPr>
          <p:nvPr/>
        </p:nvCxnSpPr>
        <p:spPr>
          <a:xfrm>
            <a:off x="2184544" y="4294930"/>
            <a:ext cx="536299" cy="21044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72" idx="3"/>
            <a:endCxn id="71" idx="0"/>
          </p:cNvCxnSpPr>
          <p:nvPr/>
        </p:nvCxnSpPr>
        <p:spPr>
          <a:xfrm flipH="1">
            <a:off x="2800170" y="3877552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>
            <a:stCxn id="64" idx="6"/>
            <a:endCxn id="72" idx="1"/>
          </p:cNvCxnSpPr>
          <p:nvPr/>
        </p:nvCxnSpPr>
        <p:spPr>
          <a:xfrm>
            <a:off x="1186338" y="3320889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рямоугольник 91"/>
          <p:cNvSpPr/>
          <p:nvPr/>
        </p:nvSpPr>
        <p:spPr>
          <a:xfrm>
            <a:off x="4921167" y="3160422"/>
            <a:ext cx="910129" cy="23087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Прямоугольник 59"/>
          <p:cNvSpPr/>
          <p:nvPr/>
        </p:nvSpPr>
        <p:spPr>
          <a:xfrm>
            <a:off x="1163104" y="4634052"/>
            <a:ext cx="1300998" cy="1140094"/>
          </a:xfrm>
          <a:prstGeom prst="rect">
            <a:avLst/>
          </a:prstGeom>
          <a:noFill/>
          <a:ln w="28575">
            <a:solidFill>
              <a:srgbClr val="C0000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Прямоугольник 60"/>
          <p:cNvSpPr/>
          <p:nvPr/>
        </p:nvSpPr>
        <p:spPr>
          <a:xfrm>
            <a:off x="2675068" y="3630426"/>
            <a:ext cx="1143839" cy="1469812"/>
          </a:xfrm>
          <a:prstGeom prst="rect">
            <a:avLst/>
          </a:prstGeom>
          <a:noFill/>
          <a:ln w="28575">
            <a:solidFill>
              <a:srgbClr val="0070C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Прямоугольник 58"/>
          <p:cNvSpPr/>
          <p:nvPr/>
        </p:nvSpPr>
        <p:spPr>
          <a:xfrm>
            <a:off x="929291" y="3096328"/>
            <a:ext cx="1353185" cy="1329716"/>
          </a:xfrm>
          <a:prstGeom prst="rect">
            <a:avLst/>
          </a:prstGeom>
          <a:noFill/>
          <a:ln w="28575">
            <a:solidFill>
              <a:srgbClr val="F6A80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Объект 11"/>
          <p:cNvSpPr txBox="1">
            <a:spLocks/>
          </p:cNvSpPr>
          <p:nvPr/>
        </p:nvSpPr>
        <p:spPr>
          <a:xfrm>
            <a:off x="1324115" y="5884894"/>
            <a:ext cx="1809570" cy="63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Clustering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9504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representations?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4" name="Левая круглая скобка 53"/>
          <p:cNvSpPr/>
          <p:nvPr/>
        </p:nvSpPr>
        <p:spPr>
          <a:xfrm>
            <a:off x="7807969" y="3002214"/>
            <a:ext cx="398105" cy="2612000"/>
          </a:xfrm>
          <a:prstGeom prst="leftBracket">
            <a:avLst/>
          </a:prstGeom>
          <a:ln w="38100">
            <a:solidFill>
              <a:srgbClr val="DD64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Объект 11"/>
          <p:cNvSpPr>
            <a:spLocks noGrp="1"/>
          </p:cNvSpPr>
          <p:nvPr>
            <p:ph idx="1"/>
          </p:nvPr>
        </p:nvSpPr>
        <p:spPr>
          <a:xfrm>
            <a:off x="838200" y="1968083"/>
            <a:ext cx="10804481" cy="633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have fast &amp; good </a:t>
            </a:r>
            <a:r>
              <a:rPr lang="en-US" dirty="0"/>
              <a:t>algorithms for mining </a:t>
            </a:r>
            <a:r>
              <a:rPr lang="en-US" u="sng" dirty="0" smtClean="0"/>
              <a:t>vector</a:t>
            </a:r>
            <a:r>
              <a:rPr lang="en-US" dirty="0" smtClean="0"/>
              <a:t> data…</a:t>
            </a:r>
            <a:endParaRPr lang="ru-RU" dirty="0" smtClean="0"/>
          </a:p>
        </p:txBody>
      </p:sp>
      <p:cxnSp>
        <p:nvCxnSpPr>
          <p:cNvPr id="56" name="Прямая со стрелкой 55"/>
          <p:cNvCxnSpPr>
            <a:endCxn id="57" idx="1"/>
          </p:cNvCxnSpPr>
          <p:nvPr/>
        </p:nvCxnSpPr>
        <p:spPr>
          <a:xfrm>
            <a:off x="3680695" y="4313054"/>
            <a:ext cx="1231791" cy="5109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86" y="3171563"/>
            <a:ext cx="917280" cy="229320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8"/>
          <a:stretch/>
        </p:blipFill>
        <p:spPr>
          <a:xfrm>
            <a:off x="8172417" y="2620277"/>
            <a:ext cx="917280" cy="827661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4" b="36624"/>
          <a:stretch/>
        </p:blipFill>
        <p:spPr>
          <a:xfrm>
            <a:off x="8172417" y="4010458"/>
            <a:ext cx="917280" cy="61783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6"/>
          <a:stretch/>
        </p:blipFill>
        <p:spPr>
          <a:xfrm>
            <a:off x="8172417" y="5186875"/>
            <a:ext cx="917280" cy="827933"/>
          </a:xfrm>
          <a:prstGeom prst="rect">
            <a:avLst/>
          </a:prstGeom>
        </p:spPr>
      </p:pic>
      <p:cxnSp>
        <p:nvCxnSpPr>
          <p:cNvPr id="61" name="Прямая со стрелкой 60"/>
          <p:cNvCxnSpPr>
            <a:stCxn id="57" idx="3"/>
            <a:endCxn id="54" idx="1"/>
          </p:cNvCxnSpPr>
          <p:nvPr/>
        </p:nvCxnSpPr>
        <p:spPr>
          <a:xfrm flipV="1">
            <a:off x="5829766" y="4308214"/>
            <a:ext cx="1978203" cy="9949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694896" y="2726996"/>
            <a:ext cx="339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low-dimensional representation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199553" y="3950045"/>
            <a:ext cx="151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k-means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1027684" y="324156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1030243" y="4015891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1780859" y="352462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2049125" y="4159509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1633297" y="4795885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1218323" y="5526888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2186453" y="5281344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2720843" y="4426045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2975031" y="3742133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3369959" y="4868287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3528614" y="4233401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>
            <a:stCxn id="67" idx="4"/>
            <a:endCxn id="68" idx="0"/>
          </p:cNvCxnSpPr>
          <p:nvPr/>
        </p:nvCxnSpPr>
        <p:spPr>
          <a:xfrm flipH="1">
            <a:off x="1712624" y="4318164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>
            <a:stCxn id="65" idx="4"/>
            <a:endCxn id="68" idx="1"/>
          </p:cNvCxnSpPr>
          <p:nvPr/>
        </p:nvCxnSpPr>
        <p:spPr>
          <a:xfrm>
            <a:off x="1109571" y="4174545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>
            <a:stCxn id="67" idx="0"/>
            <a:endCxn id="66" idx="4"/>
          </p:cNvCxnSpPr>
          <p:nvPr/>
        </p:nvCxnSpPr>
        <p:spPr>
          <a:xfrm flipH="1" flipV="1">
            <a:off x="1860188" y="3683277"/>
            <a:ext cx="268265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64" idx="6"/>
            <a:endCxn id="66" idx="2"/>
          </p:cNvCxnSpPr>
          <p:nvPr/>
        </p:nvCxnSpPr>
        <p:spPr>
          <a:xfrm>
            <a:off x="1186338" y="3320889"/>
            <a:ext cx="594522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stCxn id="64" idx="4"/>
            <a:endCxn id="65" idx="0"/>
          </p:cNvCxnSpPr>
          <p:nvPr/>
        </p:nvCxnSpPr>
        <p:spPr>
          <a:xfrm>
            <a:off x="1107011" y="3400216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64" idx="5"/>
            <a:endCxn id="67" idx="1"/>
          </p:cNvCxnSpPr>
          <p:nvPr/>
        </p:nvCxnSpPr>
        <p:spPr>
          <a:xfrm>
            <a:off x="1163104" y="3376982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>
            <a:stCxn id="66" idx="3"/>
            <a:endCxn id="65" idx="7"/>
          </p:cNvCxnSpPr>
          <p:nvPr/>
        </p:nvCxnSpPr>
        <p:spPr>
          <a:xfrm flipH="1">
            <a:off x="1165663" y="3660042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stCxn id="69" idx="0"/>
            <a:endCxn id="68" idx="3"/>
          </p:cNvCxnSpPr>
          <p:nvPr/>
        </p:nvCxnSpPr>
        <p:spPr>
          <a:xfrm flipV="1">
            <a:off x="1297651" y="4931304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69" idx="6"/>
            <a:endCxn id="70" idx="2"/>
          </p:cNvCxnSpPr>
          <p:nvPr/>
        </p:nvCxnSpPr>
        <p:spPr>
          <a:xfrm flipV="1">
            <a:off x="1376978" y="5360671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stCxn id="68" idx="5"/>
            <a:endCxn id="70" idx="1"/>
          </p:cNvCxnSpPr>
          <p:nvPr/>
        </p:nvCxnSpPr>
        <p:spPr>
          <a:xfrm>
            <a:off x="1768717" y="4931304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stCxn id="73" idx="0"/>
            <a:endCxn id="74" idx="4"/>
          </p:cNvCxnSpPr>
          <p:nvPr/>
        </p:nvCxnSpPr>
        <p:spPr>
          <a:xfrm flipV="1">
            <a:off x="3449287" y="4392054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73" idx="1"/>
            <a:endCxn id="71" idx="5"/>
          </p:cNvCxnSpPr>
          <p:nvPr/>
        </p:nvCxnSpPr>
        <p:spPr>
          <a:xfrm flipH="1" flipV="1">
            <a:off x="2856262" y="4561464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72" idx="6"/>
            <a:endCxn id="74" idx="1"/>
          </p:cNvCxnSpPr>
          <p:nvPr/>
        </p:nvCxnSpPr>
        <p:spPr>
          <a:xfrm>
            <a:off x="3133685" y="3821460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>
            <a:stCxn id="68" idx="6"/>
            <a:endCxn id="71" idx="3"/>
          </p:cNvCxnSpPr>
          <p:nvPr/>
        </p:nvCxnSpPr>
        <p:spPr>
          <a:xfrm flipV="1">
            <a:off x="1791951" y="4561464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stCxn id="67" idx="5"/>
            <a:endCxn id="71" idx="2"/>
          </p:cNvCxnSpPr>
          <p:nvPr/>
        </p:nvCxnSpPr>
        <p:spPr>
          <a:xfrm>
            <a:off x="2184544" y="4294930"/>
            <a:ext cx="536299" cy="21044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72" idx="3"/>
            <a:endCxn id="71" idx="0"/>
          </p:cNvCxnSpPr>
          <p:nvPr/>
        </p:nvCxnSpPr>
        <p:spPr>
          <a:xfrm flipH="1">
            <a:off x="2800170" y="3877552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>
            <a:stCxn id="64" idx="6"/>
            <a:endCxn id="72" idx="1"/>
          </p:cNvCxnSpPr>
          <p:nvPr/>
        </p:nvCxnSpPr>
        <p:spPr>
          <a:xfrm>
            <a:off x="1186338" y="3320889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рямоугольник 91"/>
          <p:cNvSpPr/>
          <p:nvPr/>
        </p:nvSpPr>
        <p:spPr>
          <a:xfrm>
            <a:off x="4921167" y="3160422"/>
            <a:ext cx="910129" cy="23087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Прямоугольник 92"/>
          <p:cNvSpPr/>
          <p:nvPr/>
        </p:nvSpPr>
        <p:spPr>
          <a:xfrm>
            <a:off x="8187246" y="2609924"/>
            <a:ext cx="910129" cy="851651"/>
          </a:xfrm>
          <a:prstGeom prst="rect">
            <a:avLst/>
          </a:prstGeom>
          <a:noFill/>
          <a:ln w="28575"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Прямоугольник 93"/>
          <p:cNvSpPr/>
          <p:nvPr/>
        </p:nvSpPr>
        <p:spPr>
          <a:xfrm>
            <a:off x="8169560" y="3992586"/>
            <a:ext cx="910129" cy="6248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Прямоугольник 94"/>
          <p:cNvSpPr/>
          <p:nvPr/>
        </p:nvSpPr>
        <p:spPr>
          <a:xfrm>
            <a:off x="8179568" y="5192082"/>
            <a:ext cx="910129" cy="80938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Прямоугольник 59"/>
          <p:cNvSpPr/>
          <p:nvPr/>
        </p:nvSpPr>
        <p:spPr>
          <a:xfrm>
            <a:off x="1163104" y="4634052"/>
            <a:ext cx="1300998" cy="1140094"/>
          </a:xfrm>
          <a:prstGeom prst="rect">
            <a:avLst/>
          </a:prstGeom>
          <a:noFill/>
          <a:ln w="28575">
            <a:solidFill>
              <a:srgbClr val="C0000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Прямоугольник 60"/>
          <p:cNvSpPr/>
          <p:nvPr/>
        </p:nvSpPr>
        <p:spPr>
          <a:xfrm>
            <a:off x="2675068" y="3630426"/>
            <a:ext cx="1143839" cy="1469812"/>
          </a:xfrm>
          <a:prstGeom prst="rect">
            <a:avLst/>
          </a:prstGeom>
          <a:noFill/>
          <a:ln w="28575">
            <a:solidFill>
              <a:srgbClr val="0070C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Прямоугольник 58"/>
          <p:cNvSpPr/>
          <p:nvPr/>
        </p:nvSpPr>
        <p:spPr>
          <a:xfrm>
            <a:off x="929291" y="3096328"/>
            <a:ext cx="1353185" cy="1329716"/>
          </a:xfrm>
          <a:prstGeom prst="rect">
            <a:avLst/>
          </a:prstGeom>
          <a:noFill/>
          <a:ln w="28575">
            <a:solidFill>
              <a:srgbClr val="F6A80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Объект 11"/>
          <p:cNvSpPr txBox="1">
            <a:spLocks/>
          </p:cNvSpPr>
          <p:nvPr/>
        </p:nvSpPr>
        <p:spPr>
          <a:xfrm>
            <a:off x="1324115" y="5884894"/>
            <a:ext cx="1809570" cy="63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Clustering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6142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representations?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5" name="Объект 11"/>
          <p:cNvSpPr>
            <a:spLocks noGrp="1"/>
          </p:cNvSpPr>
          <p:nvPr>
            <p:ph idx="1"/>
          </p:nvPr>
        </p:nvSpPr>
        <p:spPr>
          <a:xfrm>
            <a:off x="838200" y="1968083"/>
            <a:ext cx="10804481" cy="633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have fast &amp; good </a:t>
            </a:r>
            <a:r>
              <a:rPr lang="en-US" dirty="0"/>
              <a:t>algorithms for mining </a:t>
            </a:r>
            <a:r>
              <a:rPr lang="en-US" u="sng" dirty="0" smtClean="0"/>
              <a:t>vector</a:t>
            </a:r>
            <a:r>
              <a:rPr lang="en-US" dirty="0" smtClean="0"/>
              <a:t> data…</a:t>
            </a:r>
            <a:endParaRPr lang="ru-RU" dirty="0" smtClean="0"/>
          </a:p>
        </p:txBody>
      </p:sp>
      <p:sp>
        <p:nvSpPr>
          <p:cNvPr id="64" name="Овал 63"/>
          <p:cNvSpPr/>
          <p:nvPr/>
        </p:nvSpPr>
        <p:spPr>
          <a:xfrm>
            <a:off x="1027684" y="324156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1030243" y="4015891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1780859" y="352462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2049125" y="4159509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1633297" y="4795885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1218323" y="5526888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2186453" y="5281344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2720843" y="4426045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2975031" y="3742133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3369959" y="4868287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3528614" y="4233401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>
            <a:stCxn id="67" idx="4"/>
            <a:endCxn id="68" idx="0"/>
          </p:cNvCxnSpPr>
          <p:nvPr/>
        </p:nvCxnSpPr>
        <p:spPr>
          <a:xfrm flipH="1">
            <a:off x="1712624" y="4318164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>
            <a:stCxn id="65" idx="4"/>
            <a:endCxn id="68" idx="1"/>
          </p:cNvCxnSpPr>
          <p:nvPr/>
        </p:nvCxnSpPr>
        <p:spPr>
          <a:xfrm>
            <a:off x="1109571" y="4174545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>
            <a:stCxn id="67" idx="0"/>
            <a:endCxn id="66" idx="4"/>
          </p:cNvCxnSpPr>
          <p:nvPr/>
        </p:nvCxnSpPr>
        <p:spPr>
          <a:xfrm flipH="1" flipV="1">
            <a:off x="1860188" y="3683277"/>
            <a:ext cx="268265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64" idx="6"/>
            <a:endCxn id="66" idx="2"/>
          </p:cNvCxnSpPr>
          <p:nvPr/>
        </p:nvCxnSpPr>
        <p:spPr>
          <a:xfrm>
            <a:off x="1186338" y="3320889"/>
            <a:ext cx="594522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stCxn id="64" idx="4"/>
            <a:endCxn id="65" idx="0"/>
          </p:cNvCxnSpPr>
          <p:nvPr/>
        </p:nvCxnSpPr>
        <p:spPr>
          <a:xfrm>
            <a:off x="1107011" y="3400216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64" idx="5"/>
            <a:endCxn id="67" idx="1"/>
          </p:cNvCxnSpPr>
          <p:nvPr/>
        </p:nvCxnSpPr>
        <p:spPr>
          <a:xfrm>
            <a:off x="1163104" y="3376982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>
            <a:stCxn id="66" idx="3"/>
            <a:endCxn id="65" idx="7"/>
          </p:cNvCxnSpPr>
          <p:nvPr/>
        </p:nvCxnSpPr>
        <p:spPr>
          <a:xfrm flipH="1">
            <a:off x="1165663" y="3660042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stCxn id="69" idx="0"/>
            <a:endCxn id="68" idx="3"/>
          </p:cNvCxnSpPr>
          <p:nvPr/>
        </p:nvCxnSpPr>
        <p:spPr>
          <a:xfrm flipV="1">
            <a:off x="1297651" y="4931304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69" idx="6"/>
            <a:endCxn id="70" idx="2"/>
          </p:cNvCxnSpPr>
          <p:nvPr/>
        </p:nvCxnSpPr>
        <p:spPr>
          <a:xfrm flipV="1">
            <a:off x="1376978" y="5360671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stCxn id="68" idx="5"/>
            <a:endCxn id="70" idx="1"/>
          </p:cNvCxnSpPr>
          <p:nvPr/>
        </p:nvCxnSpPr>
        <p:spPr>
          <a:xfrm>
            <a:off x="1768717" y="4931304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stCxn id="73" idx="0"/>
            <a:endCxn id="74" idx="4"/>
          </p:cNvCxnSpPr>
          <p:nvPr/>
        </p:nvCxnSpPr>
        <p:spPr>
          <a:xfrm flipV="1">
            <a:off x="3449287" y="4392054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73" idx="1"/>
            <a:endCxn id="71" idx="5"/>
          </p:cNvCxnSpPr>
          <p:nvPr/>
        </p:nvCxnSpPr>
        <p:spPr>
          <a:xfrm flipH="1" flipV="1">
            <a:off x="2856262" y="4561464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72" idx="6"/>
            <a:endCxn id="74" idx="1"/>
          </p:cNvCxnSpPr>
          <p:nvPr/>
        </p:nvCxnSpPr>
        <p:spPr>
          <a:xfrm>
            <a:off x="3133685" y="3821460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>
            <a:stCxn id="68" idx="6"/>
            <a:endCxn id="71" idx="3"/>
          </p:cNvCxnSpPr>
          <p:nvPr/>
        </p:nvCxnSpPr>
        <p:spPr>
          <a:xfrm flipV="1">
            <a:off x="1791951" y="4561464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stCxn id="67" idx="5"/>
            <a:endCxn id="71" idx="2"/>
          </p:cNvCxnSpPr>
          <p:nvPr/>
        </p:nvCxnSpPr>
        <p:spPr>
          <a:xfrm>
            <a:off x="2184544" y="4294930"/>
            <a:ext cx="536299" cy="21044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72" idx="3"/>
            <a:endCxn id="71" idx="0"/>
          </p:cNvCxnSpPr>
          <p:nvPr/>
        </p:nvCxnSpPr>
        <p:spPr>
          <a:xfrm flipH="1">
            <a:off x="2800170" y="3877552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>
            <a:stCxn id="64" idx="6"/>
            <a:endCxn id="72" idx="1"/>
          </p:cNvCxnSpPr>
          <p:nvPr/>
        </p:nvCxnSpPr>
        <p:spPr>
          <a:xfrm>
            <a:off x="1186338" y="3320889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бъект 11"/>
          <p:cNvSpPr txBox="1">
            <a:spLocks/>
          </p:cNvSpPr>
          <p:nvPr/>
        </p:nvSpPr>
        <p:spPr>
          <a:xfrm>
            <a:off x="1324115" y="5884894"/>
            <a:ext cx="2863572" cy="63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Classification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719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representations?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5" name="Объект 11"/>
          <p:cNvSpPr>
            <a:spLocks noGrp="1"/>
          </p:cNvSpPr>
          <p:nvPr>
            <p:ph idx="1"/>
          </p:nvPr>
        </p:nvSpPr>
        <p:spPr>
          <a:xfrm>
            <a:off x="838200" y="1968083"/>
            <a:ext cx="10804481" cy="633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have fast &amp; good </a:t>
            </a:r>
            <a:r>
              <a:rPr lang="en-US" dirty="0"/>
              <a:t>algorithms for mining </a:t>
            </a:r>
            <a:r>
              <a:rPr lang="en-US" u="sng" dirty="0" smtClean="0"/>
              <a:t>vector</a:t>
            </a:r>
            <a:r>
              <a:rPr lang="en-US" dirty="0" smtClean="0"/>
              <a:t> data…</a:t>
            </a:r>
            <a:endParaRPr lang="ru-RU" dirty="0" smtClean="0"/>
          </a:p>
        </p:txBody>
      </p:sp>
      <p:sp>
        <p:nvSpPr>
          <p:cNvPr id="64" name="Овал 63"/>
          <p:cNvSpPr/>
          <p:nvPr/>
        </p:nvSpPr>
        <p:spPr>
          <a:xfrm>
            <a:off x="1027684" y="324156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1030243" y="4015891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1780859" y="352462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2049125" y="4159509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1633297" y="4795885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1218323" y="5526888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2186453" y="5281344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2720843" y="4426045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2975031" y="3742133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3369959" y="4868287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3528614" y="4233401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>
            <a:stCxn id="67" idx="4"/>
            <a:endCxn id="68" idx="0"/>
          </p:cNvCxnSpPr>
          <p:nvPr/>
        </p:nvCxnSpPr>
        <p:spPr>
          <a:xfrm flipH="1">
            <a:off x="1712624" y="4318164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>
            <a:stCxn id="65" idx="4"/>
            <a:endCxn id="68" idx="1"/>
          </p:cNvCxnSpPr>
          <p:nvPr/>
        </p:nvCxnSpPr>
        <p:spPr>
          <a:xfrm>
            <a:off x="1109571" y="4174545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>
            <a:stCxn id="67" idx="0"/>
            <a:endCxn id="66" idx="4"/>
          </p:cNvCxnSpPr>
          <p:nvPr/>
        </p:nvCxnSpPr>
        <p:spPr>
          <a:xfrm flipH="1" flipV="1">
            <a:off x="1860188" y="3683277"/>
            <a:ext cx="268265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64" idx="6"/>
            <a:endCxn id="66" idx="2"/>
          </p:cNvCxnSpPr>
          <p:nvPr/>
        </p:nvCxnSpPr>
        <p:spPr>
          <a:xfrm>
            <a:off x="1186338" y="3320889"/>
            <a:ext cx="594522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stCxn id="64" idx="4"/>
            <a:endCxn id="65" idx="0"/>
          </p:cNvCxnSpPr>
          <p:nvPr/>
        </p:nvCxnSpPr>
        <p:spPr>
          <a:xfrm>
            <a:off x="1107011" y="3400216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64" idx="5"/>
            <a:endCxn id="67" idx="1"/>
          </p:cNvCxnSpPr>
          <p:nvPr/>
        </p:nvCxnSpPr>
        <p:spPr>
          <a:xfrm>
            <a:off x="1163104" y="3376982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>
            <a:stCxn id="66" idx="3"/>
            <a:endCxn id="65" idx="7"/>
          </p:cNvCxnSpPr>
          <p:nvPr/>
        </p:nvCxnSpPr>
        <p:spPr>
          <a:xfrm flipH="1">
            <a:off x="1165663" y="3660042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stCxn id="69" idx="0"/>
            <a:endCxn id="68" idx="3"/>
          </p:cNvCxnSpPr>
          <p:nvPr/>
        </p:nvCxnSpPr>
        <p:spPr>
          <a:xfrm flipV="1">
            <a:off x="1297651" y="4931304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69" idx="6"/>
            <a:endCxn id="70" idx="2"/>
          </p:cNvCxnSpPr>
          <p:nvPr/>
        </p:nvCxnSpPr>
        <p:spPr>
          <a:xfrm flipV="1">
            <a:off x="1376978" y="5360671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stCxn id="68" idx="5"/>
            <a:endCxn id="70" idx="1"/>
          </p:cNvCxnSpPr>
          <p:nvPr/>
        </p:nvCxnSpPr>
        <p:spPr>
          <a:xfrm>
            <a:off x="1768717" y="4931304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stCxn id="73" idx="0"/>
            <a:endCxn id="74" idx="4"/>
          </p:cNvCxnSpPr>
          <p:nvPr/>
        </p:nvCxnSpPr>
        <p:spPr>
          <a:xfrm flipV="1">
            <a:off x="3449287" y="4392054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73" idx="1"/>
            <a:endCxn id="71" idx="5"/>
          </p:cNvCxnSpPr>
          <p:nvPr/>
        </p:nvCxnSpPr>
        <p:spPr>
          <a:xfrm flipH="1" flipV="1">
            <a:off x="2856262" y="4561464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72" idx="6"/>
            <a:endCxn id="74" idx="1"/>
          </p:cNvCxnSpPr>
          <p:nvPr/>
        </p:nvCxnSpPr>
        <p:spPr>
          <a:xfrm>
            <a:off x="3133685" y="3821460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>
            <a:stCxn id="68" idx="6"/>
            <a:endCxn id="71" idx="3"/>
          </p:cNvCxnSpPr>
          <p:nvPr/>
        </p:nvCxnSpPr>
        <p:spPr>
          <a:xfrm flipV="1">
            <a:off x="1791951" y="4561464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stCxn id="67" idx="5"/>
            <a:endCxn id="71" idx="2"/>
          </p:cNvCxnSpPr>
          <p:nvPr/>
        </p:nvCxnSpPr>
        <p:spPr>
          <a:xfrm>
            <a:off x="2184544" y="4294930"/>
            <a:ext cx="536299" cy="21044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72" idx="3"/>
            <a:endCxn id="71" idx="0"/>
          </p:cNvCxnSpPr>
          <p:nvPr/>
        </p:nvCxnSpPr>
        <p:spPr>
          <a:xfrm flipH="1">
            <a:off x="2800170" y="3877552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>
            <a:stCxn id="64" idx="6"/>
            <a:endCxn id="72" idx="1"/>
          </p:cNvCxnSpPr>
          <p:nvPr/>
        </p:nvCxnSpPr>
        <p:spPr>
          <a:xfrm>
            <a:off x="1186338" y="3320889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рямоугольник 59"/>
          <p:cNvSpPr/>
          <p:nvPr/>
        </p:nvSpPr>
        <p:spPr>
          <a:xfrm>
            <a:off x="1163104" y="4634052"/>
            <a:ext cx="1300998" cy="1140094"/>
          </a:xfrm>
          <a:prstGeom prst="rect">
            <a:avLst/>
          </a:prstGeom>
          <a:noFill/>
          <a:ln w="28575">
            <a:solidFill>
              <a:srgbClr val="C0000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Прямоугольник 60"/>
          <p:cNvSpPr/>
          <p:nvPr/>
        </p:nvSpPr>
        <p:spPr>
          <a:xfrm>
            <a:off x="2675068" y="3630426"/>
            <a:ext cx="1143839" cy="1469812"/>
          </a:xfrm>
          <a:prstGeom prst="rect">
            <a:avLst/>
          </a:prstGeom>
          <a:noFill/>
          <a:ln w="28575">
            <a:solidFill>
              <a:srgbClr val="0070C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Прямоугольник 58"/>
          <p:cNvSpPr/>
          <p:nvPr/>
        </p:nvSpPr>
        <p:spPr>
          <a:xfrm>
            <a:off x="929291" y="3096328"/>
            <a:ext cx="1353185" cy="1329716"/>
          </a:xfrm>
          <a:prstGeom prst="rect">
            <a:avLst/>
          </a:prstGeom>
          <a:noFill/>
          <a:ln w="28575">
            <a:solidFill>
              <a:srgbClr val="F6A80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Объект 11"/>
          <p:cNvSpPr txBox="1">
            <a:spLocks/>
          </p:cNvSpPr>
          <p:nvPr/>
        </p:nvSpPr>
        <p:spPr>
          <a:xfrm>
            <a:off x="1324115" y="5884894"/>
            <a:ext cx="2863572" cy="63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Classification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4833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representations?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5" name="Объект 11"/>
          <p:cNvSpPr>
            <a:spLocks noGrp="1"/>
          </p:cNvSpPr>
          <p:nvPr>
            <p:ph idx="1"/>
          </p:nvPr>
        </p:nvSpPr>
        <p:spPr>
          <a:xfrm>
            <a:off x="838200" y="1968083"/>
            <a:ext cx="10804481" cy="633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have fast &amp; good </a:t>
            </a:r>
            <a:r>
              <a:rPr lang="en-US" dirty="0"/>
              <a:t>algorithms for mining </a:t>
            </a:r>
            <a:r>
              <a:rPr lang="en-US" u="sng" dirty="0" smtClean="0"/>
              <a:t>vector</a:t>
            </a:r>
            <a:r>
              <a:rPr lang="en-US" dirty="0" smtClean="0"/>
              <a:t> data…</a:t>
            </a:r>
            <a:endParaRPr lang="ru-RU" dirty="0" smtClean="0"/>
          </a:p>
        </p:txBody>
      </p:sp>
      <p:cxnSp>
        <p:nvCxnSpPr>
          <p:cNvPr id="56" name="Прямая со стрелкой 55"/>
          <p:cNvCxnSpPr>
            <a:endCxn id="57" idx="1"/>
          </p:cNvCxnSpPr>
          <p:nvPr/>
        </p:nvCxnSpPr>
        <p:spPr>
          <a:xfrm>
            <a:off x="3680695" y="4313054"/>
            <a:ext cx="1231791" cy="5109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86" y="3171563"/>
            <a:ext cx="917280" cy="229320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3694896" y="2726996"/>
            <a:ext cx="339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low-dimensional representation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1027684" y="324156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1030243" y="4015891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1780859" y="352462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2049125" y="4159509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1633297" y="4795885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1218323" y="5526888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2186453" y="5281344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2720843" y="4426045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2975031" y="3742133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3369959" y="4868287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3528614" y="4233401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>
            <a:stCxn id="67" idx="4"/>
            <a:endCxn id="68" idx="0"/>
          </p:cNvCxnSpPr>
          <p:nvPr/>
        </p:nvCxnSpPr>
        <p:spPr>
          <a:xfrm flipH="1">
            <a:off x="1712624" y="4318164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>
            <a:stCxn id="65" idx="4"/>
            <a:endCxn id="68" idx="1"/>
          </p:cNvCxnSpPr>
          <p:nvPr/>
        </p:nvCxnSpPr>
        <p:spPr>
          <a:xfrm>
            <a:off x="1109571" y="4174545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>
            <a:stCxn id="67" idx="0"/>
            <a:endCxn id="66" idx="4"/>
          </p:cNvCxnSpPr>
          <p:nvPr/>
        </p:nvCxnSpPr>
        <p:spPr>
          <a:xfrm flipH="1" flipV="1">
            <a:off x="1860188" y="3683277"/>
            <a:ext cx="268265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64" idx="6"/>
            <a:endCxn id="66" idx="2"/>
          </p:cNvCxnSpPr>
          <p:nvPr/>
        </p:nvCxnSpPr>
        <p:spPr>
          <a:xfrm>
            <a:off x="1186338" y="3320889"/>
            <a:ext cx="594522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stCxn id="64" idx="4"/>
            <a:endCxn id="65" idx="0"/>
          </p:cNvCxnSpPr>
          <p:nvPr/>
        </p:nvCxnSpPr>
        <p:spPr>
          <a:xfrm>
            <a:off x="1107011" y="3400216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64" idx="5"/>
            <a:endCxn id="67" idx="1"/>
          </p:cNvCxnSpPr>
          <p:nvPr/>
        </p:nvCxnSpPr>
        <p:spPr>
          <a:xfrm>
            <a:off x="1163104" y="3376982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>
            <a:stCxn id="66" idx="3"/>
            <a:endCxn id="65" idx="7"/>
          </p:cNvCxnSpPr>
          <p:nvPr/>
        </p:nvCxnSpPr>
        <p:spPr>
          <a:xfrm flipH="1">
            <a:off x="1165663" y="3660042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stCxn id="69" idx="0"/>
            <a:endCxn id="68" idx="3"/>
          </p:cNvCxnSpPr>
          <p:nvPr/>
        </p:nvCxnSpPr>
        <p:spPr>
          <a:xfrm flipV="1">
            <a:off x="1297651" y="4931304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69" idx="6"/>
            <a:endCxn id="70" idx="2"/>
          </p:cNvCxnSpPr>
          <p:nvPr/>
        </p:nvCxnSpPr>
        <p:spPr>
          <a:xfrm flipV="1">
            <a:off x="1376978" y="5360671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stCxn id="68" idx="5"/>
            <a:endCxn id="70" idx="1"/>
          </p:cNvCxnSpPr>
          <p:nvPr/>
        </p:nvCxnSpPr>
        <p:spPr>
          <a:xfrm>
            <a:off x="1768717" y="4931304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stCxn id="73" idx="0"/>
            <a:endCxn id="74" idx="4"/>
          </p:cNvCxnSpPr>
          <p:nvPr/>
        </p:nvCxnSpPr>
        <p:spPr>
          <a:xfrm flipV="1">
            <a:off x="3449287" y="4392054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73" idx="1"/>
            <a:endCxn id="71" idx="5"/>
          </p:cNvCxnSpPr>
          <p:nvPr/>
        </p:nvCxnSpPr>
        <p:spPr>
          <a:xfrm flipH="1" flipV="1">
            <a:off x="2856262" y="4561464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72" idx="6"/>
            <a:endCxn id="74" idx="1"/>
          </p:cNvCxnSpPr>
          <p:nvPr/>
        </p:nvCxnSpPr>
        <p:spPr>
          <a:xfrm>
            <a:off x="3133685" y="3821460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>
            <a:stCxn id="68" idx="6"/>
            <a:endCxn id="71" idx="3"/>
          </p:cNvCxnSpPr>
          <p:nvPr/>
        </p:nvCxnSpPr>
        <p:spPr>
          <a:xfrm flipV="1">
            <a:off x="1791951" y="4561464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stCxn id="67" idx="5"/>
            <a:endCxn id="71" idx="2"/>
          </p:cNvCxnSpPr>
          <p:nvPr/>
        </p:nvCxnSpPr>
        <p:spPr>
          <a:xfrm>
            <a:off x="2184544" y="4294930"/>
            <a:ext cx="536299" cy="21044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72" idx="3"/>
            <a:endCxn id="71" idx="0"/>
          </p:cNvCxnSpPr>
          <p:nvPr/>
        </p:nvCxnSpPr>
        <p:spPr>
          <a:xfrm flipH="1">
            <a:off x="2800170" y="3877552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>
            <a:stCxn id="64" idx="6"/>
            <a:endCxn id="72" idx="1"/>
          </p:cNvCxnSpPr>
          <p:nvPr/>
        </p:nvCxnSpPr>
        <p:spPr>
          <a:xfrm>
            <a:off x="1186338" y="3320889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рямоугольник 91"/>
          <p:cNvSpPr/>
          <p:nvPr/>
        </p:nvSpPr>
        <p:spPr>
          <a:xfrm>
            <a:off x="4921167" y="3160422"/>
            <a:ext cx="910129" cy="23087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Прямоугольник 59"/>
          <p:cNvSpPr/>
          <p:nvPr/>
        </p:nvSpPr>
        <p:spPr>
          <a:xfrm>
            <a:off x="1163104" y="4634052"/>
            <a:ext cx="1300998" cy="1140094"/>
          </a:xfrm>
          <a:prstGeom prst="rect">
            <a:avLst/>
          </a:prstGeom>
          <a:noFill/>
          <a:ln w="28575">
            <a:solidFill>
              <a:srgbClr val="C0000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Прямоугольник 60"/>
          <p:cNvSpPr/>
          <p:nvPr/>
        </p:nvSpPr>
        <p:spPr>
          <a:xfrm>
            <a:off x="2675068" y="3630426"/>
            <a:ext cx="1143839" cy="1469812"/>
          </a:xfrm>
          <a:prstGeom prst="rect">
            <a:avLst/>
          </a:prstGeom>
          <a:noFill/>
          <a:ln w="28575">
            <a:solidFill>
              <a:srgbClr val="0070C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Прямоугольник 58"/>
          <p:cNvSpPr/>
          <p:nvPr/>
        </p:nvSpPr>
        <p:spPr>
          <a:xfrm>
            <a:off x="929291" y="3096328"/>
            <a:ext cx="1353185" cy="1329716"/>
          </a:xfrm>
          <a:prstGeom prst="rect">
            <a:avLst/>
          </a:prstGeom>
          <a:noFill/>
          <a:ln w="28575">
            <a:solidFill>
              <a:srgbClr val="F6A80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Объект 11"/>
          <p:cNvSpPr txBox="1">
            <a:spLocks/>
          </p:cNvSpPr>
          <p:nvPr/>
        </p:nvSpPr>
        <p:spPr>
          <a:xfrm>
            <a:off x="1324115" y="5884894"/>
            <a:ext cx="2863572" cy="63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Classification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9376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representations?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5" name="Объект 11"/>
          <p:cNvSpPr>
            <a:spLocks noGrp="1"/>
          </p:cNvSpPr>
          <p:nvPr>
            <p:ph idx="1"/>
          </p:nvPr>
        </p:nvSpPr>
        <p:spPr>
          <a:xfrm>
            <a:off x="838200" y="1968083"/>
            <a:ext cx="10804481" cy="633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have fast &amp; good </a:t>
            </a:r>
            <a:r>
              <a:rPr lang="en-US" dirty="0"/>
              <a:t>algorithms for mining </a:t>
            </a:r>
            <a:r>
              <a:rPr lang="en-US" u="sng" dirty="0" smtClean="0"/>
              <a:t>vector</a:t>
            </a:r>
            <a:r>
              <a:rPr lang="en-US" dirty="0" smtClean="0"/>
              <a:t> data…</a:t>
            </a:r>
            <a:endParaRPr lang="ru-RU" dirty="0" smtClean="0"/>
          </a:p>
        </p:txBody>
      </p:sp>
      <p:cxnSp>
        <p:nvCxnSpPr>
          <p:cNvPr id="56" name="Прямая со стрелкой 55"/>
          <p:cNvCxnSpPr>
            <a:endCxn id="57" idx="1"/>
          </p:cNvCxnSpPr>
          <p:nvPr/>
        </p:nvCxnSpPr>
        <p:spPr>
          <a:xfrm>
            <a:off x="3680695" y="4313054"/>
            <a:ext cx="1231791" cy="5109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86" y="3171563"/>
            <a:ext cx="917280" cy="2293200"/>
          </a:xfrm>
          <a:prstGeom prst="rect">
            <a:avLst/>
          </a:prstGeom>
        </p:spPr>
      </p:pic>
      <p:cxnSp>
        <p:nvCxnSpPr>
          <p:cNvPr id="61" name="Прямая со стрелкой 60"/>
          <p:cNvCxnSpPr>
            <a:stCxn id="57" idx="3"/>
            <a:endCxn id="54" idx="1"/>
          </p:cNvCxnSpPr>
          <p:nvPr/>
        </p:nvCxnSpPr>
        <p:spPr>
          <a:xfrm flipV="1">
            <a:off x="5829766" y="4308214"/>
            <a:ext cx="1978203" cy="9949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694896" y="2726996"/>
            <a:ext cx="339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low-dimensional representation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000233" y="3950045"/>
            <a:ext cx="171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Log. regression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1027684" y="324156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1030243" y="4015891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1780859" y="352462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2049125" y="4159509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1633297" y="4795885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1218323" y="5526888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2186453" y="5281344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2720843" y="4426045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2975031" y="3742133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3369959" y="4868287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3528614" y="4233401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>
            <a:stCxn id="67" idx="4"/>
            <a:endCxn id="68" idx="0"/>
          </p:cNvCxnSpPr>
          <p:nvPr/>
        </p:nvCxnSpPr>
        <p:spPr>
          <a:xfrm flipH="1">
            <a:off x="1712624" y="4318164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>
            <a:stCxn id="65" idx="4"/>
            <a:endCxn id="68" idx="1"/>
          </p:cNvCxnSpPr>
          <p:nvPr/>
        </p:nvCxnSpPr>
        <p:spPr>
          <a:xfrm>
            <a:off x="1109571" y="4174545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>
            <a:stCxn id="67" idx="0"/>
            <a:endCxn id="66" idx="4"/>
          </p:cNvCxnSpPr>
          <p:nvPr/>
        </p:nvCxnSpPr>
        <p:spPr>
          <a:xfrm flipH="1" flipV="1">
            <a:off x="1860188" y="3683277"/>
            <a:ext cx="268265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64" idx="6"/>
            <a:endCxn id="66" idx="2"/>
          </p:cNvCxnSpPr>
          <p:nvPr/>
        </p:nvCxnSpPr>
        <p:spPr>
          <a:xfrm>
            <a:off x="1186338" y="3320889"/>
            <a:ext cx="594522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stCxn id="64" idx="4"/>
            <a:endCxn id="65" idx="0"/>
          </p:cNvCxnSpPr>
          <p:nvPr/>
        </p:nvCxnSpPr>
        <p:spPr>
          <a:xfrm>
            <a:off x="1107011" y="3400216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64" idx="5"/>
            <a:endCxn id="67" idx="1"/>
          </p:cNvCxnSpPr>
          <p:nvPr/>
        </p:nvCxnSpPr>
        <p:spPr>
          <a:xfrm>
            <a:off x="1163104" y="3376982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>
            <a:stCxn id="66" idx="3"/>
            <a:endCxn id="65" idx="7"/>
          </p:cNvCxnSpPr>
          <p:nvPr/>
        </p:nvCxnSpPr>
        <p:spPr>
          <a:xfrm flipH="1">
            <a:off x="1165663" y="3660042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stCxn id="69" idx="0"/>
            <a:endCxn id="68" idx="3"/>
          </p:cNvCxnSpPr>
          <p:nvPr/>
        </p:nvCxnSpPr>
        <p:spPr>
          <a:xfrm flipV="1">
            <a:off x="1297651" y="4931304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69" idx="6"/>
            <a:endCxn id="70" idx="2"/>
          </p:cNvCxnSpPr>
          <p:nvPr/>
        </p:nvCxnSpPr>
        <p:spPr>
          <a:xfrm flipV="1">
            <a:off x="1376978" y="5360671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stCxn id="68" idx="5"/>
            <a:endCxn id="70" idx="1"/>
          </p:cNvCxnSpPr>
          <p:nvPr/>
        </p:nvCxnSpPr>
        <p:spPr>
          <a:xfrm>
            <a:off x="1768717" y="4931304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stCxn id="73" idx="0"/>
            <a:endCxn id="74" idx="4"/>
          </p:cNvCxnSpPr>
          <p:nvPr/>
        </p:nvCxnSpPr>
        <p:spPr>
          <a:xfrm flipV="1">
            <a:off x="3449287" y="4392054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73" idx="1"/>
            <a:endCxn id="71" idx="5"/>
          </p:cNvCxnSpPr>
          <p:nvPr/>
        </p:nvCxnSpPr>
        <p:spPr>
          <a:xfrm flipH="1" flipV="1">
            <a:off x="2856262" y="4561464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72" idx="6"/>
            <a:endCxn id="74" idx="1"/>
          </p:cNvCxnSpPr>
          <p:nvPr/>
        </p:nvCxnSpPr>
        <p:spPr>
          <a:xfrm>
            <a:off x="3133685" y="3821460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>
            <a:stCxn id="68" idx="6"/>
            <a:endCxn id="71" idx="3"/>
          </p:cNvCxnSpPr>
          <p:nvPr/>
        </p:nvCxnSpPr>
        <p:spPr>
          <a:xfrm flipV="1">
            <a:off x="1791951" y="4561464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stCxn id="67" idx="5"/>
            <a:endCxn id="71" idx="2"/>
          </p:cNvCxnSpPr>
          <p:nvPr/>
        </p:nvCxnSpPr>
        <p:spPr>
          <a:xfrm>
            <a:off x="2184544" y="4294930"/>
            <a:ext cx="536299" cy="21044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72" idx="3"/>
            <a:endCxn id="71" idx="0"/>
          </p:cNvCxnSpPr>
          <p:nvPr/>
        </p:nvCxnSpPr>
        <p:spPr>
          <a:xfrm flipH="1">
            <a:off x="2800170" y="3877552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>
            <a:stCxn id="64" idx="6"/>
            <a:endCxn id="72" idx="1"/>
          </p:cNvCxnSpPr>
          <p:nvPr/>
        </p:nvCxnSpPr>
        <p:spPr>
          <a:xfrm>
            <a:off x="1186338" y="3320889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рямоугольник 91"/>
          <p:cNvSpPr/>
          <p:nvPr/>
        </p:nvSpPr>
        <p:spPr>
          <a:xfrm>
            <a:off x="4921167" y="3160422"/>
            <a:ext cx="910129" cy="23087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Прямоугольник 59"/>
          <p:cNvSpPr/>
          <p:nvPr/>
        </p:nvSpPr>
        <p:spPr>
          <a:xfrm>
            <a:off x="1163104" y="4634052"/>
            <a:ext cx="1300998" cy="1140094"/>
          </a:xfrm>
          <a:prstGeom prst="rect">
            <a:avLst/>
          </a:prstGeom>
          <a:noFill/>
          <a:ln w="28575">
            <a:solidFill>
              <a:srgbClr val="C0000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Прямоугольник 60"/>
          <p:cNvSpPr/>
          <p:nvPr/>
        </p:nvSpPr>
        <p:spPr>
          <a:xfrm>
            <a:off x="2675068" y="3630426"/>
            <a:ext cx="1143839" cy="1469812"/>
          </a:xfrm>
          <a:prstGeom prst="rect">
            <a:avLst/>
          </a:prstGeom>
          <a:noFill/>
          <a:ln w="28575">
            <a:solidFill>
              <a:srgbClr val="0070C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Прямоугольник 58"/>
          <p:cNvSpPr/>
          <p:nvPr/>
        </p:nvSpPr>
        <p:spPr>
          <a:xfrm>
            <a:off x="929291" y="3096328"/>
            <a:ext cx="1353185" cy="1329716"/>
          </a:xfrm>
          <a:prstGeom prst="rect">
            <a:avLst/>
          </a:prstGeom>
          <a:noFill/>
          <a:ln w="28575">
            <a:solidFill>
              <a:srgbClr val="F6A80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Объект 11"/>
          <p:cNvSpPr txBox="1">
            <a:spLocks/>
          </p:cNvSpPr>
          <p:nvPr/>
        </p:nvSpPr>
        <p:spPr>
          <a:xfrm>
            <a:off x="1324115" y="5884894"/>
            <a:ext cx="2863572" cy="63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Classification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7011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representations?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54" name="Левая круглая скобка 53"/>
          <p:cNvSpPr/>
          <p:nvPr/>
        </p:nvSpPr>
        <p:spPr>
          <a:xfrm>
            <a:off x="7807969" y="3002214"/>
            <a:ext cx="398105" cy="2612000"/>
          </a:xfrm>
          <a:prstGeom prst="leftBracket">
            <a:avLst/>
          </a:prstGeom>
          <a:ln w="38100">
            <a:solidFill>
              <a:srgbClr val="DD64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Объект 11"/>
          <p:cNvSpPr>
            <a:spLocks noGrp="1"/>
          </p:cNvSpPr>
          <p:nvPr>
            <p:ph idx="1"/>
          </p:nvPr>
        </p:nvSpPr>
        <p:spPr>
          <a:xfrm>
            <a:off x="838200" y="1968083"/>
            <a:ext cx="10804481" cy="633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have fast &amp; good </a:t>
            </a:r>
            <a:r>
              <a:rPr lang="en-US" dirty="0"/>
              <a:t>algorithms for mining </a:t>
            </a:r>
            <a:r>
              <a:rPr lang="en-US" u="sng" dirty="0" smtClean="0"/>
              <a:t>vector</a:t>
            </a:r>
            <a:r>
              <a:rPr lang="en-US" dirty="0" smtClean="0"/>
              <a:t> data…</a:t>
            </a:r>
            <a:endParaRPr lang="ru-RU" dirty="0" smtClean="0"/>
          </a:p>
        </p:txBody>
      </p:sp>
      <p:cxnSp>
        <p:nvCxnSpPr>
          <p:cNvPr id="56" name="Прямая со стрелкой 55"/>
          <p:cNvCxnSpPr>
            <a:endCxn id="57" idx="1"/>
          </p:cNvCxnSpPr>
          <p:nvPr/>
        </p:nvCxnSpPr>
        <p:spPr>
          <a:xfrm>
            <a:off x="3680695" y="4313054"/>
            <a:ext cx="1231791" cy="5109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86" y="3171563"/>
            <a:ext cx="917280" cy="229320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8"/>
          <a:stretch/>
        </p:blipFill>
        <p:spPr>
          <a:xfrm>
            <a:off x="8172417" y="2620277"/>
            <a:ext cx="917280" cy="827661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4" b="36624"/>
          <a:stretch/>
        </p:blipFill>
        <p:spPr>
          <a:xfrm>
            <a:off x="8172417" y="4010458"/>
            <a:ext cx="917280" cy="61783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6"/>
          <a:stretch/>
        </p:blipFill>
        <p:spPr>
          <a:xfrm>
            <a:off x="8172417" y="5186875"/>
            <a:ext cx="917280" cy="827933"/>
          </a:xfrm>
          <a:prstGeom prst="rect">
            <a:avLst/>
          </a:prstGeom>
        </p:spPr>
      </p:pic>
      <p:cxnSp>
        <p:nvCxnSpPr>
          <p:cNvPr id="61" name="Прямая со стрелкой 60"/>
          <p:cNvCxnSpPr>
            <a:stCxn id="57" idx="3"/>
            <a:endCxn id="54" idx="1"/>
          </p:cNvCxnSpPr>
          <p:nvPr/>
        </p:nvCxnSpPr>
        <p:spPr>
          <a:xfrm flipV="1">
            <a:off x="5829766" y="4308214"/>
            <a:ext cx="1978203" cy="9949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694896" y="2726996"/>
            <a:ext cx="339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low-dimensional representation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000233" y="3950045"/>
            <a:ext cx="171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Log. regression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1027684" y="324156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1030243" y="4015891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1780859" y="352462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2049125" y="4159509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1633297" y="4795885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1218323" y="5526888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2186453" y="5281344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2720843" y="4426045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2975031" y="3742133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3369959" y="4868287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3528614" y="4233401"/>
            <a:ext cx="158654" cy="1586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>
            <a:stCxn id="67" idx="4"/>
            <a:endCxn id="68" idx="0"/>
          </p:cNvCxnSpPr>
          <p:nvPr/>
        </p:nvCxnSpPr>
        <p:spPr>
          <a:xfrm flipH="1">
            <a:off x="1712624" y="4318164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>
            <a:stCxn id="65" idx="4"/>
            <a:endCxn id="68" idx="1"/>
          </p:cNvCxnSpPr>
          <p:nvPr/>
        </p:nvCxnSpPr>
        <p:spPr>
          <a:xfrm>
            <a:off x="1109571" y="4174545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>
            <a:stCxn id="67" idx="0"/>
            <a:endCxn id="66" idx="4"/>
          </p:cNvCxnSpPr>
          <p:nvPr/>
        </p:nvCxnSpPr>
        <p:spPr>
          <a:xfrm flipH="1" flipV="1">
            <a:off x="1860188" y="3683277"/>
            <a:ext cx="268265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64" idx="6"/>
            <a:endCxn id="66" idx="2"/>
          </p:cNvCxnSpPr>
          <p:nvPr/>
        </p:nvCxnSpPr>
        <p:spPr>
          <a:xfrm>
            <a:off x="1186338" y="3320889"/>
            <a:ext cx="594522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stCxn id="64" idx="4"/>
            <a:endCxn id="65" idx="0"/>
          </p:cNvCxnSpPr>
          <p:nvPr/>
        </p:nvCxnSpPr>
        <p:spPr>
          <a:xfrm>
            <a:off x="1107011" y="3400216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64" idx="5"/>
            <a:endCxn id="67" idx="1"/>
          </p:cNvCxnSpPr>
          <p:nvPr/>
        </p:nvCxnSpPr>
        <p:spPr>
          <a:xfrm>
            <a:off x="1163104" y="3376982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>
            <a:stCxn id="66" idx="3"/>
            <a:endCxn id="65" idx="7"/>
          </p:cNvCxnSpPr>
          <p:nvPr/>
        </p:nvCxnSpPr>
        <p:spPr>
          <a:xfrm flipH="1">
            <a:off x="1165663" y="3660042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stCxn id="69" idx="0"/>
            <a:endCxn id="68" idx="3"/>
          </p:cNvCxnSpPr>
          <p:nvPr/>
        </p:nvCxnSpPr>
        <p:spPr>
          <a:xfrm flipV="1">
            <a:off x="1297651" y="4931304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69" idx="6"/>
            <a:endCxn id="70" idx="2"/>
          </p:cNvCxnSpPr>
          <p:nvPr/>
        </p:nvCxnSpPr>
        <p:spPr>
          <a:xfrm flipV="1">
            <a:off x="1376978" y="5360671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stCxn id="68" idx="5"/>
            <a:endCxn id="70" idx="1"/>
          </p:cNvCxnSpPr>
          <p:nvPr/>
        </p:nvCxnSpPr>
        <p:spPr>
          <a:xfrm>
            <a:off x="1768717" y="4931304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stCxn id="73" idx="0"/>
            <a:endCxn id="74" idx="4"/>
          </p:cNvCxnSpPr>
          <p:nvPr/>
        </p:nvCxnSpPr>
        <p:spPr>
          <a:xfrm flipV="1">
            <a:off x="3449287" y="4392054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73" idx="1"/>
            <a:endCxn id="71" idx="5"/>
          </p:cNvCxnSpPr>
          <p:nvPr/>
        </p:nvCxnSpPr>
        <p:spPr>
          <a:xfrm flipH="1" flipV="1">
            <a:off x="2856262" y="4561464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72" idx="6"/>
            <a:endCxn id="74" idx="1"/>
          </p:cNvCxnSpPr>
          <p:nvPr/>
        </p:nvCxnSpPr>
        <p:spPr>
          <a:xfrm>
            <a:off x="3133685" y="3821460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>
            <a:stCxn id="68" idx="6"/>
            <a:endCxn id="71" idx="3"/>
          </p:cNvCxnSpPr>
          <p:nvPr/>
        </p:nvCxnSpPr>
        <p:spPr>
          <a:xfrm flipV="1">
            <a:off x="1791951" y="4561464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stCxn id="67" idx="5"/>
            <a:endCxn id="71" idx="2"/>
          </p:cNvCxnSpPr>
          <p:nvPr/>
        </p:nvCxnSpPr>
        <p:spPr>
          <a:xfrm>
            <a:off x="2184544" y="4294930"/>
            <a:ext cx="536299" cy="21044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72" idx="3"/>
            <a:endCxn id="71" idx="0"/>
          </p:cNvCxnSpPr>
          <p:nvPr/>
        </p:nvCxnSpPr>
        <p:spPr>
          <a:xfrm flipH="1">
            <a:off x="2800170" y="3877552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>
            <a:stCxn id="64" idx="6"/>
            <a:endCxn id="72" idx="1"/>
          </p:cNvCxnSpPr>
          <p:nvPr/>
        </p:nvCxnSpPr>
        <p:spPr>
          <a:xfrm>
            <a:off x="1186338" y="3320889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рямоугольник 91"/>
          <p:cNvSpPr/>
          <p:nvPr/>
        </p:nvSpPr>
        <p:spPr>
          <a:xfrm>
            <a:off x="4921167" y="3160422"/>
            <a:ext cx="910129" cy="23087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Прямоугольник 92"/>
          <p:cNvSpPr/>
          <p:nvPr/>
        </p:nvSpPr>
        <p:spPr>
          <a:xfrm>
            <a:off x="8187246" y="2609924"/>
            <a:ext cx="910129" cy="851651"/>
          </a:xfrm>
          <a:prstGeom prst="rect">
            <a:avLst/>
          </a:prstGeom>
          <a:noFill/>
          <a:ln w="28575"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Прямоугольник 93"/>
          <p:cNvSpPr/>
          <p:nvPr/>
        </p:nvSpPr>
        <p:spPr>
          <a:xfrm>
            <a:off x="8169560" y="3992586"/>
            <a:ext cx="910129" cy="6248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Прямоугольник 94"/>
          <p:cNvSpPr/>
          <p:nvPr/>
        </p:nvSpPr>
        <p:spPr>
          <a:xfrm>
            <a:off x="8179568" y="5192082"/>
            <a:ext cx="910129" cy="80938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Прямоугольник 59"/>
          <p:cNvSpPr/>
          <p:nvPr/>
        </p:nvSpPr>
        <p:spPr>
          <a:xfrm>
            <a:off x="1163104" y="4634052"/>
            <a:ext cx="1300998" cy="1140094"/>
          </a:xfrm>
          <a:prstGeom prst="rect">
            <a:avLst/>
          </a:prstGeom>
          <a:noFill/>
          <a:ln w="28575">
            <a:solidFill>
              <a:srgbClr val="C0000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Прямоугольник 60"/>
          <p:cNvSpPr/>
          <p:nvPr/>
        </p:nvSpPr>
        <p:spPr>
          <a:xfrm>
            <a:off x="2675068" y="3630426"/>
            <a:ext cx="1143839" cy="1469812"/>
          </a:xfrm>
          <a:prstGeom prst="rect">
            <a:avLst/>
          </a:prstGeom>
          <a:noFill/>
          <a:ln w="28575">
            <a:solidFill>
              <a:srgbClr val="0070C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Прямоугольник 58"/>
          <p:cNvSpPr/>
          <p:nvPr/>
        </p:nvSpPr>
        <p:spPr>
          <a:xfrm>
            <a:off x="929291" y="3096328"/>
            <a:ext cx="1353185" cy="1329716"/>
          </a:xfrm>
          <a:prstGeom prst="rect">
            <a:avLst/>
          </a:prstGeom>
          <a:noFill/>
          <a:ln w="28575">
            <a:solidFill>
              <a:srgbClr val="F6A80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Объект 11"/>
          <p:cNvSpPr txBox="1">
            <a:spLocks/>
          </p:cNvSpPr>
          <p:nvPr/>
        </p:nvSpPr>
        <p:spPr>
          <a:xfrm>
            <a:off x="1324115" y="5884894"/>
            <a:ext cx="2863572" cy="63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Classification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4632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makes a Representation?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Good representation </a:t>
            </a:r>
            <a:r>
              <a:rPr lang="en-US" b="1" dirty="0" smtClean="0"/>
              <a:t>preserves geometry </a:t>
            </a:r>
            <a:r>
              <a:rPr lang="en-US" dirty="0" smtClean="0"/>
              <a:t>of the original space.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86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makes a Representation?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Good representation </a:t>
            </a:r>
            <a:r>
              <a:rPr lang="en-US" b="1" dirty="0" smtClean="0"/>
              <a:t>preserves geometry </a:t>
            </a:r>
            <a:r>
              <a:rPr lang="en-US" dirty="0" smtClean="0"/>
              <a:t>of the original space.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5" name="Объект 5"/>
          <p:cNvSpPr txBox="1">
            <a:spLocks/>
          </p:cNvSpPr>
          <p:nvPr/>
        </p:nvSpPr>
        <p:spPr>
          <a:xfrm>
            <a:off x="7983330" y="4262780"/>
            <a:ext cx="2357783" cy="530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/>
              <a:t>Similarities</a:t>
            </a:r>
            <a:endParaRPr lang="ru-RU" sz="3600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1209260" y="4237752"/>
            <a:ext cx="3579191" cy="530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/>
              <a:t>Representations</a:t>
            </a:r>
            <a:endParaRPr lang="ru-R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Объект 5"/>
              <p:cNvSpPr txBox="1">
                <a:spLocks/>
              </p:cNvSpPr>
              <p:nvPr/>
            </p:nvSpPr>
            <p:spPr>
              <a:xfrm>
                <a:off x="4804464" y="5736569"/>
                <a:ext cx="2583071" cy="5300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geodesics</a:t>
                </a:r>
                <a:endParaRPr lang="ru-RU" dirty="0"/>
              </a:p>
            </p:txBody>
          </p:sp>
        </mc:Choice>
        <mc:Fallback xmlns="">
          <p:sp>
            <p:nvSpPr>
              <p:cNvPr id="35" name="Объект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464" y="5736569"/>
                <a:ext cx="2583071" cy="530087"/>
              </a:xfrm>
              <a:prstGeom prst="rect">
                <a:avLst/>
              </a:prstGeom>
              <a:blipFill>
                <a:blip r:embed="rId2"/>
                <a:stretch>
                  <a:fillRect t="-20690" r="-4009" b="-206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Скругленная соединительная линия 58"/>
          <p:cNvCxnSpPr>
            <a:stCxn id="7" idx="2"/>
            <a:endCxn id="5" idx="2"/>
          </p:cNvCxnSpPr>
          <p:nvPr/>
        </p:nvCxnSpPr>
        <p:spPr>
          <a:xfrm rot="16200000" flipH="1">
            <a:off x="6068025" y="1698670"/>
            <a:ext cx="25028" cy="6163366"/>
          </a:xfrm>
          <a:prstGeom prst="curvedConnector3">
            <a:avLst>
              <a:gd name="adj1" fmla="val 3607899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46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makes a Representation?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Good representation </a:t>
            </a:r>
            <a:r>
              <a:rPr lang="en-US" b="1" dirty="0" smtClean="0"/>
              <a:t>preserves geometry </a:t>
            </a:r>
            <a:r>
              <a:rPr lang="en-US" dirty="0" smtClean="0"/>
              <a:t>of the original space.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Объект 5"/>
          <p:cNvSpPr txBox="1">
            <a:spLocks/>
          </p:cNvSpPr>
          <p:nvPr/>
        </p:nvSpPr>
        <p:spPr>
          <a:xfrm>
            <a:off x="7983330" y="4262780"/>
            <a:ext cx="2357783" cy="530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/>
              <a:t>Similarities</a:t>
            </a:r>
            <a:endParaRPr lang="ru-RU" sz="3600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1209260" y="4237752"/>
            <a:ext cx="3579191" cy="530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/>
              <a:t>Representations</a:t>
            </a:r>
            <a:endParaRPr lang="ru-RU" sz="3600" dirty="0"/>
          </a:p>
        </p:txBody>
      </p:sp>
      <p:cxnSp>
        <p:nvCxnSpPr>
          <p:cNvPr id="8" name="Скругленная соединительная линия 7"/>
          <p:cNvCxnSpPr>
            <a:stCxn id="5" idx="0"/>
            <a:endCxn id="7" idx="0"/>
          </p:cNvCxnSpPr>
          <p:nvPr/>
        </p:nvCxnSpPr>
        <p:spPr>
          <a:xfrm rot="16200000" flipV="1">
            <a:off x="6068025" y="1168583"/>
            <a:ext cx="25028" cy="6163366"/>
          </a:xfrm>
          <a:prstGeom prst="curvedConnector3">
            <a:avLst>
              <a:gd name="adj1" fmla="val 3254899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Объект 5"/>
              <p:cNvSpPr txBox="1">
                <a:spLocks/>
              </p:cNvSpPr>
              <p:nvPr/>
            </p:nvSpPr>
            <p:spPr>
              <a:xfrm>
                <a:off x="4804464" y="5736569"/>
                <a:ext cx="2583071" cy="5300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geodesics</a:t>
                </a:r>
                <a:endParaRPr lang="ru-RU" dirty="0"/>
              </a:p>
            </p:txBody>
          </p:sp>
        </mc:Choice>
        <mc:Fallback xmlns="">
          <p:sp>
            <p:nvSpPr>
              <p:cNvPr id="35" name="Объект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464" y="5736569"/>
                <a:ext cx="2583071" cy="530087"/>
              </a:xfrm>
              <a:prstGeom prst="rect">
                <a:avLst/>
              </a:prstGeom>
              <a:blipFill>
                <a:blip r:embed="rId2"/>
                <a:stretch>
                  <a:fillRect t="-20690" r="-4009" b="-206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Скругленная соединительная линия 58"/>
          <p:cNvCxnSpPr>
            <a:stCxn id="7" idx="2"/>
            <a:endCxn id="5" idx="2"/>
          </p:cNvCxnSpPr>
          <p:nvPr/>
        </p:nvCxnSpPr>
        <p:spPr>
          <a:xfrm rot="16200000" flipH="1">
            <a:off x="6068025" y="1698670"/>
            <a:ext cx="25028" cy="6163366"/>
          </a:xfrm>
          <a:prstGeom prst="curvedConnector3">
            <a:avLst>
              <a:gd name="adj1" fmla="val 3607899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Объект 5"/>
          <p:cNvSpPr txBox="1">
            <a:spLocks/>
          </p:cNvSpPr>
          <p:nvPr/>
        </p:nvSpPr>
        <p:spPr>
          <a:xfrm>
            <a:off x="4436993" y="2970770"/>
            <a:ext cx="3747606" cy="530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Factorization, NNs, 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6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world is diverse</a:t>
            </a:r>
            <a:endParaRPr lang="ru-RU" dirty="0"/>
          </a:p>
        </p:txBody>
      </p:sp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1015911" y="2752035"/>
            <a:ext cx="3983182" cy="3502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Different </a:t>
            </a:r>
            <a:r>
              <a:rPr lang="en-US" b="1" dirty="0" smtClean="0"/>
              <a:t>domains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Information</a:t>
            </a:r>
          </a:p>
          <a:p>
            <a:pPr lvl="1"/>
            <a:r>
              <a:rPr lang="en-US" dirty="0" smtClean="0"/>
              <a:t>Social</a:t>
            </a:r>
          </a:p>
          <a:p>
            <a:pPr lvl="1"/>
            <a:r>
              <a:rPr lang="en-US" dirty="0" smtClean="0"/>
              <a:t>Biological</a:t>
            </a:r>
          </a:p>
          <a:p>
            <a:pPr lvl="1"/>
            <a:r>
              <a:rPr lang="en-US" dirty="0" smtClean="0"/>
              <a:t>Transportation</a:t>
            </a:r>
          </a:p>
          <a:p>
            <a:pPr lvl="1"/>
            <a:r>
              <a:rPr lang="en-US" dirty="0" smtClean="0"/>
              <a:t>…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36" y="944880"/>
            <a:ext cx="5913120" cy="591312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61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7565" y="774403"/>
            <a:ext cx="1153380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Part I: node representations</a:t>
            </a:r>
          </a:p>
          <a:p>
            <a:pPr algn="ctr"/>
            <a:endParaRPr lang="en-US" sz="4000" b="1" dirty="0" smtClean="0">
              <a:solidFill>
                <a:srgbClr val="000000"/>
              </a:solidFill>
              <a:latin typeface="Raleway" panose="020B0503030101060003" pitchFamily="34" charset="-52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VERSE</a:t>
            </a:r>
            <a:r>
              <a:rPr lang="en-US" sz="4000" dirty="0" smtClean="0">
                <a:solidFill>
                  <a:srgbClr val="000000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4000" b="1" dirty="0" smtClean="0">
                <a:solidFill>
                  <a:srgbClr val="000000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Vers</a:t>
            </a:r>
            <a:r>
              <a:rPr lang="en-US" sz="4000" dirty="0" smtClean="0">
                <a:solidFill>
                  <a:srgbClr val="000000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atile </a:t>
            </a:r>
            <a:r>
              <a:rPr lang="en-US" sz="4000" dirty="0">
                <a:solidFill>
                  <a:srgbClr val="000000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Graph </a:t>
            </a:r>
            <a:r>
              <a:rPr lang="en-US" sz="4000" b="1" dirty="0" smtClean="0">
                <a:solidFill>
                  <a:srgbClr val="000000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4000" dirty="0" smtClean="0">
                <a:solidFill>
                  <a:srgbClr val="000000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mbeddings</a:t>
            </a:r>
            <a:endParaRPr lang="ru-RU" sz="4000" dirty="0" smtClean="0">
              <a:solidFill>
                <a:srgbClr val="000000"/>
              </a:solidFill>
              <a:latin typeface="Raleway" panose="020B0503030101060003" pitchFamily="34" charset="-52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from </a:t>
            </a:r>
            <a:r>
              <a:rPr lang="en-US" sz="4000" dirty="0">
                <a:solidFill>
                  <a:srgbClr val="000000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Similarity </a:t>
            </a:r>
            <a:r>
              <a:rPr lang="en-US" sz="4000" dirty="0" smtClean="0">
                <a:solidFill>
                  <a:srgbClr val="000000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Measures</a:t>
            </a:r>
          </a:p>
          <a:p>
            <a:pPr algn="ctr"/>
            <a:endParaRPr lang="en-US" sz="3600" dirty="0" smtClean="0">
              <a:solidFill>
                <a:srgbClr val="000000"/>
              </a:solidFill>
              <a:latin typeface="Raleway" panose="020B0503030101060003" pitchFamily="34" charset="-52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Raleway" panose="020B0503030101060003" pitchFamily="34" charset="-52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Anton Tsitsulin</a:t>
            </a:r>
            <a:r>
              <a:rPr lang="ru-RU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 Davide Mottin</a:t>
            </a:r>
            <a:r>
              <a:rPr lang="ru-RU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 Panagiotis Karras</a:t>
            </a:r>
            <a:r>
              <a:rPr lang="ru-RU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Emmanuel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Müller</a:t>
            </a:r>
            <a:r>
              <a:rPr lang="ru-RU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ru-RU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Raleway" panose="020B0503030101060003" pitchFamily="34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596563" y="5291315"/>
            <a:ext cx="4998875" cy="1162120"/>
            <a:chOff x="3565641" y="5291315"/>
            <a:chExt cx="4998875" cy="1162120"/>
          </a:xfrm>
        </p:grpSpPr>
        <p:grpSp>
          <p:nvGrpSpPr>
            <p:cNvPr id="5" name="Group 4"/>
            <p:cNvGrpSpPr/>
            <p:nvPr/>
          </p:nvGrpSpPr>
          <p:grpSpPr>
            <a:xfrm>
              <a:off x="3565641" y="5291315"/>
              <a:ext cx="4998875" cy="792788"/>
              <a:chOff x="2935477" y="4973263"/>
              <a:chExt cx="4998875" cy="792788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5477" y="4973263"/>
                <a:ext cx="1569720" cy="792788"/>
              </a:xfrm>
              <a:prstGeom prst="rect">
                <a:avLst/>
              </a:prstGeom>
            </p:spPr>
          </p:pic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2406" y="5100063"/>
                <a:ext cx="2051946" cy="539189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4219696" y="6084103"/>
              <a:ext cx="2503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anose="020B0503030101060003" pitchFamily="34" charset="-52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n-US" dirty="0">
                <a:latin typeface="Raleway" panose="020B0503030101060003" pitchFamily="34" charset="-5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407738" y="5957304"/>
              <a:ext cx="2648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anose="020B0503030101060003" pitchFamily="34" charset="-52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endParaRPr lang="en-US" dirty="0">
                <a:latin typeface="Raleway" panose="020B0503030101060003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61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node representations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21</a:t>
            </a:fld>
            <a:endParaRPr lang="ru-RU" dirty="0"/>
          </a:p>
        </p:txBody>
      </p:sp>
      <p:cxnSp>
        <p:nvCxnSpPr>
          <p:cNvPr id="12" name="Прямая соединительная линия 106"/>
          <p:cNvCxnSpPr>
            <a:stCxn id="25" idx="0"/>
            <a:endCxn id="26" idx="3"/>
          </p:cNvCxnSpPr>
          <p:nvPr/>
        </p:nvCxnSpPr>
        <p:spPr>
          <a:xfrm flipV="1">
            <a:off x="2636699" y="3468391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91"/>
          <p:cNvCxnSpPr>
            <a:stCxn id="21" idx="5"/>
            <a:endCxn id="25" idx="2"/>
          </p:cNvCxnSpPr>
          <p:nvPr/>
        </p:nvCxnSpPr>
        <p:spPr>
          <a:xfrm>
            <a:off x="2021074" y="3885767"/>
            <a:ext cx="536298" cy="21044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92"/>
          <p:cNvCxnSpPr>
            <a:stCxn id="18" idx="6"/>
            <a:endCxn id="20" idx="2"/>
          </p:cNvCxnSpPr>
          <p:nvPr/>
        </p:nvCxnSpPr>
        <p:spPr>
          <a:xfrm>
            <a:off x="1022867" y="2911727"/>
            <a:ext cx="594521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Объект 11"/>
              <p:cNvSpPr>
                <a:spLocks noGrp="1"/>
              </p:cNvSpPr>
              <p:nvPr>
                <p:ph idx="1"/>
              </p:nvPr>
            </p:nvSpPr>
            <p:spPr>
              <a:xfrm>
                <a:off x="685546" y="1678185"/>
                <a:ext cx="10804481" cy="63381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Nodes in random walks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 smtClean="0"/>
                  <a:t> words in sentences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word2vec</a:t>
                </a:r>
                <a:endParaRPr lang="ru-RU" dirty="0" smtClean="0"/>
              </a:p>
            </p:txBody>
          </p:sp>
        </mc:Choice>
        <mc:Fallback xmlns="">
          <p:sp>
            <p:nvSpPr>
              <p:cNvPr id="16" name="Объект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546" y="1678185"/>
                <a:ext cx="10804481" cy="633810"/>
              </a:xfrm>
              <a:blipFill>
                <a:blip r:embed="rId2"/>
                <a:stretch>
                  <a:fillRect l="-1128" t="-17308" b="-9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Прямая со стрелкой 16"/>
          <p:cNvCxnSpPr/>
          <p:nvPr/>
        </p:nvCxnSpPr>
        <p:spPr>
          <a:xfrm>
            <a:off x="3559614" y="4029022"/>
            <a:ext cx="1217284" cy="13701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864213" y="2832400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866772" y="3606729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617388" y="3115460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885654" y="3750347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469826" y="4386723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054852" y="5117726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022982" y="4872182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557372" y="4016883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811560" y="3332971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206488" y="4459125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365143" y="3824239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>
            <a:stCxn id="21" idx="4"/>
            <a:endCxn id="22" idx="0"/>
          </p:cNvCxnSpPr>
          <p:nvPr/>
        </p:nvCxnSpPr>
        <p:spPr>
          <a:xfrm flipH="1">
            <a:off x="1549153" y="3909002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19" idx="4"/>
            <a:endCxn id="22" idx="1"/>
          </p:cNvCxnSpPr>
          <p:nvPr/>
        </p:nvCxnSpPr>
        <p:spPr>
          <a:xfrm>
            <a:off x="946100" y="3765383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21" idx="0"/>
            <a:endCxn id="20" idx="4"/>
          </p:cNvCxnSpPr>
          <p:nvPr/>
        </p:nvCxnSpPr>
        <p:spPr>
          <a:xfrm flipH="1" flipV="1">
            <a:off x="1696717" y="3274115"/>
            <a:ext cx="268265" cy="476233"/>
          </a:xfrm>
          <a:prstGeom prst="line">
            <a:avLst/>
          </a:prstGeom>
          <a:ln w="28575"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18" idx="6"/>
            <a:endCxn id="20" idx="2"/>
          </p:cNvCxnSpPr>
          <p:nvPr/>
        </p:nvCxnSpPr>
        <p:spPr>
          <a:xfrm>
            <a:off x="1022867" y="2911727"/>
            <a:ext cx="594522" cy="283060"/>
          </a:xfrm>
          <a:prstGeom prst="line">
            <a:avLst/>
          </a:prstGeom>
          <a:ln w="28575"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18" idx="4"/>
            <a:endCxn id="19" idx="0"/>
          </p:cNvCxnSpPr>
          <p:nvPr/>
        </p:nvCxnSpPr>
        <p:spPr>
          <a:xfrm>
            <a:off x="943540" y="2991054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stCxn id="18" idx="5"/>
            <a:endCxn id="21" idx="1"/>
          </p:cNvCxnSpPr>
          <p:nvPr/>
        </p:nvCxnSpPr>
        <p:spPr>
          <a:xfrm>
            <a:off x="999633" y="2967820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20" idx="3"/>
            <a:endCxn id="19" idx="7"/>
          </p:cNvCxnSpPr>
          <p:nvPr/>
        </p:nvCxnSpPr>
        <p:spPr>
          <a:xfrm flipH="1">
            <a:off x="1002192" y="3250880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23" idx="0"/>
            <a:endCxn id="22" idx="3"/>
          </p:cNvCxnSpPr>
          <p:nvPr/>
        </p:nvCxnSpPr>
        <p:spPr>
          <a:xfrm flipV="1">
            <a:off x="1134180" y="4522142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23" idx="6"/>
            <a:endCxn id="24" idx="2"/>
          </p:cNvCxnSpPr>
          <p:nvPr/>
        </p:nvCxnSpPr>
        <p:spPr>
          <a:xfrm flipV="1">
            <a:off x="1213507" y="4951509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stCxn id="22" idx="5"/>
            <a:endCxn id="24" idx="1"/>
          </p:cNvCxnSpPr>
          <p:nvPr/>
        </p:nvCxnSpPr>
        <p:spPr>
          <a:xfrm>
            <a:off x="1605246" y="4522142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27" idx="0"/>
            <a:endCxn id="28" idx="4"/>
          </p:cNvCxnSpPr>
          <p:nvPr/>
        </p:nvCxnSpPr>
        <p:spPr>
          <a:xfrm flipV="1">
            <a:off x="3285816" y="3982892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27" idx="1"/>
            <a:endCxn id="25" idx="5"/>
          </p:cNvCxnSpPr>
          <p:nvPr/>
        </p:nvCxnSpPr>
        <p:spPr>
          <a:xfrm flipH="1" flipV="1">
            <a:off x="2692791" y="4152302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stCxn id="26" idx="6"/>
            <a:endCxn id="28" idx="1"/>
          </p:cNvCxnSpPr>
          <p:nvPr/>
        </p:nvCxnSpPr>
        <p:spPr>
          <a:xfrm>
            <a:off x="2970214" y="3412298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stCxn id="22" idx="6"/>
            <a:endCxn id="25" idx="3"/>
          </p:cNvCxnSpPr>
          <p:nvPr/>
        </p:nvCxnSpPr>
        <p:spPr>
          <a:xfrm flipV="1">
            <a:off x="1628480" y="4152302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21" idx="5"/>
            <a:endCxn id="25" idx="2"/>
          </p:cNvCxnSpPr>
          <p:nvPr/>
        </p:nvCxnSpPr>
        <p:spPr>
          <a:xfrm>
            <a:off x="2021073" y="3885768"/>
            <a:ext cx="536299" cy="210442"/>
          </a:xfrm>
          <a:prstGeom prst="line">
            <a:avLst/>
          </a:prstGeom>
          <a:ln w="28575"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26" idx="3"/>
            <a:endCxn id="25" idx="0"/>
          </p:cNvCxnSpPr>
          <p:nvPr/>
        </p:nvCxnSpPr>
        <p:spPr>
          <a:xfrm flipH="1">
            <a:off x="2636699" y="3468390"/>
            <a:ext cx="198095" cy="548492"/>
          </a:xfrm>
          <a:prstGeom prst="line">
            <a:avLst/>
          </a:prstGeom>
          <a:ln w="28575"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18" idx="6"/>
            <a:endCxn id="26" idx="1"/>
          </p:cNvCxnSpPr>
          <p:nvPr/>
        </p:nvCxnSpPr>
        <p:spPr>
          <a:xfrm>
            <a:off x="1022867" y="2911727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26"/>
          <p:cNvGrpSpPr/>
          <p:nvPr/>
        </p:nvGrpSpPr>
        <p:grpSpPr>
          <a:xfrm>
            <a:off x="4862007" y="3089952"/>
            <a:ext cx="529938" cy="160928"/>
            <a:chOff x="4535120" y="3079462"/>
            <a:chExt cx="529938" cy="160928"/>
          </a:xfrm>
        </p:grpSpPr>
        <p:sp>
          <p:nvSpPr>
            <p:cNvPr id="48" name="Овал 47"/>
            <p:cNvSpPr/>
            <p:nvPr/>
          </p:nvSpPr>
          <p:spPr>
            <a:xfrm>
              <a:off x="4535120" y="3079462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906404" y="3081736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0" name="Прямая соединительная линия 49"/>
            <p:cNvCxnSpPr>
              <a:stCxn id="49" idx="2"/>
              <a:endCxn id="48" idx="6"/>
            </p:cNvCxnSpPr>
            <p:nvPr/>
          </p:nvCxnSpPr>
          <p:spPr>
            <a:xfrm flipH="1" flipV="1">
              <a:off x="4693774" y="3158789"/>
              <a:ext cx="212630" cy="2274"/>
            </a:xfrm>
            <a:prstGeom prst="line">
              <a:avLst/>
            </a:prstGeom>
            <a:ln w="19050"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23"/>
          <p:cNvGrpSpPr/>
          <p:nvPr/>
        </p:nvGrpSpPr>
        <p:grpSpPr>
          <a:xfrm>
            <a:off x="5391945" y="3089952"/>
            <a:ext cx="368955" cy="158654"/>
            <a:chOff x="5065058" y="3079462"/>
            <a:chExt cx="368955" cy="158654"/>
          </a:xfrm>
        </p:grpSpPr>
        <p:sp>
          <p:nvSpPr>
            <p:cNvPr id="52" name="Овал 51"/>
            <p:cNvSpPr/>
            <p:nvPr/>
          </p:nvSpPr>
          <p:spPr>
            <a:xfrm>
              <a:off x="5275359" y="3079462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3" name="Прямая соединительная линия 52"/>
            <p:cNvCxnSpPr>
              <a:stCxn id="52" idx="2"/>
              <a:endCxn id="49" idx="6"/>
            </p:cNvCxnSpPr>
            <p:nvPr/>
          </p:nvCxnSpPr>
          <p:spPr>
            <a:xfrm flipH="1">
              <a:off x="5065058" y="3158789"/>
              <a:ext cx="210301" cy="2274"/>
            </a:xfrm>
            <a:prstGeom prst="line">
              <a:avLst/>
            </a:prstGeom>
            <a:ln w="19050"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24"/>
          <p:cNvGrpSpPr/>
          <p:nvPr/>
        </p:nvGrpSpPr>
        <p:grpSpPr>
          <a:xfrm>
            <a:off x="5760900" y="3089952"/>
            <a:ext cx="366626" cy="158654"/>
            <a:chOff x="5434013" y="3079462"/>
            <a:chExt cx="366626" cy="158654"/>
          </a:xfrm>
        </p:grpSpPr>
        <p:sp>
          <p:nvSpPr>
            <p:cNvPr id="55" name="Овал 54"/>
            <p:cNvSpPr/>
            <p:nvPr/>
          </p:nvSpPr>
          <p:spPr>
            <a:xfrm>
              <a:off x="5641985" y="3079462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6" name="Прямая соединительная линия 55"/>
            <p:cNvCxnSpPr>
              <a:stCxn id="55" idx="2"/>
              <a:endCxn id="52" idx="6"/>
            </p:cNvCxnSpPr>
            <p:nvPr/>
          </p:nvCxnSpPr>
          <p:spPr>
            <a:xfrm flipH="1">
              <a:off x="5434013" y="3158789"/>
              <a:ext cx="207972" cy="0"/>
            </a:xfrm>
            <a:prstGeom prst="line">
              <a:avLst/>
            </a:prstGeom>
            <a:ln w="19050"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25"/>
          <p:cNvGrpSpPr/>
          <p:nvPr/>
        </p:nvGrpSpPr>
        <p:grpSpPr>
          <a:xfrm>
            <a:off x="6127526" y="3089952"/>
            <a:ext cx="366626" cy="158654"/>
            <a:chOff x="5800639" y="3079462"/>
            <a:chExt cx="366626" cy="158654"/>
          </a:xfrm>
        </p:grpSpPr>
        <p:sp>
          <p:nvSpPr>
            <p:cNvPr id="58" name="Овал 57"/>
            <p:cNvSpPr/>
            <p:nvPr/>
          </p:nvSpPr>
          <p:spPr>
            <a:xfrm>
              <a:off x="6008611" y="3079462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0" name="Прямая соединительная линия 59"/>
            <p:cNvCxnSpPr>
              <a:stCxn id="58" idx="2"/>
              <a:endCxn id="55" idx="6"/>
            </p:cNvCxnSpPr>
            <p:nvPr/>
          </p:nvCxnSpPr>
          <p:spPr>
            <a:xfrm flipH="1">
              <a:off x="5800639" y="3158789"/>
              <a:ext cx="207972" cy="0"/>
            </a:xfrm>
            <a:prstGeom prst="line">
              <a:avLst/>
            </a:prstGeom>
            <a:ln w="19050"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4699400" y="2559527"/>
            <a:ext cx="199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Random walks</a:t>
            </a:r>
            <a:r>
              <a:rPr lang="en-US" baseline="300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[2,3]</a:t>
            </a:r>
            <a:endParaRPr lang="ru-RU" baseline="30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2" name="Group 3"/>
          <p:cNvGrpSpPr/>
          <p:nvPr/>
        </p:nvGrpSpPr>
        <p:grpSpPr>
          <a:xfrm>
            <a:off x="4862007" y="3440259"/>
            <a:ext cx="1635638" cy="1567627"/>
            <a:chOff x="4535120" y="3429769"/>
            <a:chExt cx="1635638" cy="1567627"/>
          </a:xfrm>
        </p:grpSpPr>
        <p:sp>
          <p:nvSpPr>
            <p:cNvPr id="64" name="Овал 63"/>
            <p:cNvSpPr/>
            <p:nvPr/>
          </p:nvSpPr>
          <p:spPr>
            <a:xfrm>
              <a:off x="5645478" y="3429769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4909897" y="3432043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4538613" y="3429769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6012104" y="3429769"/>
              <a:ext cx="158654" cy="158654"/>
            </a:xfrm>
            <a:prstGeom prst="ellipse">
              <a:avLst/>
            </a:prstGeom>
            <a:solidFill>
              <a:srgbClr val="B1063A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5278852" y="3429769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9" name="Прямая соединительная линия 68"/>
            <p:cNvCxnSpPr>
              <a:stCxn id="65" idx="2"/>
              <a:endCxn id="66" idx="6"/>
            </p:cNvCxnSpPr>
            <p:nvPr/>
          </p:nvCxnSpPr>
          <p:spPr>
            <a:xfrm flipH="1" flipV="1">
              <a:off x="4697267" y="3509096"/>
              <a:ext cx="212630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>
              <a:stCxn id="68" idx="2"/>
              <a:endCxn id="65" idx="6"/>
            </p:cNvCxnSpPr>
            <p:nvPr/>
          </p:nvCxnSpPr>
          <p:spPr>
            <a:xfrm flipH="1">
              <a:off x="5068551" y="3509096"/>
              <a:ext cx="210301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>
              <a:stCxn id="64" idx="2"/>
              <a:endCxn id="68" idx="6"/>
            </p:cNvCxnSpPr>
            <p:nvPr/>
          </p:nvCxnSpPr>
          <p:spPr>
            <a:xfrm flipH="1">
              <a:off x="5437506" y="3509096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>
              <a:stCxn id="67" idx="2"/>
              <a:endCxn id="64" idx="6"/>
            </p:cNvCxnSpPr>
            <p:nvPr/>
          </p:nvCxnSpPr>
          <p:spPr>
            <a:xfrm flipH="1">
              <a:off x="5804132" y="3509096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Овал 72"/>
            <p:cNvSpPr/>
            <p:nvPr/>
          </p:nvSpPr>
          <p:spPr>
            <a:xfrm>
              <a:off x="5641985" y="3780076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вал 73"/>
            <p:cNvSpPr/>
            <p:nvPr/>
          </p:nvSpPr>
          <p:spPr>
            <a:xfrm>
              <a:off x="4906404" y="3782350"/>
              <a:ext cx="158654" cy="158654"/>
            </a:xfrm>
            <a:prstGeom prst="ellipse">
              <a:avLst/>
            </a:prstGeom>
            <a:solidFill>
              <a:srgbClr val="B1063A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Овал 74"/>
            <p:cNvSpPr/>
            <p:nvPr/>
          </p:nvSpPr>
          <p:spPr>
            <a:xfrm>
              <a:off x="4535120" y="3780076"/>
              <a:ext cx="158654" cy="158654"/>
            </a:xfrm>
            <a:prstGeom prst="ellipse">
              <a:avLst/>
            </a:prstGeom>
            <a:solidFill>
              <a:srgbClr val="B1063A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6008611" y="3780076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5275359" y="3780076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8" name="Прямая соединительная линия 77"/>
            <p:cNvCxnSpPr>
              <a:stCxn id="74" idx="2"/>
              <a:endCxn id="75" idx="6"/>
            </p:cNvCxnSpPr>
            <p:nvPr/>
          </p:nvCxnSpPr>
          <p:spPr>
            <a:xfrm flipH="1" flipV="1">
              <a:off x="4693774" y="3859403"/>
              <a:ext cx="212630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>
              <a:stCxn id="77" idx="2"/>
              <a:endCxn id="74" idx="6"/>
            </p:cNvCxnSpPr>
            <p:nvPr/>
          </p:nvCxnSpPr>
          <p:spPr>
            <a:xfrm flipH="1">
              <a:off x="5065058" y="3859403"/>
              <a:ext cx="210301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>
              <a:stCxn id="73" idx="2"/>
              <a:endCxn id="77" idx="6"/>
            </p:cNvCxnSpPr>
            <p:nvPr/>
          </p:nvCxnSpPr>
          <p:spPr>
            <a:xfrm flipH="1">
              <a:off x="5434013" y="3859403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>
              <a:stCxn id="76" idx="2"/>
              <a:endCxn id="73" idx="6"/>
            </p:cNvCxnSpPr>
            <p:nvPr/>
          </p:nvCxnSpPr>
          <p:spPr>
            <a:xfrm flipH="1">
              <a:off x="5800639" y="3859403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Овал 81"/>
            <p:cNvSpPr/>
            <p:nvPr/>
          </p:nvSpPr>
          <p:spPr>
            <a:xfrm>
              <a:off x="5641985" y="4135854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>
              <a:off x="4906404" y="4138128"/>
              <a:ext cx="158654" cy="158654"/>
            </a:xfrm>
            <a:prstGeom prst="ellipse">
              <a:avLst/>
            </a:prstGeom>
            <a:solidFill>
              <a:srgbClr val="B1063A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>
              <a:off x="4535120" y="4135854"/>
              <a:ext cx="158654" cy="158654"/>
            </a:xfrm>
            <a:prstGeom prst="ellipse">
              <a:avLst/>
            </a:prstGeom>
            <a:solidFill>
              <a:srgbClr val="B1063A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6008611" y="4135854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5275359" y="4135854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7" name="Прямая соединительная линия 86"/>
            <p:cNvCxnSpPr>
              <a:stCxn id="83" idx="2"/>
              <a:endCxn id="84" idx="6"/>
            </p:cNvCxnSpPr>
            <p:nvPr/>
          </p:nvCxnSpPr>
          <p:spPr>
            <a:xfrm flipH="1" flipV="1">
              <a:off x="4693774" y="4215181"/>
              <a:ext cx="212630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>
              <a:stCxn id="86" idx="2"/>
              <a:endCxn id="83" idx="6"/>
            </p:cNvCxnSpPr>
            <p:nvPr/>
          </p:nvCxnSpPr>
          <p:spPr>
            <a:xfrm flipH="1">
              <a:off x="5065058" y="4215181"/>
              <a:ext cx="210301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>
              <a:stCxn id="82" idx="2"/>
              <a:endCxn id="86" idx="6"/>
            </p:cNvCxnSpPr>
            <p:nvPr/>
          </p:nvCxnSpPr>
          <p:spPr>
            <a:xfrm flipH="1">
              <a:off x="5434013" y="4215181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>
              <a:stCxn id="85" idx="2"/>
              <a:endCxn id="82" idx="6"/>
            </p:cNvCxnSpPr>
            <p:nvPr/>
          </p:nvCxnSpPr>
          <p:spPr>
            <a:xfrm flipH="1">
              <a:off x="5800639" y="4215181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Овал 90"/>
            <p:cNvSpPr/>
            <p:nvPr/>
          </p:nvSpPr>
          <p:spPr>
            <a:xfrm>
              <a:off x="5645478" y="4486161"/>
              <a:ext cx="158654" cy="15865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4909897" y="4488435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Овал 92"/>
            <p:cNvSpPr/>
            <p:nvPr/>
          </p:nvSpPr>
          <p:spPr>
            <a:xfrm>
              <a:off x="4538613" y="4486161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Овал 93"/>
            <p:cNvSpPr/>
            <p:nvPr/>
          </p:nvSpPr>
          <p:spPr>
            <a:xfrm>
              <a:off x="6012104" y="4486161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>
              <a:off x="5278852" y="4486161"/>
              <a:ext cx="158654" cy="158654"/>
            </a:xfrm>
            <a:prstGeom prst="ellipse">
              <a:avLst/>
            </a:prstGeom>
            <a:solidFill>
              <a:srgbClr val="B1063A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6" name="Прямая соединительная линия 95"/>
            <p:cNvCxnSpPr>
              <a:stCxn id="92" idx="2"/>
              <a:endCxn id="93" idx="6"/>
            </p:cNvCxnSpPr>
            <p:nvPr/>
          </p:nvCxnSpPr>
          <p:spPr>
            <a:xfrm flipH="1" flipV="1">
              <a:off x="4697267" y="4565488"/>
              <a:ext cx="212630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>
              <a:stCxn id="95" idx="2"/>
              <a:endCxn id="92" idx="6"/>
            </p:cNvCxnSpPr>
            <p:nvPr/>
          </p:nvCxnSpPr>
          <p:spPr>
            <a:xfrm flipH="1">
              <a:off x="5068551" y="4565488"/>
              <a:ext cx="210301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>
              <a:stCxn id="91" idx="2"/>
              <a:endCxn id="95" idx="6"/>
            </p:cNvCxnSpPr>
            <p:nvPr/>
          </p:nvCxnSpPr>
          <p:spPr>
            <a:xfrm flipH="1">
              <a:off x="5437506" y="4565488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>
              <a:stCxn id="94" idx="2"/>
              <a:endCxn id="91" idx="6"/>
            </p:cNvCxnSpPr>
            <p:nvPr/>
          </p:nvCxnSpPr>
          <p:spPr>
            <a:xfrm flipH="1">
              <a:off x="5804132" y="4565488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Овал 99"/>
            <p:cNvSpPr/>
            <p:nvPr/>
          </p:nvSpPr>
          <p:spPr>
            <a:xfrm>
              <a:off x="5641985" y="4836468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4906404" y="4838742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4535120" y="4836468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6008611" y="4836468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Овал 103"/>
            <p:cNvSpPr/>
            <p:nvPr/>
          </p:nvSpPr>
          <p:spPr>
            <a:xfrm>
              <a:off x="5275359" y="4836468"/>
              <a:ext cx="158654" cy="158654"/>
            </a:xfrm>
            <a:prstGeom prst="ellipse">
              <a:avLst/>
            </a:prstGeom>
            <a:solidFill>
              <a:srgbClr val="B1063A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5" name="Прямая соединительная линия 104"/>
            <p:cNvCxnSpPr>
              <a:stCxn id="101" idx="2"/>
              <a:endCxn id="102" idx="6"/>
            </p:cNvCxnSpPr>
            <p:nvPr/>
          </p:nvCxnSpPr>
          <p:spPr>
            <a:xfrm flipH="1" flipV="1">
              <a:off x="4693774" y="4915795"/>
              <a:ext cx="212630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>
              <a:stCxn id="104" idx="2"/>
              <a:endCxn id="101" idx="6"/>
            </p:cNvCxnSpPr>
            <p:nvPr/>
          </p:nvCxnSpPr>
          <p:spPr>
            <a:xfrm flipH="1">
              <a:off x="5065058" y="4915795"/>
              <a:ext cx="210301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>
              <a:stCxn id="100" idx="2"/>
              <a:endCxn id="104" idx="6"/>
            </p:cNvCxnSpPr>
            <p:nvPr/>
          </p:nvCxnSpPr>
          <p:spPr>
            <a:xfrm flipH="1">
              <a:off x="5434013" y="4915795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>
              <a:stCxn id="103" idx="2"/>
              <a:endCxn id="100" idx="6"/>
            </p:cNvCxnSpPr>
            <p:nvPr/>
          </p:nvCxnSpPr>
          <p:spPr>
            <a:xfrm flipH="1">
              <a:off x="5800639" y="4915795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9" name="Прямая со стрелкой 108"/>
          <p:cNvCxnSpPr/>
          <p:nvPr/>
        </p:nvCxnSpPr>
        <p:spPr>
          <a:xfrm>
            <a:off x="6599893" y="4042723"/>
            <a:ext cx="1217284" cy="13701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7842062" y="3026237"/>
            <a:ext cx="365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Self-supervised neural network</a:t>
            </a:r>
            <a:r>
              <a:rPr lang="en-US" baseline="300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[1]</a:t>
            </a:r>
            <a:endParaRPr lang="ru-RU" baseline="300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050" y="3421859"/>
            <a:ext cx="3359751" cy="1255427"/>
          </a:xfrm>
          <a:prstGeom prst="rect">
            <a:avLst/>
          </a:prstGeom>
        </p:spPr>
      </p:pic>
      <p:sp>
        <p:nvSpPr>
          <p:cNvPr id="112" name="Овал 111"/>
          <p:cNvSpPr/>
          <p:nvPr/>
        </p:nvSpPr>
        <p:spPr>
          <a:xfrm>
            <a:off x="11232030" y="4338050"/>
            <a:ext cx="78771" cy="78771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3" name="Group 1"/>
          <p:cNvGrpSpPr/>
          <p:nvPr/>
        </p:nvGrpSpPr>
        <p:grpSpPr>
          <a:xfrm>
            <a:off x="8695940" y="3903566"/>
            <a:ext cx="2088118" cy="1231005"/>
            <a:chOff x="8369053" y="3893076"/>
            <a:chExt cx="2088118" cy="12310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/>
                <p:cNvSpPr txBox="1"/>
                <p:nvPr/>
              </p:nvSpPr>
              <p:spPr>
                <a:xfrm>
                  <a:off x="8369053" y="3924137"/>
                  <a:ext cx="2815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76" name="TextBox 1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9053" y="3924137"/>
                  <a:ext cx="28155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1739" r="-1521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/>
                <p:cNvSpPr txBox="1"/>
                <p:nvPr/>
              </p:nvSpPr>
              <p:spPr>
                <a:xfrm>
                  <a:off x="10051419" y="3893076"/>
                  <a:ext cx="40575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dirty="0" smtClean="0"/>
                </a:p>
              </p:txBody>
            </p:sp>
          </mc:Choice>
          <mc:Fallback xmlns="">
            <p:sp>
              <p:nvSpPr>
                <p:cNvPr id="177" name="TextBox 1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1419" y="3893076"/>
                  <a:ext cx="405752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3636" t="-4444" r="-4545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6" name="Прямая со стрелкой 115"/>
            <p:cNvCxnSpPr/>
            <p:nvPr/>
          </p:nvCxnSpPr>
          <p:spPr>
            <a:xfrm flipH="1" flipV="1">
              <a:off x="8509829" y="4201136"/>
              <a:ext cx="259976" cy="59565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 стрелкой 116"/>
            <p:cNvCxnSpPr/>
            <p:nvPr/>
          </p:nvCxnSpPr>
          <p:spPr>
            <a:xfrm flipV="1">
              <a:off x="10018419" y="4165047"/>
              <a:ext cx="163146" cy="67142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Прямоугольник 117"/>
            <p:cNvSpPr/>
            <p:nvPr/>
          </p:nvSpPr>
          <p:spPr>
            <a:xfrm>
              <a:off x="8639817" y="4754749"/>
              <a:ext cx="16722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representation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522329" y="5749452"/>
            <a:ext cx="74029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[1] Efficient Estimation of Word Representations in Vector </a:t>
            </a:r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Space, </a:t>
            </a:r>
            <a:r>
              <a:rPr lang="en-US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Mikolov</a:t>
            </a:r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al., NIPS 2013</a:t>
            </a:r>
          </a:p>
          <a:p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[2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] DeepWalk: Online Learning of Social </a:t>
            </a:r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Representations, </a:t>
            </a:r>
            <a:r>
              <a:rPr lang="en-US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Perozzi</a:t>
            </a:r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al., KDD 2014</a:t>
            </a:r>
          </a:p>
          <a:p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[3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] node2vec: Scalable Feature Learning for </a:t>
            </a:r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Networks, Grover &amp; </a:t>
            </a:r>
            <a:r>
              <a:rPr lang="en-US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Leskovec</a:t>
            </a:r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KDD 2016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0" name="Овал 173"/>
          <p:cNvSpPr/>
          <p:nvPr/>
        </p:nvSpPr>
        <p:spPr>
          <a:xfrm>
            <a:off x="8013077" y="3575868"/>
            <a:ext cx="78771" cy="78771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1063A"/>
              </a:solidFill>
            </a:endParaRPr>
          </a:p>
        </p:txBody>
      </p:sp>
      <p:cxnSp>
        <p:nvCxnSpPr>
          <p:cNvPr id="121" name="Прямая соединительная линия 96"/>
          <p:cNvCxnSpPr>
            <a:stCxn id="20" idx="4"/>
            <a:endCxn id="21" idx="0"/>
          </p:cNvCxnSpPr>
          <p:nvPr/>
        </p:nvCxnSpPr>
        <p:spPr>
          <a:xfrm>
            <a:off x="1696715" y="3274114"/>
            <a:ext cx="268266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28"/>
          <p:cNvCxnSpPr/>
          <p:nvPr/>
        </p:nvCxnSpPr>
        <p:spPr>
          <a:xfrm flipH="1">
            <a:off x="2016144" y="3566862"/>
            <a:ext cx="188939" cy="186601"/>
          </a:xfrm>
          <a:prstGeom prst="straightConnector1">
            <a:avLst/>
          </a:prstGeom>
          <a:ln w="38100">
            <a:solidFill>
              <a:srgbClr val="B106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94"/>
          <p:cNvCxnSpPr/>
          <p:nvPr/>
        </p:nvCxnSpPr>
        <p:spPr>
          <a:xfrm>
            <a:off x="7773587" y="3444734"/>
            <a:ext cx="184087" cy="134992"/>
          </a:xfrm>
          <a:prstGeom prst="straightConnector1">
            <a:avLst/>
          </a:prstGeom>
          <a:ln w="38100">
            <a:solidFill>
              <a:srgbClr val="B106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95"/>
          <p:cNvCxnSpPr/>
          <p:nvPr/>
        </p:nvCxnSpPr>
        <p:spPr>
          <a:xfrm flipH="1">
            <a:off x="5727866" y="2892828"/>
            <a:ext cx="188939" cy="186601"/>
          </a:xfrm>
          <a:prstGeom prst="straightConnector1">
            <a:avLst/>
          </a:prstGeom>
          <a:ln w="38100">
            <a:solidFill>
              <a:srgbClr val="B106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96"/>
          <p:cNvCxnSpPr>
            <a:endCxn id="25" idx="1"/>
          </p:cNvCxnSpPr>
          <p:nvPr/>
        </p:nvCxnSpPr>
        <p:spPr>
          <a:xfrm>
            <a:off x="2461268" y="3861789"/>
            <a:ext cx="119338" cy="178328"/>
          </a:xfrm>
          <a:prstGeom prst="straightConnector1">
            <a:avLst/>
          </a:prstGeom>
          <a:ln w="38100">
            <a:solidFill>
              <a:srgbClr val="B106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97"/>
          <p:cNvCxnSpPr/>
          <p:nvPr/>
        </p:nvCxnSpPr>
        <p:spPr>
          <a:xfrm>
            <a:off x="5896069" y="2901890"/>
            <a:ext cx="119338" cy="178328"/>
          </a:xfrm>
          <a:prstGeom prst="straightConnector1">
            <a:avLst/>
          </a:prstGeom>
          <a:ln w="38100">
            <a:solidFill>
              <a:srgbClr val="B106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98"/>
          <p:cNvCxnSpPr/>
          <p:nvPr/>
        </p:nvCxnSpPr>
        <p:spPr>
          <a:xfrm flipH="1">
            <a:off x="11356900" y="4310711"/>
            <a:ext cx="195168" cy="72437"/>
          </a:xfrm>
          <a:prstGeom prst="straightConnector1">
            <a:avLst/>
          </a:prstGeom>
          <a:ln w="38100">
            <a:solidFill>
              <a:srgbClr val="B106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26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Wait, what?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 we know what do these walks mean?</a:t>
            </a:r>
          </a:p>
          <a:p>
            <a:pPr lvl="1"/>
            <a:r>
              <a:rPr lang="en-US" dirty="0"/>
              <a:t>What do parameters change?</a:t>
            </a:r>
          </a:p>
          <a:p>
            <a:pPr lvl="1"/>
            <a:r>
              <a:rPr lang="en-US" dirty="0"/>
              <a:t>What does the model optimize?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28" name="Облако 127"/>
          <p:cNvSpPr/>
          <p:nvPr/>
        </p:nvSpPr>
        <p:spPr>
          <a:xfrm>
            <a:off x="7783444" y="2102020"/>
            <a:ext cx="3879322" cy="1793279"/>
          </a:xfrm>
          <a:prstGeom prst="cloud">
            <a:avLst/>
          </a:prstGeom>
          <a:solidFill>
            <a:srgbClr val="E41A1C">
              <a:alpha val="5098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word2vec can be understood as matrix factorization!</a:t>
            </a:r>
            <a:endParaRPr lang="ru-RU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22329" y="5749452"/>
            <a:ext cx="7287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[1] Metric recovery from directed unweighted graphs, </a:t>
            </a:r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Hashimoto et al., AISTATS 2015</a:t>
            </a:r>
          </a:p>
          <a:p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2] Neural Word Embedding as Implicit Matrix Factorization , </a:t>
            </a:r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Levy &amp; Goldberg, NIPS 2014</a:t>
            </a:r>
          </a:p>
        </p:txBody>
      </p:sp>
    </p:spTree>
    <p:extLst>
      <p:ext uri="{BB962C8B-B14F-4D97-AF65-F5344CB8AC3E}">
        <p14:creationId xmlns:p14="http://schemas.microsoft.com/office/powerpoint/2010/main" val="403903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Wait, what?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 we know what do these walks mean?</a:t>
            </a:r>
          </a:p>
          <a:p>
            <a:pPr lvl="1"/>
            <a:r>
              <a:rPr lang="en-US" dirty="0"/>
              <a:t>What do parameters change?</a:t>
            </a:r>
          </a:p>
          <a:p>
            <a:pPr lvl="1"/>
            <a:r>
              <a:rPr lang="en-US" dirty="0"/>
              <a:t>What does the model optimize?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28" name="Облако 127"/>
          <p:cNvSpPr/>
          <p:nvPr/>
        </p:nvSpPr>
        <p:spPr>
          <a:xfrm>
            <a:off x="7783444" y="2102020"/>
            <a:ext cx="3879322" cy="1793279"/>
          </a:xfrm>
          <a:prstGeom prst="cloud">
            <a:avLst/>
          </a:prstGeom>
          <a:solidFill>
            <a:srgbClr val="E41A1C">
              <a:alpha val="5098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word2vec can be understood as matrix factorization!</a:t>
            </a:r>
            <a:endParaRPr lang="ru-RU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9" name="Объект 11"/>
          <p:cNvSpPr txBox="1">
            <a:spLocks/>
          </p:cNvSpPr>
          <p:nvPr/>
        </p:nvSpPr>
        <p:spPr>
          <a:xfrm>
            <a:off x="690191" y="4148259"/>
            <a:ext cx="6916558" cy="7908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1063A"/>
              </a:buClr>
              <a:buFont typeface="+mj-lt"/>
              <a:buAutoNum type="arabicPeriod"/>
              <a:defRPr sz="32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8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Yes, but the assumptions are too strict!</a:t>
            </a:r>
          </a:p>
          <a:p>
            <a:pPr marL="0" indent="0" algn="ctr">
              <a:buNone/>
            </a:pPr>
            <a:r>
              <a:rPr lang="en-US" sz="1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(dimensionality = number of nodes)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22329" y="5749452"/>
            <a:ext cx="7287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[1] Metric recovery from directed unweighted graphs, </a:t>
            </a:r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Hashimoto et al., AISTATS 2015</a:t>
            </a:r>
          </a:p>
          <a:p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2] Neural Word Embedding as Implicit Matrix Factorization , </a:t>
            </a:r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Levy &amp; Goldberg, NIPS 2014</a:t>
            </a:r>
          </a:p>
        </p:txBody>
      </p:sp>
    </p:spTree>
    <p:extLst>
      <p:ext uri="{BB962C8B-B14F-4D97-AF65-F5344CB8AC3E}">
        <p14:creationId xmlns:p14="http://schemas.microsoft.com/office/powerpoint/2010/main" val="16657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observation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16" name="Объект 11"/>
          <p:cNvSpPr>
            <a:spLocks noGrp="1"/>
          </p:cNvSpPr>
          <p:nvPr>
            <p:ph idx="1"/>
          </p:nvPr>
        </p:nvSpPr>
        <p:spPr>
          <a:xfrm>
            <a:off x="685546" y="1678185"/>
            <a:ext cx="10804481" cy="633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Random walks define node similarity distributions!</a:t>
            </a:r>
          </a:p>
        </p:txBody>
      </p:sp>
      <p:sp>
        <p:nvSpPr>
          <p:cNvPr id="128" name="Овал 127"/>
          <p:cNvSpPr/>
          <p:nvPr/>
        </p:nvSpPr>
        <p:spPr>
          <a:xfrm>
            <a:off x="838200" y="2768901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Овал 128"/>
          <p:cNvSpPr/>
          <p:nvPr/>
        </p:nvSpPr>
        <p:spPr>
          <a:xfrm>
            <a:off x="840759" y="3543230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Овал 129"/>
          <p:cNvSpPr/>
          <p:nvPr/>
        </p:nvSpPr>
        <p:spPr>
          <a:xfrm>
            <a:off x="1859641" y="3686848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/>
          <p:cNvSpPr/>
          <p:nvPr/>
        </p:nvSpPr>
        <p:spPr>
          <a:xfrm>
            <a:off x="1443813" y="4323224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1028839" y="5054227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Овал 132"/>
          <p:cNvSpPr/>
          <p:nvPr/>
        </p:nvSpPr>
        <p:spPr>
          <a:xfrm>
            <a:off x="1996969" y="4808683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/>
          <p:cNvSpPr/>
          <p:nvPr/>
        </p:nvSpPr>
        <p:spPr>
          <a:xfrm>
            <a:off x="2785547" y="3269472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Овал 134"/>
          <p:cNvSpPr/>
          <p:nvPr/>
        </p:nvSpPr>
        <p:spPr>
          <a:xfrm>
            <a:off x="3180475" y="4395626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Овал 135"/>
          <p:cNvSpPr/>
          <p:nvPr/>
        </p:nvSpPr>
        <p:spPr>
          <a:xfrm>
            <a:off x="3339130" y="3760740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7" name="Прямая соединительная линия 136"/>
          <p:cNvCxnSpPr>
            <a:stCxn id="130" idx="4"/>
            <a:endCxn id="131" idx="0"/>
          </p:cNvCxnSpPr>
          <p:nvPr/>
        </p:nvCxnSpPr>
        <p:spPr>
          <a:xfrm flipH="1">
            <a:off x="1523140" y="3845503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>
            <a:stCxn id="129" idx="4"/>
            <a:endCxn id="131" idx="1"/>
          </p:cNvCxnSpPr>
          <p:nvPr/>
        </p:nvCxnSpPr>
        <p:spPr>
          <a:xfrm>
            <a:off x="920087" y="3701884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>
            <a:stCxn id="130" idx="0"/>
            <a:endCxn id="157" idx="4"/>
          </p:cNvCxnSpPr>
          <p:nvPr/>
        </p:nvCxnSpPr>
        <p:spPr>
          <a:xfrm flipH="1" flipV="1">
            <a:off x="1670704" y="3210616"/>
            <a:ext cx="268265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>
            <a:stCxn id="128" idx="6"/>
            <a:endCxn id="157" idx="2"/>
          </p:cNvCxnSpPr>
          <p:nvPr/>
        </p:nvCxnSpPr>
        <p:spPr>
          <a:xfrm>
            <a:off x="996854" y="2848228"/>
            <a:ext cx="594522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>
            <a:stCxn id="128" idx="4"/>
            <a:endCxn id="129" idx="0"/>
          </p:cNvCxnSpPr>
          <p:nvPr/>
        </p:nvCxnSpPr>
        <p:spPr>
          <a:xfrm>
            <a:off x="917527" y="2927555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>
            <a:stCxn id="128" idx="5"/>
            <a:endCxn id="130" idx="1"/>
          </p:cNvCxnSpPr>
          <p:nvPr/>
        </p:nvCxnSpPr>
        <p:spPr>
          <a:xfrm>
            <a:off x="973620" y="2904321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/>
          <p:cNvCxnSpPr>
            <a:stCxn id="157" idx="3"/>
            <a:endCxn id="129" idx="7"/>
          </p:cNvCxnSpPr>
          <p:nvPr/>
        </p:nvCxnSpPr>
        <p:spPr>
          <a:xfrm flipH="1">
            <a:off x="976179" y="3187381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>
            <a:stCxn id="132" idx="0"/>
            <a:endCxn id="131" idx="3"/>
          </p:cNvCxnSpPr>
          <p:nvPr/>
        </p:nvCxnSpPr>
        <p:spPr>
          <a:xfrm flipV="1">
            <a:off x="1108167" y="4458643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>
            <a:stCxn id="132" idx="6"/>
            <a:endCxn id="133" idx="2"/>
          </p:cNvCxnSpPr>
          <p:nvPr/>
        </p:nvCxnSpPr>
        <p:spPr>
          <a:xfrm flipV="1">
            <a:off x="1187494" y="4888010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>
            <a:stCxn id="131" idx="5"/>
            <a:endCxn id="133" idx="1"/>
          </p:cNvCxnSpPr>
          <p:nvPr/>
        </p:nvCxnSpPr>
        <p:spPr>
          <a:xfrm>
            <a:off x="1579233" y="4458643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>
            <a:stCxn id="135" idx="0"/>
            <a:endCxn id="136" idx="4"/>
          </p:cNvCxnSpPr>
          <p:nvPr/>
        </p:nvCxnSpPr>
        <p:spPr>
          <a:xfrm flipV="1">
            <a:off x="3259803" y="3919393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/>
          <p:cNvCxnSpPr>
            <a:stCxn id="135" idx="1"/>
          </p:cNvCxnSpPr>
          <p:nvPr/>
        </p:nvCxnSpPr>
        <p:spPr>
          <a:xfrm flipH="1" flipV="1">
            <a:off x="2666778" y="4088803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>
            <a:stCxn id="134" idx="6"/>
            <a:endCxn id="136" idx="1"/>
          </p:cNvCxnSpPr>
          <p:nvPr/>
        </p:nvCxnSpPr>
        <p:spPr>
          <a:xfrm>
            <a:off x="2944201" y="3348799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>
            <a:stCxn id="131" idx="6"/>
          </p:cNvCxnSpPr>
          <p:nvPr/>
        </p:nvCxnSpPr>
        <p:spPr>
          <a:xfrm flipV="1">
            <a:off x="1602467" y="4088803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>
            <a:stCxn id="130" idx="5"/>
          </p:cNvCxnSpPr>
          <p:nvPr/>
        </p:nvCxnSpPr>
        <p:spPr>
          <a:xfrm>
            <a:off x="1995060" y="3822269"/>
            <a:ext cx="536299" cy="21044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>
            <a:stCxn id="134" idx="3"/>
          </p:cNvCxnSpPr>
          <p:nvPr/>
        </p:nvCxnSpPr>
        <p:spPr>
          <a:xfrm flipH="1">
            <a:off x="2610686" y="3404891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>
            <a:stCxn id="128" idx="6"/>
            <a:endCxn id="134" idx="1"/>
          </p:cNvCxnSpPr>
          <p:nvPr/>
        </p:nvCxnSpPr>
        <p:spPr>
          <a:xfrm>
            <a:off x="996854" y="2848228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 стрелкой 153"/>
          <p:cNvCxnSpPr/>
          <p:nvPr/>
        </p:nvCxnSpPr>
        <p:spPr>
          <a:xfrm>
            <a:off x="3650184" y="3840067"/>
            <a:ext cx="1217284" cy="13701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Прямоугольник 154"/>
              <p:cNvSpPr/>
              <p:nvPr/>
            </p:nvSpPr>
            <p:spPr>
              <a:xfrm>
                <a:off x="4748375" y="2746251"/>
                <a:ext cx="10617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𝑠𝑖𝑚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,⋅)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5" name="Прямоугольник 1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375" y="2746251"/>
                <a:ext cx="1061701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6" name="Group 2"/>
          <p:cNvGrpSpPr/>
          <p:nvPr/>
        </p:nvGrpSpPr>
        <p:grpSpPr>
          <a:xfrm>
            <a:off x="1528344" y="2961695"/>
            <a:ext cx="261507" cy="307777"/>
            <a:chOff x="1227470" y="3014704"/>
            <a:chExt cx="261507" cy="307777"/>
          </a:xfrm>
        </p:grpSpPr>
        <p:sp>
          <p:nvSpPr>
            <p:cNvPr id="157" name="Овал 156"/>
            <p:cNvSpPr/>
            <p:nvPr/>
          </p:nvSpPr>
          <p:spPr>
            <a:xfrm>
              <a:off x="1290501" y="3104970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Прямоугольник 157"/>
                <p:cNvSpPr/>
                <p:nvPr/>
              </p:nvSpPr>
              <p:spPr>
                <a:xfrm>
                  <a:off x="1227470" y="3014704"/>
                  <a:ext cx="26150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9" name="Прямоугольник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7470" y="3014704"/>
                  <a:ext cx="261507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9" name="Group 3"/>
          <p:cNvGrpSpPr/>
          <p:nvPr/>
        </p:nvGrpSpPr>
        <p:grpSpPr>
          <a:xfrm>
            <a:off x="2470420" y="3857262"/>
            <a:ext cx="261507" cy="307777"/>
            <a:chOff x="2169546" y="3910271"/>
            <a:chExt cx="261507" cy="307777"/>
          </a:xfrm>
        </p:grpSpPr>
        <p:sp>
          <p:nvSpPr>
            <p:cNvPr id="160" name="Овал 87"/>
            <p:cNvSpPr/>
            <p:nvPr/>
          </p:nvSpPr>
          <p:spPr>
            <a:xfrm>
              <a:off x="2230485" y="4006393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Прямоугольник 160"/>
                <p:cNvSpPr/>
                <p:nvPr/>
              </p:nvSpPr>
              <p:spPr>
                <a:xfrm>
                  <a:off x="2169546" y="3910271"/>
                  <a:ext cx="26150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1" name="Прямоугольник 1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9546" y="3910271"/>
                  <a:ext cx="261507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Прямоугольник 7"/>
              <p:cNvSpPr/>
              <p:nvPr/>
            </p:nvSpPr>
            <p:spPr>
              <a:xfrm>
                <a:off x="6481366" y="2702227"/>
                <a:ext cx="10617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𝑠𝑖𝑚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,⋅)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2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366" y="2702227"/>
                <a:ext cx="1061701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78" y="3032024"/>
            <a:ext cx="3146186" cy="2131478"/>
          </a:xfrm>
          <a:prstGeom prst="rect">
            <a:avLst/>
          </a:prstGeom>
        </p:spPr>
      </p:pic>
      <p:grpSp>
        <p:nvGrpSpPr>
          <p:cNvPr id="164" name="Group 46"/>
          <p:cNvGrpSpPr/>
          <p:nvPr/>
        </p:nvGrpSpPr>
        <p:grpSpPr>
          <a:xfrm>
            <a:off x="5132242" y="5111684"/>
            <a:ext cx="261507" cy="307777"/>
            <a:chOff x="1227470" y="3014704"/>
            <a:chExt cx="261507" cy="307777"/>
          </a:xfrm>
        </p:grpSpPr>
        <p:sp>
          <p:nvSpPr>
            <p:cNvPr id="165" name="Овал 116"/>
            <p:cNvSpPr/>
            <p:nvPr/>
          </p:nvSpPr>
          <p:spPr>
            <a:xfrm>
              <a:off x="1290501" y="3104970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Прямоугольник 8"/>
                <p:cNvSpPr/>
                <p:nvPr/>
              </p:nvSpPr>
              <p:spPr>
                <a:xfrm>
                  <a:off x="1227470" y="3014704"/>
                  <a:ext cx="26150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9" name="Прямоугольник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7470" y="3014704"/>
                  <a:ext cx="261507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7" name="Group 49"/>
          <p:cNvGrpSpPr/>
          <p:nvPr/>
        </p:nvGrpSpPr>
        <p:grpSpPr>
          <a:xfrm>
            <a:off x="7172694" y="5107878"/>
            <a:ext cx="261507" cy="307777"/>
            <a:chOff x="2169546" y="3910271"/>
            <a:chExt cx="261507" cy="307777"/>
          </a:xfrm>
        </p:grpSpPr>
        <p:sp>
          <p:nvSpPr>
            <p:cNvPr id="168" name="Овал 87"/>
            <p:cNvSpPr/>
            <p:nvPr/>
          </p:nvSpPr>
          <p:spPr>
            <a:xfrm>
              <a:off x="2230485" y="4006393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Прямоугольник 150"/>
                <p:cNvSpPr/>
                <p:nvPr/>
              </p:nvSpPr>
              <p:spPr>
                <a:xfrm>
                  <a:off x="2169546" y="3910271"/>
                  <a:ext cx="26150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Прямоугольник 1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9546" y="3910271"/>
                  <a:ext cx="261507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Облако 4"/>
          <p:cNvSpPr/>
          <p:nvPr/>
        </p:nvSpPr>
        <p:spPr>
          <a:xfrm>
            <a:off x="7820114" y="2181533"/>
            <a:ext cx="4262304" cy="1793279"/>
          </a:xfrm>
          <a:prstGeom prst="cloud">
            <a:avLst/>
          </a:prstGeom>
          <a:solidFill>
            <a:srgbClr val="E41A1C">
              <a:alpha val="5098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Random walks converge to Personalized PageRank</a:t>
            </a:r>
            <a:endParaRPr lang="ru-RU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39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observation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16" name="Объект 11"/>
          <p:cNvSpPr>
            <a:spLocks noGrp="1"/>
          </p:cNvSpPr>
          <p:nvPr>
            <p:ph idx="1"/>
          </p:nvPr>
        </p:nvSpPr>
        <p:spPr>
          <a:xfrm>
            <a:off x="685546" y="1678185"/>
            <a:ext cx="10804481" cy="633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Random walks define node similarity distributions!</a:t>
            </a:r>
          </a:p>
        </p:txBody>
      </p:sp>
      <p:sp>
        <p:nvSpPr>
          <p:cNvPr id="128" name="Овал 127"/>
          <p:cNvSpPr/>
          <p:nvPr/>
        </p:nvSpPr>
        <p:spPr>
          <a:xfrm>
            <a:off x="838200" y="2768901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Овал 128"/>
          <p:cNvSpPr/>
          <p:nvPr/>
        </p:nvSpPr>
        <p:spPr>
          <a:xfrm>
            <a:off x="840759" y="3543230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Овал 129"/>
          <p:cNvSpPr/>
          <p:nvPr/>
        </p:nvSpPr>
        <p:spPr>
          <a:xfrm>
            <a:off x="1859641" y="3686848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/>
          <p:cNvSpPr/>
          <p:nvPr/>
        </p:nvSpPr>
        <p:spPr>
          <a:xfrm>
            <a:off x="1443813" y="4323224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1028839" y="5054227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Овал 132"/>
          <p:cNvSpPr/>
          <p:nvPr/>
        </p:nvSpPr>
        <p:spPr>
          <a:xfrm>
            <a:off x="1996969" y="4808683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/>
          <p:cNvSpPr/>
          <p:nvPr/>
        </p:nvSpPr>
        <p:spPr>
          <a:xfrm>
            <a:off x="2785547" y="3269472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Овал 134"/>
          <p:cNvSpPr/>
          <p:nvPr/>
        </p:nvSpPr>
        <p:spPr>
          <a:xfrm>
            <a:off x="3180475" y="4395626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Овал 135"/>
          <p:cNvSpPr/>
          <p:nvPr/>
        </p:nvSpPr>
        <p:spPr>
          <a:xfrm>
            <a:off x="3339130" y="3760740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7" name="Прямая соединительная линия 136"/>
          <p:cNvCxnSpPr>
            <a:stCxn id="130" idx="4"/>
            <a:endCxn id="131" idx="0"/>
          </p:cNvCxnSpPr>
          <p:nvPr/>
        </p:nvCxnSpPr>
        <p:spPr>
          <a:xfrm flipH="1">
            <a:off x="1523140" y="3845503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>
            <a:stCxn id="129" idx="4"/>
            <a:endCxn id="131" idx="1"/>
          </p:cNvCxnSpPr>
          <p:nvPr/>
        </p:nvCxnSpPr>
        <p:spPr>
          <a:xfrm>
            <a:off x="920087" y="3701884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>
            <a:stCxn id="130" idx="0"/>
            <a:endCxn id="157" idx="4"/>
          </p:cNvCxnSpPr>
          <p:nvPr/>
        </p:nvCxnSpPr>
        <p:spPr>
          <a:xfrm flipH="1" flipV="1">
            <a:off x="1670704" y="3210616"/>
            <a:ext cx="268265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>
            <a:stCxn id="128" idx="6"/>
            <a:endCxn id="157" idx="2"/>
          </p:cNvCxnSpPr>
          <p:nvPr/>
        </p:nvCxnSpPr>
        <p:spPr>
          <a:xfrm>
            <a:off x="996854" y="2848228"/>
            <a:ext cx="594522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>
            <a:stCxn id="128" idx="4"/>
            <a:endCxn id="129" idx="0"/>
          </p:cNvCxnSpPr>
          <p:nvPr/>
        </p:nvCxnSpPr>
        <p:spPr>
          <a:xfrm>
            <a:off x="917527" y="2927555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>
            <a:stCxn id="128" idx="5"/>
            <a:endCxn id="130" idx="1"/>
          </p:cNvCxnSpPr>
          <p:nvPr/>
        </p:nvCxnSpPr>
        <p:spPr>
          <a:xfrm>
            <a:off x="973620" y="2904321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/>
          <p:cNvCxnSpPr>
            <a:stCxn id="157" idx="3"/>
            <a:endCxn id="129" idx="7"/>
          </p:cNvCxnSpPr>
          <p:nvPr/>
        </p:nvCxnSpPr>
        <p:spPr>
          <a:xfrm flipH="1">
            <a:off x="976179" y="3187381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>
            <a:stCxn id="132" idx="0"/>
            <a:endCxn id="131" idx="3"/>
          </p:cNvCxnSpPr>
          <p:nvPr/>
        </p:nvCxnSpPr>
        <p:spPr>
          <a:xfrm flipV="1">
            <a:off x="1108167" y="4458643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>
            <a:stCxn id="132" idx="6"/>
            <a:endCxn id="133" idx="2"/>
          </p:cNvCxnSpPr>
          <p:nvPr/>
        </p:nvCxnSpPr>
        <p:spPr>
          <a:xfrm flipV="1">
            <a:off x="1187494" y="4888010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>
            <a:stCxn id="131" idx="5"/>
            <a:endCxn id="133" idx="1"/>
          </p:cNvCxnSpPr>
          <p:nvPr/>
        </p:nvCxnSpPr>
        <p:spPr>
          <a:xfrm>
            <a:off x="1579233" y="4458643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>
            <a:stCxn id="135" idx="0"/>
            <a:endCxn id="136" idx="4"/>
          </p:cNvCxnSpPr>
          <p:nvPr/>
        </p:nvCxnSpPr>
        <p:spPr>
          <a:xfrm flipV="1">
            <a:off x="3259803" y="3919393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/>
          <p:cNvCxnSpPr>
            <a:stCxn id="135" idx="1"/>
          </p:cNvCxnSpPr>
          <p:nvPr/>
        </p:nvCxnSpPr>
        <p:spPr>
          <a:xfrm flipH="1" flipV="1">
            <a:off x="2666778" y="4088803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>
            <a:stCxn id="134" idx="6"/>
            <a:endCxn id="136" idx="1"/>
          </p:cNvCxnSpPr>
          <p:nvPr/>
        </p:nvCxnSpPr>
        <p:spPr>
          <a:xfrm>
            <a:off x="2944201" y="3348799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>
            <a:stCxn id="131" idx="6"/>
          </p:cNvCxnSpPr>
          <p:nvPr/>
        </p:nvCxnSpPr>
        <p:spPr>
          <a:xfrm flipV="1">
            <a:off x="1602467" y="4088803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>
            <a:stCxn id="130" idx="5"/>
          </p:cNvCxnSpPr>
          <p:nvPr/>
        </p:nvCxnSpPr>
        <p:spPr>
          <a:xfrm>
            <a:off x="1995060" y="3822269"/>
            <a:ext cx="536299" cy="21044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>
            <a:stCxn id="134" idx="3"/>
          </p:cNvCxnSpPr>
          <p:nvPr/>
        </p:nvCxnSpPr>
        <p:spPr>
          <a:xfrm flipH="1">
            <a:off x="2610686" y="3404891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>
            <a:stCxn id="128" idx="6"/>
            <a:endCxn id="134" idx="1"/>
          </p:cNvCxnSpPr>
          <p:nvPr/>
        </p:nvCxnSpPr>
        <p:spPr>
          <a:xfrm>
            <a:off x="996854" y="2848228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 стрелкой 153"/>
          <p:cNvCxnSpPr/>
          <p:nvPr/>
        </p:nvCxnSpPr>
        <p:spPr>
          <a:xfrm>
            <a:off x="3650184" y="3840067"/>
            <a:ext cx="1217284" cy="13701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Прямоугольник 154"/>
              <p:cNvSpPr/>
              <p:nvPr/>
            </p:nvSpPr>
            <p:spPr>
              <a:xfrm>
                <a:off x="4748375" y="2746251"/>
                <a:ext cx="10617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𝑠𝑖𝑚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,⋅)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5" name="Прямоугольник 1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375" y="2746251"/>
                <a:ext cx="1061701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6" name="Group 2"/>
          <p:cNvGrpSpPr/>
          <p:nvPr/>
        </p:nvGrpSpPr>
        <p:grpSpPr>
          <a:xfrm>
            <a:off x="1528344" y="2961695"/>
            <a:ext cx="261507" cy="307777"/>
            <a:chOff x="1227470" y="3014704"/>
            <a:chExt cx="261507" cy="307777"/>
          </a:xfrm>
        </p:grpSpPr>
        <p:sp>
          <p:nvSpPr>
            <p:cNvPr id="157" name="Овал 156"/>
            <p:cNvSpPr/>
            <p:nvPr/>
          </p:nvSpPr>
          <p:spPr>
            <a:xfrm>
              <a:off x="1290501" y="3104970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Прямоугольник 157"/>
                <p:cNvSpPr/>
                <p:nvPr/>
              </p:nvSpPr>
              <p:spPr>
                <a:xfrm>
                  <a:off x="1227470" y="3014704"/>
                  <a:ext cx="26150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9" name="Прямоугольник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7470" y="3014704"/>
                  <a:ext cx="261507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9" name="Group 3"/>
          <p:cNvGrpSpPr/>
          <p:nvPr/>
        </p:nvGrpSpPr>
        <p:grpSpPr>
          <a:xfrm>
            <a:off x="2470420" y="3857262"/>
            <a:ext cx="261507" cy="307777"/>
            <a:chOff x="2169546" y="3910271"/>
            <a:chExt cx="261507" cy="307777"/>
          </a:xfrm>
        </p:grpSpPr>
        <p:sp>
          <p:nvSpPr>
            <p:cNvPr id="160" name="Овал 87"/>
            <p:cNvSpPr/>
            <p:nvPr/>
          </p:nvSpPr>
          <p:spPr>
            <a:xfrm>
              <a:off x="2230485" y="4006393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Прямоугольник 160"/>
                <p:cNvSpPr/>
                <p:nvPr/>
              </p:nvSpPr>
              <p:spPr>
                <a:xfrm>
                  <a:off x="2169546" y="3910271"/>
                  <a:ext cx="26150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1" name="Прямоугольник 1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9546" y="3910271"/>
                  <a:ext cx="261507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Прямоугольник 7"/>
              <p:cNvSpPr/>
              <p:nvPr/>
            </p:nvSpPr>
            <p:spPr>
              <a:xfrm>
                <a:off x="6481366" y="2702227"/>
                <a:ext cx="10617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𝑠𝑖𝑚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,⋅)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2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366" y="2702227"/>
                <a:ext cx="1061701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78" y="3032024"/>
            <a:ext cx="3146186" cy="2131478"/>
          </a:xfrm>
          <a:prstGeom prst="rect">
            <a:avLst/>
          </a:prstGeom>
        </p:spPr>
      </p:pic>
      <p:grpSp>
        <p:nvGrpSpPr>
          <p:cNvPr id="164" name="Group 46"/>
          <p:cNvGrpSpPr/>
          <p:nvPr/>
        </p:nvGrpSpPr>
        <p:grpSpPr>
          <a:xfrm>
            <a:off x="5132242" y="5111684"/>
            <a:ext cx="261507" cy="307777"/>
            <a:chOff x="1227470" y="3014704"/>
            <a:chExt cx="261507" cy="307777"/>
          </a:xfrm>
        </p:grpSpPr>
        <p:sp>
          <p:nvSpPr>
            <p:cNvPr id="165" name="Овал 116"/>
            <p:cNvSpPr/>
            <p:nvPr/>
          </p:nvSpPr>
          <p:spPr>
            <a:xfrm>
              <a:off x="1290501" y="3104970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Прямоугольник 8"/>
                <p:cNvSpPr/>
                <p:nvPr/>
              </p:nvSpPr>
              <p:spPr>
                <a:xfrm>
                  <a:off x="1227470" y="3014704"/>
                  <a:ext cx="26150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9" name="Прямоугольник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7470" y="3014704"/>
                  <a:ext cx="261507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7" name="Group 49"/>
          <p:cNvGrpSpPr/>
          <p:nvPr/>
        </p:nvGrpSpPr>
        <p:grpSpPr>
          <a:xfrm>
            <a:off x="7172694" y="5107878"/>
            <a:ext cx="261507" cy="307777"/>
            <a:chOff x="2169546" y="3910271"/>
            <a:chExt cx="261507" cy="307777"/>
          </a:xfrm>
        </p:grpSpPr>
        <p:sp>
          <p:nvSpPr>
            <p:cNvPr id="168" name="Овал 87"/>
            <p:cNvSpPr/>
            <p:nvPr/>
          </p:nvSpPr>
          <p:spPr>
            <a:xfrm>
              <a:off x="2230485" y="4006393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Прямоугольник 150"/>
                <p:cNvSpPr/>
                <p:nvPr/>
              </p:nvSpPr>
              <p:spPr>
                <a:xfrm>
                  <a:off x="2169546" y="3910271"/>
                  <a:ext cx="26150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Прямоугольник 1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9546" y="3910271"/>
                  <a:ext cx="261507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0" name="Объект 11"/>
          <p:cNvSpPr txBox="1">
            <a:spLocks/>
          </p:cNvSpPr>
          <p:nvPr/>
        </p:nvSpPr>
        <p:spPr>
          <a:xfrm>
            <a:off x="601842" y="5783111"/>
            <a:ext cx="10804481" cy="559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1063A"/>
              </a:buClr>
              <a:buFont typeface="+mj-lt"/>
              <a:buAutoNum type="arabicPeriod"/>
              <a:defRPr sz="32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8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Q: Can we inject similarities fully into 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</a:t>
            </a:r>
            <a:r>
              <a:rPr lang="en-US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model?</a:t>
            </a:r>
            <a:endParaRPr lang="ru-RU" b="1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7820114" y="2181533"/>
            <a:ext cx="4262304" cy="1793279"/>
          </a:xfrm>
          <a:prstGeom prst="cloud">
            <a:avLst/>
          </a:prstGeom>
          <a:solidFill>
            <a:srgbClr val="E41A1C">
              <a:alpha val="5098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Random walks converge to Personalized PageRank</a:t>
            </a:r>
            <a:endParaRPr lang="ru-RU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Yes, we can!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VERSE can learn similarity </a:t>
            </a:r>
            <a:r>
              <a:rPr lang="en-US" u="sng" dirty="0" smtClean="0"/>
              <a:t>distributions</a:t>
            </a:r>
            <a:endParaRPr lang="ru-RU" u="sng" dirty="0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259" y="3268503"/>
            <a:ext cx="3359751" cy="1255427"/>
          </a:xfrm>
          <a:prstGeom prst="rect">
            <a:avLst/>
          </a:prstGeom>
        </p:spPr>
      </p:pic>
      <p:grpSp>
        <p:nvGrpSpPr>
          <p:cNvPr id="51" name="Group 10"/>
          <p:cNvGrpSpPr/>
          <p:nvPr/>
        </p:nvGrpSpPr>
        <p:grpSpPr>
          <a:xfrm>
            <a:off x="7756005" y="3350436"/>
            <a:ext cx="86433" cy="200055"/>
            <a:chOff x="7037972" y="4598261"/>
            <a:chExt cx="86433" cy="200055"/>
          </a:xfrm>
        </p:grpSpPr>
        <p:sp>
          <p:nvSpPr>
            <p:cNvPr id="52" name="Овал 173"/>
            <p:cNvSpPr/>
            <p:nvPr/>
          </p:nvSpPr>
          <p:spPr>
            <a:xfrm>
              <a:off x="7045634" y="4668254"/>
              <a:ext cx="78771" cy="78771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B1063A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8"/>
                <p:cNvSpPr/>
                <p:nvPr/>
              </p:nvSpPr>
              <p:spPr>
                <a:xfrm>
                  <a:off x="7037972" y="4598261"/>
                  <a:ext cx="45719" cy="2000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700" i="1"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700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7972" y="4598261"/>
                  <a:ext cx="45719" cy="200055"/>
                </a:xfrm>
                <a:prstGeom prst="rect">
                  <a:avLst/>
                </a:prstGeom>
                <a:blipFill>
                  <a:blip r:embed="rId4"/>
                  <a:stretch>
                    <a:fillRect r="-14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4" name="Облако 53"/>
          <p:cNvSpPr/>
          <p:nvPr/>
        </p:nvSpPr>
        <p:spPr>
          <a:xfrm>
            <a:off x="4290417" y="3211051"/>
            <a:ext cx="2221204" cy="1350815"/>
          </a:xfrm>
          <a:prstGeom prst="cloud">
            <a:avLst/>
          </a:prstGeom>
          <a:solidFill>
            <a:srgbClr val="377EB8">
              <a:alpha val="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Node similarities</a:t>
            </a:r>
            <a:endParaRPr lang="ru-RU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55" name="Прямая со стрелкой 54"/>
          <p:cNvCxnSpPr>
            <a:endCxn id="54" idx="2"/>
          </p:cNvCxnSpPr>
          <p:nvPr/>
        </p:nvCxnSpPr>
        <p:spPr>
          <a:xfrm>
            <a:off x="3307823" y="3872758"/>
            <a:ext cx="989484" cy="13701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54" idx="0"/>
          </p:cNvCxnSpPr>
          <p:nvPr/>
        </p:nvCxnSpPr>
        <p:spPr>
          <a:xfrm>
            <a:off x="6509770" y="3886459"/>
            <a:ext cx="1055616" cy="13701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586824" y="2881868"/>
            <a:ext cx="3650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Self-supervised neural network</a:t>
            </a:r>
            <a:r>
              <a:rPr lang="en-US" baseline="300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[1]</a:t>
            </a:r>
            <a:endParaRPr lang="ru-RU" baseline="30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10980241" y="4405768"/>
            <a:ext cx="78771" cy="78771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10980240" y="4293777"/>
            <a:ext cx="78771" cy="78771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10980239" y="4181786"/>
            <a:ext cx="78771" cy="78771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10980238" y="3848136"/>
            <a:ext cx="78771" cy="78771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10980238" y="3540598"/>
            <a:ext cx="78771" cy="78771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10980238" y="3422436"/>
            <a:ext cx="78771" cy="78771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1063A"/>
              </a:solidFill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10980237" y="3310445"/>
            <a:ext cx="78771" cy="78771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8444149" y="3778363"/>
                <a:ext cx="2815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149" y="3778363"/>
                <a:ext cx="281551" cy="276999"/>
              </a:xfrm>
              <a:prstGeom prst="rect">
                <a:avLst/>
              </a:prstGeom>
              <a:blipFill>
                <a:blip r:embed="rId5"/>
                <a:stretch>
                  <a:fillRect l="-19565" r="-17391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0126515" y="3747302"/>
                <a:ext cx="4057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6515" y="3747302"/>
                <a:ext cx="405752" cy="276999"/>
              </a:xfrm>
              <a:prstGeom prst="rect">
                <a:avLst/>
              </a:prstGeom>
              <a:blipFill>
                <a:blip r:embed="rId6"/>
                <a:stretch>
                  <a:fillRect l="-11940" t="-4444" r="-4478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Прямая со стрелкой 66"/>
          <p:cNvCxnSpPr/>
          <p:nvPr/>
        </p:nvCxnSpPr>
        <p:spPr>
          <a:xfrm flipH="1" flipV="1">
            <a:off x="8584925" y="4055362"/>
            <a:ext cx="259976" cy="59565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V="1">
            <a:off x="10093515" y="4019273"/>
            <a:ext cx="163146" cy="67142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/>
          <p:cNvSpPr/>
          <p:nvPr/>
        </p:nvSpPr>
        <p:spPr>
          <a:xfrm>
            <a:off x="8714913" y="4608975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representation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0" name="Овал 114"/>
          <p:cNvSpPr/>
          <p:nvPr/>
        </p:nvSpPr>
        <p:spPr>
          <a:xfrm>
            <a:off x="612422" y="2676136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115"/>
          <p:cNvSpPr/>
          <p:nvPr/>
        </p:nvSpPr>
        <p:spPr>
          <a:xfrm>
            <a:off x="614981" y="3450465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117"/>
          <p:cNvSpPr/>
          <p:nvPr/>
        </p:nvSpPr>
        <p:spPr>
          <a:xfrm>
            <a:off x="1633863" y="3594083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118"/>
          <p:cNvSpPr/>
          <p:nvPr/>
        </p:nvSpPr>
        <p:spPr>
          <a:xfrm>
            <a:off x="1218035" y="4230459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119"/>
          <p:cNvSpPr/>
          <p:nvPr/>
        </p:nvSpPr>
        <p:spPr>
          <a:xfrm>
            <a:off x="803061" y="4961462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120"/>
          <p:cNvSpPr/>
          <p:nvPr/>
        </p:nvSpPr>
        <p:spPr>
          <a:xfrm>
            <a:off x="1771191" y="4715918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122"/>
          <p:cNvSpPr/>
          <p:nvPr/>
        </p:nvSpPr>
        <p:spPr>
          <a:xfrm>
            <a:off x="2559769" y="3176707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123"/>
          <p:cNvSpPr/>
          <p:nvPr/>
        </p:nvSpPr>
        <p:spPr>
          <a:xfrm>
            <a:off x="2954697" y="4302861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124"/>
          <p:cNvSpPr/>
          <p:nvPr/>
        </p:nvSpPr>
        <p:spPr>
          <a:xfrm>
            <a:off x="3113352" y="3667975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9" name="Прямая соединительная линия 125"/>
          <p:cNvCxnSpPr>
            <a:stCxn id="72" idx="4"/>
            <a:endCxn id="73" idx="0"/>
          </p:cNvCxnSpPr>
          <p:nvPr/>
        </p:nvCxnSpPr>
        <p:spPr>
          <a:xfrm flipH="1">
            <a:off x="1297362" y="3752738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126"/>
          <p:cNvCxnSpPr>
            <a:stCxn id="71" idx="4"/>
            <a:endCxn id="73" idx="1"/>
          </p:cNvCxnSpPr>
          <p:nvPr/>
        </p:nvCxnSpPr>
        <p:spPr>
          <a:xfrm>
            <a:off x="694309" y="3609119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127"/>
          <p:cNvCxnSpPr>
            <a:stCxn id="72" idx="0"/>
            <a:endCxn id="97" idx="4"/>
          </p:cNvCxnSpPr>
          <p:nvPr/>
        </p:nvCxnSpPr>
        <p:spPr>
          <a:xfrm flipH="1" flipV="1">
            <a:off x="1444926" y="3117851"/>
            <a:ext cx="268265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128"/>
          <p:cNvCxnSpPr>
            <a:stCxn id="70" idx="6"/>
            <a:endCxn id="97" idx="2"/>
          </p:cNvCxnSpPr>
          <p:nvPr/>
        </p:nvCxnSpPr>
        <p:spPr>
          <a:xfrm>
            <a:off x="771076" y="2755463"/>
            <a:ext cx="594522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129"/>
          <p:cNvCxnSpPr>
            <a:stCxn id="70" idx="4"/>
            <a:endCxn id="71" idx="0"/>
          </p:cNvCxnSpPr>
          <p:nvPr/>
        </p:nvCxnSpPr>
        <p:spPr>
          <a:xfrm>
            <a:off x="691749" y="2834790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130"/>
          <p:cNvCxnSpPr>
            <a:stCxn id="70" idx="5"/>
            <a:endCxn id="72" idx="1"/>
          </p:cNvCxnSpPr>
          <p:nvPr/>
        </p:nvCxnSpPr>
        <p:spPr>
          <a:xfrm>
            <a:off x="747842" y="2811556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131"/>
          <p:cNvCxnSpPr>
            <a:stCxn id="97" idx="3"/>
            <a:endCxn id="71" idx="7"/>
          </p:cNvCxnSpPr>
          <p:nvPr/>
        </p:nvCxnSpPr>
        <p:spPr>
          <a:xfrm flipH="1">
            <a:off x="750401" y="3094616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132"/>
          <p:cNvCxnSpPr>
            <a:stCxn id="74" idx="0"/>
            <a:endCxn id="73" idx="3"/>
          </p:cNvCxnSpPr>
          <p:nvPr/>
        </p:nvCxnSpPr>
        <p:spPr>
          <a:xfrm flipV="1">
            <a:off x="882389" y="4365878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133"/>
          <p:cNvCxnSpPr>
            <a:stCxn id="74" idx="6"/>
            <a:endCxn id="75" idx="2"/>
          </p:cNvCxnSpPr>
          <p:nvPr/>
        </p:nvCxnSpPr>
        <p:spPr>
          <a:xfrm flipV="1">
            <a:off x="961716" y="4795245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134"/>
          <p:cNvCxnSpPr>
            <a:stCxn id="73" idx="5"/>
            <a:endCxn id="75" idx="1"/>
          </p:cNvCxnSpPr>
          <p:nvPr/>
        </p:nvCxnSpPr>
        <p:spPr>
          <a:xfrm>
            <a:off x="1353455" y="4365878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135"/>
          <p:cNvCxnSpPr>
            <a:stCxn id="77" idx="0"/>
            <a:endCxn id="78" idx="4"/>
          </p:cNvCxnSpPr>
          <p:nvPr/>
        </p:nvCxnSpPr>
        <p:spPr>
          <a:xfrm flipV="1">
            <a:off x="3034025" y="3826628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136"/>
          <p:cNvCxnSpPr>
            <a:stCxn id="77" idx="1"/>
          </p:cNvCxnSpPr>
          <p:nvPr/>
        </p:nvCxnSpPr>
        <p:spPr>
          <a:xfrm flipH="1" flipV="1">
            <a:off x="2441000" y="3996038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137"/>
          <p:cNvCxnSpPr>
            <a:stCxn id="76" idx="6"/>
            <a:endCxn id="78" idx="1"/>
          </p:cNvCxnSpPr>
          <p:nvPr/>
        </p:nvCxnSpPr>
        <p:spPr>
          <a:xfrm>
            <a:off x="2718423" y="3256034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138"/>
          <p:cNvCxnSpPr>
            <a:stCxn id="73" idx="6"/>
          </p:cNvCxnSpPr>
          <p:nvPr/>
        </p:nvCxnSpPr>
        <p:spPr>
          <a:xfrm flipV="1">
            <a:off x="1376689" y="3996038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139"/>
          <p:cNvCxnSpPr>
            <a:stCxn id="72" idx="5"/>
          </p:cNvCxnSpPr>
          <p:nvPr/>
        </p:nvCxnSpPr>
        <p:spPr>
          <a:xfrm>
            <a:off x="1769282" y="3729504"/>
            <a:ext cx="536299" cy="21044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140"/>
          <p:cNvCxnSpPr>
            <a:stCxn id="76" idx="3"/>
          </p:cNvCxnSpPr>
          <p:nvPr/>
        </p:nvCxnSpPr>
        <p:spPr>
          <a:xfrm flipH="1">
            <a:off x="2384908" y="3312126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141"/>
          <p:cNvCxnSpPr>
            <a:stCxn id="70" idx="6"/>
            <a:endCxn id="76" idx="1"/>
          </p:cNvCxnSpPr>
          <p:nvPr/>
        </p:nvCxnSpPr>
        <p:spPr>
          <a:xfrm>
            <a:off x="771076" y="2755463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115"/>
          <p:cNvGrpSpPr/>
          <p:nvPr/>
        </p:nvGrpSpPr>
        <p:grpSpPr>
          <a:xfrm>
            <a:off x="1302566" y="2868930"/>
            <a:ext cx="261507" cy="307777"/>
            <a:chOff x="1227470" y="3014704"/>
            <a:chExt cx="261507" cy="307777"/>
          </a:xfrm>
        </p:grpSpPr>
        <p:sp>
          <p:nvSpPr>
            <p:cNvPr id="97" name="Овал 96"/>
            <p:cNvSpPr/>
            <p:nvPr/>
          </p:nvSpPr>
          <p:spPr>
            <a:xfrm>
              <a:off x="1290501" y="3104970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Прямоугольник 8"/>
                <p:cNvSpPr/>
                <p:nvPr/>
              </p:nvSpPr>
              <p:spPr>
                <a:xfrm>
                  <a:off x="1227470" y="3014704"/>
                  <a:ext cx="26150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18" name="Прямоугольник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7470" y="3014704"/>
                  <a:ext cx="261507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9" name="Овал 87"/>
          <p:cNvSpPr/>
          <p:nvPr/>
        </p:nvSpPr>
        <p:spPr>
          <a:xfrm>
            <a:off x="2305581" y="3860619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0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19492" y="3472684"/>
            <a:ext cx="1200382" cy="823328"/>
          </a:xfrm>
          <a:prstGeom prst="rect">
            <a:avLst/>
          </a:prstGeom>
        </p:spPr>
      </p:pic>
      <p:cxnSp>
        <p:nvCxnSpPr>
          <p:cNvPr id="101" name="Straight Arrow Connector 122"/>
          <p:cNvCxnSpPr/>
          <p:nvPr/>
        </p:nvCxnSpPr>
        <p:spPr>
          <a:xfrm>
            <a:off x="7521796" y="3288470"/>
            <a:ext cx="184087" cy="134992"/>
          </a:xfrm>
          <a:prstGeom prst="straightConnector1">
            <a:avLst/>
          </a:prstGeom>
          <a:ln w="38100">
            <a:solidFill>
              <a:srgbClr val="B106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Объект 11"/>
          <p:cNvSpPr txBox="1">
            <a:spLocks/>
          </p:cNvSpPr>
          <p:nvPr/>
        </p:nvSpPr>
        <p:spPr>
          <a:xfrm>
            <a:off x="195442" y="5383698"/>
            <a:ext cx="10804481" cy="9907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1063A"/>
              </a:buClr>
              <a:buFont typeface="+mj-lt"/>
              <a:buAutoNum type="arabicPeriod"/>
              <a:defRPr sz="32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8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Q1: 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Which similarities can we possibly represent</a:t>
            </a:r>
            <a:r>
              <a:rPr lang="en-US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  <a:p>
            <a:pPr marL="0" indent="0">
              <a:buNone/>
            </a:pPr>
            <a:r>
              <a:rPr lang="en-US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Q2: 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</a:t>
            </a:r>
            <a:r>
              <a:rPr lang="en-US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other methods have to do with similarities?</a:t>
            </a:r>
          </a:p>
        </p:txBody>
      </p:sp>
    </p:spTree>
    <p:extLst>
      <p:ext uri="{BB962C8B-B14F-4D97-AF65-F5344CB8AC3E}">
        <p14:creationId xmlns:p14="http://schemas.microsoft.com/office/powerpoint/2010/main" val="302760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hy similarities?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We can explicitly </a:t>
            </a:r>
            <a:r>
              <a:rPr lang="en-US" sz="3200" u="sng" dirty="0" smtClean="0"/>
              <a:t>measure the quality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1447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hy similarities?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We can </a:t>
            </a:r>
            <a:r>
              <a:rPr lang="en-US" sz="3200" u="sng" dirty="0" smtClean="0"/>
              <a:t>measure the quality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We can </a:t>
            </a:r>
            <a:r>
              <a:rPr lang="en-US" sz="3200" u="sng" dirty="0" smtClean="0"/>
              <a:t>adapt the similarity</a:t>
            </a:r>
            <a:r>
              <a:rPr lang="en-US" sz="3200" dirty="0" smtClean="0"/>
              <a:t> to the data/task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Examples in the paper: PageRank, </a:t>
            </a:r>
            <a:r>
              <a:rPr lang="en-US" sz="2800" dirty="0" err="1" smtClean="0"/>
              <a:t>SimRank</a:t>
            </a:r>
            <a:r>
              <a:rPr lang="en-US" sz="2800" dirty="0" smtClean="0"/>
              <a:t>, adjacency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4630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hy similarities?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We can </a:t>
            </a:r>
            <a:r>
              <a:rPr lang="en-US" sz="3200" u="sng" dirty="0" smtClean="0"/>
              <a:t>measure the quality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We can </a:t>
            </a:r>
            <a:r>
              <a:rPr lang="en-US" sz="3200" u="sng" dirty="0" smtClean="0"/>
              <a:t>adapt the similarity</a:t>
            </a:r>
            <a:r>
              <a:rPr lang="en-US" sz="3200" dirty="0" smtClean="0"/>
              <a:t> to the data/task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Examples in the paper: PageRank, </a:t>
            </a:r>
            <a:r>
              <a:rPr lang="en-US" sz="2800" dirty="0" err="1" smtClean="0"/>
              <a:t>SimRank</a:t>
            </a:r>
            <a:r>
              <a:rPr lang="en-US" sz="2800" dirty="0" smtClean="0"/>
              <a:t>, adjacency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Thinking about similarities provides </a:t>
            </a:r>
            <a:r>
              <a:rPr lang="en-US" sz="3200" u="sng" dirty="0" smtClean="0"/>
              <a:t>insight</a:t>
            </a:r>
            <a:r>
              <a:rPr lang="en-US" sz="3200" dirty="0" smtClean="0"/>
              <a:t>: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We show how </a:t>
            </a:r>
            <a:r>
              <a:rPr lang="en-US" sz="2800" dirty="0" err="1" smtClean="0"/>
              <a:t>DeepWalk</a:t>
            </a:r>
            <a:r>
              <a:rPr lang="en-US" sz="2800" dirty="0" smtClean="0"/>
              <a:t> &amp; node2vec ≈ PPR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VERSE uses 1 parameter instead of 5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8965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world is diverse</a:t>
            </a:r>
            <a:endParaRPr lang="ru-RU" dirty="0"/>
          </a:p>
        </p:txBody>
      </p:sp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1015911" y="2752035"/>
            <a:ext cx="3983182" cy="3502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Different </a:t>
            </a:r>
            <a:r>
              <a:rPr lang="en-US" b="1" dirty="0" smtClean="0"/>
              <a:t>graph types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(Un)directed</a:t>
            </a:r>
          </a:p>
          <a:p>
            <a:pPr lvl="1"/>
            <a:r>
              <a:rPr lang="en-US" dirty="0" smtClean="0"/>
              <a:t>(Un)weighted</a:t>
            </a:r>
          </a:p>
          <a:p>
            <a:pPr lvl="1"/>
            <a:r>
              <a:rPr lang="en-US" dirty="0" smtClean="0"/>
              <a:t>Temporal</a:t>
            </a:r>
          </a:p>
          <a:p>
            <a:pPr lvl="1"/>
            <a:r>
              <a:rPr lang="en-US" dirty="0" smtClean="0"/>
              <a:t>Heterogeneous</a:t>
            </a:r>
          </a:p>
          <a:p>
            <a:pPr lvl="1"/>
            <a:r>
              <a:rPr lang="en-US" dirty="0" smtClean="0"/>
              <a:t>…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36" y="944880"/>
            <a:ext cx="5913120" cy="591312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088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VERSE graph embedding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30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/>
                  <a:t>Algorithm for 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𝑠𝑖𝑚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,⋅)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Initialize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(0, 1)</m:t>
                    </m:r>
                  </m:oMath>
                </a14:m>
                <a:endParaRPr lang="en-US" dirty="0"/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optimize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for softmax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𝑠𝑖𝑚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,⋅)</m:t>
                    </m:r>
                  </m:oMath>
                </a14:m>
                <a:r>
                  <a:rPr lang="en-US" dirty="0"/>
                  <a:t> by gradient descent</a:t>
                </a:r>
              </a:p>
              <a:p>
                <a:pPr marL="57150" indent="0">
                  <a:lnSpc>
                    <a:spcPct val="150000"/>
                  </a:lnSpc>
                  <a:buNone/>
                </a:pPr>
                <a:r>
                  <a:rPr lang="en-US" dirty="0"/>
                  <a:t>Full updates are </a:t>
                </a:r>
                <a:r>
                  <a:rPr lang="en-US" u="sng" dirty="0"/>
                  <a:t>too expensive</a:t>
                </a:r>
                <a:r>
                  <a:rPr lang="en-US" dirty="0"/>
                  <a:t> -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63" y="4414257"/>
            <a:ext cx="3359751" cy="1255427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0914545" y="5551522"/>
            <a:ext cx="78771" cy="78771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0914544" y="5439531"/>
            <a:ext cx="78771" cy="78771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0914543" y="5327540"/>
            <a:ext cx="78771" cy="78771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0914542" y="4993890"/>
            <a:ext cx="78771" cy="78771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0914542" y="4686352"/>
            <a:ext cx="78771" cy="78771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0914542" y="4568190"/>
            <a:ext cx="78771" cy="78771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1063A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0914541" y="4456199"/>
            <a:ext cx="78771" cy="78771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378453" y="4924117"/>
                <a:ext cx="2815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453" y="4924117"/>
                <a:ext cx="281551" cy="276999"/>
              </a:xfrm>
              <a:prstGeom prst="rect">
                <a:avLst/>
              </a:prstGeom>
              <a:blipFill>
                <a:blip r:embed="rId4"/>
                <a:stretch>
                  <a:fillRect l="-19149" r="-14894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060819" y="4893056"/>
                <a:ext cx="4057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0819" y="4893056"/>
                <a:ext cx="405752" cy="276999"/>
              </a:xfrm>
              <a:prstGeom prst="rect">
                <a:avLst/>
              </a:prstGeom>
              <a:blipFill>
                <a:blip r:embed="rId5"/>
                <a:stretch>
                  <a:fillRect l="-11940" t="-4444" r="-4478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 стрелкой 14"/>
          <p:cNvCxnSpPr/>
          <p:nvPr/>
        </p:nvCxnSpPr>
        <p:spPr>
          <a:xfrm flipH="1" flipV="1">
            <a:off x="8519229" y="5201116"/>
            <a:ext cx="259976" cy="59565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10027819" y="5165027"/>
            <a:ext cx="163146" cy="67142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8649217" y="5754729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representation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10499022" y="4111921"/>
                <a:ext cx="10545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𝑠𝑖𝑚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,⋅)</m:t>
                    </m:r>
                  </m:oMath>
                </a14:m>
                <a:r>
                  <a:rPr lang="en-US" dirty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9022" y="4111921"/>
                <a:ext cx="1054584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Овал 18"/>
          <p:cNvSpPr/>
          <p:nvPr/>
        </p:nvSpPr>
        <p:spPr>
          <a:xfrm>
            <a:off x="7700874" y="4996836"/>
            <a:ext cx="78771" cy="78771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"/>
          <p:cNvSpPr/>
          <p:nvPr/>
        </p:nvSpPr>
        <p:spPr>
          <a:xfrm>
            <a:off x="1366789" y="5153239"/>
            <a:ext cx="33769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</a:t>
            </a:r>
            <a:r>
              <a:rPr lang="en-US" sz="28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make </a:t>
            </a: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faster </a:t>
            </a:r>
            <a:r>
              <a:rPr lang="en-US" sz="28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via </a:t>
            </a: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sampling!</a:t>
            </a:r>
            <a:endParaRPr lang="ru-RU" sz="2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77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08049"/>
            <a:ext cx="3635769" cy="29833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Sampling in VERSE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We </a:t>
            </a:r>
            <a:r>
              <a:rPr lang="en-US" dirty="0"/>
              <a:t>use Noise Contrastive Estimation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169" y="2670075"/>
            <a:ext cx="4981954" cy="17252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806123" y="5451980"/>
            <a:ext cx="55711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Negative </a:t>
            </a:r>
            <a:r>
              <a:rPr lang="en-US" sz="3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Sampling does not preserve similarities!</a:t>
            </a:r>
            <a:endParaRPr lang="ru-RU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1194719" y="3962402"/>
            <a:ext cx="768139" cy="736202"/>
          </a:xfrm>
          <a:prstGeom prst="ellipse">
            <a:avLst/>
          </a:prstGeom>
          <a:noFill/>
          <a:ln w="28575"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Скругленная соединительная линия 40"/>
          <p:cNvCxnSpPr>
            <a:stCxn id="26" idx="1"/>
            <a:endCxn id="34" idx="4"/>
          </p:cNvCxnSpPr>
          <p:nvPr/>
        </p:nvCxnSpPr>
        <p:spPr>
          <a:xfrm rot="10800000">
            <a:off x="1578789" y="4698605"/>
            <a:ext cx="3227334" cy="1291985"/>
          </a:xfrm>
          <a:prstGeom prst="curvedConnector2">
            <a:avLst/>
          </a:prstGeom>
          <a:ln w="38100">
            <a:solidFill>
              <a:srgbClr val="E41A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75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Goal: diverse tasks &amp; datasets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PPR as default similarity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Max. one day on 10-core server (try that at home!)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Code @ GitHub, C for performance (don’t try that at home!)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32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Social graph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smtClean="0"/>
                  <a:t> link prediction</a:t>
                </a:r>
                <a:endParaRPr lang="en-US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14"/>
          <p:cNvSpPr/>
          <p:nvPr/>
        </p:nvSpPr>
        <p:spPr>
          <a:xfrm>
            <a:off x="4593715" y="5258423"/>
            <a:ext cx="30045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Link prediction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(accuracy)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2" y="1629155"/>
            <a:ext cx="11701486" cy="3742943"/>
          </a:xfrm>
          <a:prstGeom prst="rect">
            <a:avLst/>
          </a:prstGeom>
        </p:spPr>
      </p:pic>
      <p:sp>
        <p:nvSpPr>
          <p:cNvPr id="9" name="Овал 19"/>
          <p:cNvSpPr/>
          <p:nvPr/>
        </p:nvSpPr>
        <p:spPr>
          <a:xfrm>
            <a:off x="6513429" y="4809838"/>
            <a:ext cx="1036216" cy="543831"/>
          </a:xfrm>
          <a:prstGeom prst="ellipse">
            <a:avLst/>
          </a:prstGeom>
          <a:noFill/>
          <a:ln w="57150">
            <a:solidFill>
              <a:srgbClr val="B106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22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Different graphs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smtClean="0"/>
                  <a:t> node clustering</a:t>
                </a:r>
                <a:endParaRPr lang="en-US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2" y="1461237"/>
            <a:ext cx="11609013" cy="3850640"/>
          </a:xfrm>
          <a:prstGeom prst="rect">
            <a:avLst/>
          </a:prstGeom>
        </p:spPr>
      </p:pic>
      <p:sp>
        <p:nvSpPr>
          <p:cNvPr id="11" name="Прямоугольник 14"/>
          <p:cNvSpPr/>
          <p:nvPr/>
        </p:nvSpPr>
        <p:spPr>
          <a:xfrm>
            <a:off x="4593715" y="5258423"/>
            <a:ext cx="30045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Node clustering</a:t>
            </a: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(modularity)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29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Web graph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smtClean="0"/>
                  <a:t> node classification</a:t>
                </a:r>
                <a:endParaRPr lang="en-US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2" y="2064368"/>
            <a:ext cx="11780196" cy="2996491"/>
          </a:xfrm>
          <a:prstGeom prst="rect">
            <a:avLst/>
          </a:prstGeom>
        </p:spPr>
      </p:pic>
      <p:sp>
        <p:nvSpPr>
          <p:cNvPr id="8" name="Прямоугольник 14"/>
          <p:cNvSpPr/>
          <p:nvPr/>
        </p:nvSpPr>
        <p:spPr>
          <a:xfrm>
            <a:off x="4593715" y="5258423"/>
            <a:ext cx="30045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Classification</a:t>
            </a: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(accuracy)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Take home messages</a:t>
            </a:r>
            <a:endParaRPr lang="en-US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We provide new </a:t>
            </a:r>
            <a:r>
              <a:rPr lang="en-US" dirty="0" smtClean="0"/>
              <a:t>useful </a:t>
            </a:r>
            <a:r>
              <a:rPr lang="en-US" u="sng" dirty="0" smtClean="0"/>
              <a:t>abstraction</a:t>
            </a:r>
            <a:r>
              <a:rPr lang="en-US" dirty="0"/>
              <a:t>: node </a:t>
            </a:r>
            <a:r>
              <a:rPr lang="en-US" dirty="0" smtClean="0"/>
              <a:t>similarities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We create </a:t>
            </a:r>
            <a:r>
              <a:rPr lang="en-US" b="1" dirty="0"/>
              <a:t>VERSE</a:t>
            </a:r>
            <a:r>
              <a:rPr lang="en-US" dirty="0"/>
              <a:t> to </a:t>
            </a:r>
            <a:r>
              <a:rPr lang="en-US" u="sng" dirty="0"/>
              <a:t>explicitly</a:t>
            </a:r>
            <a:r>
              <a:rPr lang="en-US" dirty="0"/>
              <a:t> work with similarities</a:t>
            </a:r>
          </a:p>
          <a:p>
            <a:pPr>
              <a:lnSpc>
                <a:spcPct val="150000"/>
              </a:lnSpc>
            </a:pPr>
            <a:r>
              <a:rPr lang="en-US" dirty="0"/>
              <a:t>We develop a scalable </a:t>
            </a:r>
            <a:r>
              <a:rPr lang="en-US" dirty="0" smtClean="0"/>
              <a:t>approximation technique with </a:t>
            </a:r>
            <a:r>
              <a:rPr lang="en-US" dirty="0"/>
              <a:t>NCE</a:t>
            </a:r>
          </a:p>
          <a:p>
            <a:pPr>
              <a:lnSpc>
                <a:spcPct val="150000"/>
              </a:lnSpc>
            </a:pPr>
            <a:r>
              <a:rPr lang="en-US" dirty="0"/>
              <a:t>There is a room for improvement!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96" y="4318086"/>
            <a:ext cx="2928946" cy="2403389"/>
          </a:xfrm>
          <a:prstGeom prst="rect">
            <a:avLst/>
          </a:prstGeom>
        </p:spPr>
      </p:pic>
      <p:cxnSp>
        <p:nvCxnSpPr>
          <p:cNvPr id="11" name="Прямая со стрелкой 16"/>
          <p:cNvCxnSpPr/>
          <p:nvPr/>
        </p:nvCxnSpPr>
        <p:spPr>
          <a:xfrm>
            <a:off x="6674678" y="4616174"/>
            <a:ext cx="1086679" cy="2562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7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7565" y="774403"/>
            <a:ext cx="1153380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Part II: graph representations</a:t>
            </a:r>
            <a:endParaRPr lang="en-US" sz="3600" dirty="0" smtClean="0">
              <a:solidFill>
                <a:srgbClr val="000000"/>
              </a:solidFill>
              <a:latin typeface="Raleway" panose="020B0503030101060003" pitchFamily="34" charset="-52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200" b="1" dirty="0" smtClean="0">
              <a:solidFill>
                <a:srgbClr val="000000"/>
              </a:solidFill>
              <a:latin typeface="Raleway" panose="020B0503030101060003" pitchFamily="34" charset="-52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NetLSD: Hearing the Shape of a Graph</a:t>
            </a:r>
          </a:p>
          <a:p>
            <a:pPr algn="ctr"/>
            <a:endParaRPr lang="en-US" sz="3600" dirty="0" smtClean="0">
              <a:solidFill>
                <a:srgbClr val="000000"/>
              </a:solidFill>
              <a:latin typeface="Raleway" panose="020B0503030101060003" pitchFamily="34" charset="-52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dirty="0" smtClean="0">
              <a:solidFill>
                <a:srgbClr val="000000"/>
              </a:solidFill>
              <a:latin typeface="Raleway" panose="020B0503030101060003" pitchFamily="34" charset="-52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r>
              <a:rPr lang="en-US" sz="2400" dirty="0">
                <a:solidFill>
                  <a:prstClr val="black"/>
                </a:solidFill>
                <a:latin typeface="Raleway" panose="020B0503030101060003" pitchFamily="34" charset="-52"/>
              </a:rPr>
              <a:t>Anton Tsitsulin</a:t>
            </a:r>
            <a:r>
              <a:rPr lang="en-US" sz="2400" baseline="30000" dirty="0">
                <a:solidFill>
                  <a:prstClr val="white">
                    <a:lumMod val="65000"/>
                  </a:prstClr>
                </a:solidFill>
                <a:latin typeface="Raleway" panose="020B0503030101060003" pitchFamily="34" charset="-52"/>
              </a:rPr>
              <a:t>1</a:t>
            </a:r>
            <a:r>
              <a:rPr lang="en-US" sz="2400" dirty="0">
                <a:solidFill>
                  <a:prstClr val="black"/>
                </a:solidFill>
                <a:latin typeface="Raleway" panose="020B0503030101060003" pitchFamily="34" charset="-52"/>
              </a:rPr>
              <a:t>	 Davide Mottin</a:t>
            </a:r>
            <a:r>
              <a:rPr lang="en-US" sz="2400" baseline="30000" dirty="0">
                <a:solidFill>
                  <a:prstClr val="white">
                    <a:lumMod val="65000"/>
                  </a:prstClr>
                </a:solidFill>
                <a:latin typeface="Raleway" panose="020B0503030101060003" pitchFamily="34" charset="-52"/>
              </a:rPr>
              <a:t>1</a:t>
            </a:r>
            <a:r>
              <a:rPr lang="en-US" sz="2400" dirty="0">
                <a:solidFill>
                  <a:prstClr val="black"/>
                </a:solidFill>
                <a:latin typeface="Raleway" panose="020B0503030101060003" pitchFamily="34" charset="-52"/>
              </a:rPr>
              <a:t>	 Panagiotis Karras</a:t>
            </a:r>
            <a:r>
              <a:rPr lang="en-US" sz="2400" baseline="30000" dirty="0">
                <a:solidFill>
                  <a:prstClr val="white">
                    <a:lumMod val="65000"/>
                  </a:prstClr>
                </a:solidFill>
                <a:latin typeface="Raleway" panose="020B0503030101060003" pitchFamily="34" charset="-52"/>
              </a:rPr>
              <a:t>2</a:t>
            </a:r>
            <a:endParaRPr lang="en-US" sz="2400" dirty="0">
              <a:solidFill>
                <a:prstClr val="black"/>
              </a:solidFill>
              <a:latin typeface="Raleway" panose="020B0503030101060003" pitchFamily="34" charset="-52"/>
            </a:endParaRPr>
          </a:p>
          <a:p>
            <a:pPr lvl="0" algn="ctr"/>
            <a:r>
              <a:rPr lang="en-US" sz="2400" dirty="0">
                <a:solidFill>
                  <a:prstClr val="black"/>
                </a:solidFill>
                <a:latin typeface="Raleway" panose="020B0503030101060003" pitchFamily="34" charset="-52"/>
              </a:rPr>
              <a:t>Alex Bronstein</a:t>
            </a:r>
            <a:r>
              <a:rPr lang="en-US" sz="2400" baseline="30000" dirty="0">
                <a:solidFill>
                  <a:prstClr val="white">
                    <a:lumMod val="65000"/>
                  </a:prstClr>
                </a:solidFill>
                <a:latin typeface="Raleway" panose="020B0503030101060003" pitchFamily="34" charset="-52"/>
              </a:rPr>
              <a:t>3</a:t>
            </a:r>
            <a:r>
              <a:rPr lang="en-US" sz="2400" dirty="0">
                <a:solidFill>
                  <a:prstClr val="black"/>
                </a:solidFill>
                <a:latin typeface="Raleway" panose="020B0503030101060003" pitchFamily="34" charset="-52"/>
              </a:rPr>
              <a:t>	 Emmanuel </a:t>
            </a:r>
            <a:r>
              <a:rPr lang="en-US" sz="2400" dirty="0" smtClean="0">
                <a:solidFill>
                  <a:prstClr val="black"/>
                </a:solidFill>
                <a:latin typeface="Raleway" panose="020B0503030101060003" pitchFamily="34" charset="-52"/>
              </a:rPr>
              <a:t>Müller</a:t>
            </a:r>
            <a:r>
              <a:rPr lang="en-US" sz="2400" baseline="30000" dirty="0" smtClean="0">
                <a:solidFill>
                  <a:prstClr val="white">
                    <a:lumMod val="65000"/>
                  </a:prstClr>
                </a:solidFill>
                <a:latin typeface="Raleway" panose="020B0503030101060003" pitchFamily="34" charset="-52"/>
              </a:rPr>
              <a:t>1</a:t>
            </a:r>
            <a:endParaRPr lang="ru-RU" sz="2400" dirty="0">
              <a:solidFill>
                <a:prstClr val="white">
                  <a:lumMod val="65000"/>
                </a:prstClr>
              </a:solidFill>
              <a:latin typeface="Raleway" panose="020B0503030101060003" pitchFamily="34" charset="-52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537672" y="5016560"/>
            <a:ext cx="6917011" cy="1680686"/>
            <a:chOff x="2537672" y="5016560"/>
            <a:chExt cx="6917011" cy="1680686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537672" y="5168370"/>
              <a:ext cx="1109599" cy="1528876"/>
              <a:chOff x="2537672" y="5168370"/>
              <a:chExt cx="1109599" cy="1528876"/>
            </a:xfrm>
          </p:grpSpPr>
          <p:sp>
            <p:nvSpPr>
              <p:cNvPr id="18" name="Прямоугольник 17"/>
              <p:cNvSpPr/>
              <p:nvPr/>
            </p:nvSpPr>
            <p:spPr>
              <a:xfrm>
                <a:off x="2537672" y="6050915"/>
                <a:ext cx="110959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aseline="30000" dirty="0" smtClean="0">
                    <a:solidFill>
                      <a:schemeClr val="bg1">
                        <a:lumMod val="6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</a:t>
                </a:r>
                <a:r>
                  <a:rPr lang="ru-RU" baseline="30000" dirty="0" smtClean="0">
                    <a:solidFill>
                      <a:schemeClr val="bg1">
                        <a:lumMod val="6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HPI</a:t>
                </a:r>
              </a:p>
              <a:p>
                <a:pPr algn="ctr"/>
                <a:r>
                  <a:rPr lang="en-US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Germany</a:t>
                </a:r>
              </a:p>
            </p:txBody>
          </p:sp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4026" y="5168370"/>
                <a:ext cx="941673" cy="932349"/>
              </a:xfrm>
              <a:prstGeom prst="rect">
                <a:avLst/>
              </a:prstGeom>
            </p:spPr>
          </p:pic>
        </p:grpSp>
        <p:grpSp>
          <p:nvGrpSpPr>
            <p:cNvPr id="12" name="Группа 11"/>
            <p:cNvGrpSpPr/>
            <p:nvPr/>
          </p:nvGrpSpPr>
          <p:grpSpPr>
            <a:xfrm>
              <a:off x="4884334" y="5218176"/>
              <a:ext cx="2077813" cy="1479070"/>
              <a:chOff x="5057091" y="5218176"/>
              <a:chExt cx="2077813" cy="1479070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5057091" y="6050915"/>
                <a:ext cx="207781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aseline="30000" dirty="0" smtClean="0">
                    <a:solidFill>
                      <a:schemeClr val="bg1">
                        <a:lumMod val="6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2</a:t>
                </a:r>
                <a:r>
                  <a:rPr lang="ru-RU" baseline="30000" dirty="0" smtClean="0">
                    <a:solidFill>
                      <a:schemeClr val="bg1">
                        <a:lumMod val="6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Aarhus university</a:t>
                </a:r>
              </a:p>
              <a:p>
                <a:pPr algn="ctr"/>
                <a:r>
                  <a:rPr lang="en-US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Denmark</a:t>
                </a:r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5740" y="5218176"/>
                <a:ext cx="1640517" cy="832739"/>
              </a:xfrm>
              <a:prstGeom prst="rect">
                <a:avLst/>
              </a:prstGeom>
            </p:spPr>
          </p:pic>
        </p:grpSp>
        <p:grpSp>
          <p:nvGrpSpPr>
            <p:cNvPr id="13" name="Группа 12"/>
            <p:cNvGrpSpPr/>
            <p:nvPr/>
          </p:nvGrpSpPr>
          <p:grpSpPr>
            <a:xfrm>
              <a:off x="8199210" y="5016560"/>
              <a:ext cx="1255473" cy="1680686"/>
              <a:chOff x="8199210" y="5016560"/>
              <a:chExt cx="1255473" cy="1680686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01037" y="5016560"/>
                <a:ext cx="651815" cy="1034355"/>
              </a:xfrm>
              <a:prstGeom prst="rect">
                <a:avLst/>
              </a:prstGeom>
            </p:spPr>
          </p:pic>
          <p:sp>
            <p:nvSpPr>
              <p:cNvPr id="15" name="Прямоугольник 14"/>
              <p:cNvSpPr/>
              <p:nvPr/>
            </p:nvSpPr>
            <p:spPr>
              <a:xfrm>
                <a:off x="8199210" y="6050915"/>
                <a:ext cx="125547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aseline="30000" dirty="0" smtClean="0">
                    <a:solidFill>
                      <a:schemeClr val="bg1">
                        <a:lumMod val="6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3</a:t>
                </a:r>
                <a:r>
                  <a:rPr lang="ru-RU" baseline="30000" dirty="0" smtClean="0">
                    <a:solidFill>
                      <a:schemeClr val="bg1">
                        <a:lumMod val="6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Technion</a:t>
                </a:r>
              </a:p>
              <a:p>
                <a:pPr algn="ctr"/>
                <a:r>
                  <a:rPr lang="en-US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Israel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468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Defining graph similarity</a:t>
            </a:r>
            <a:endParaRPr lang="ru-RU" dirty="0"/>
          </a:p>
        </p:txBody>
      </p:sp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1015911" y="2854361"/>
            <a:ext cx="3983182" cy="209415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With it, we can do:</a:t>
            </a:r>
          </a:p>
          <a:p>
            <a:pPr lvl="1"/>
            <a:r>
              <a:rPr lang="en-US" dirty="0" smtClean="0"/>
              <a:t>Classification</a:t>
            </a:r>
          </a:p>
          <a:p>
            <a:pPr lvl="1"/>
            <a:r>
              <a:rPr lang="en-US" dirty="0" smtClean="0"/>
              <a:t>Clustering</a:t>
            </a:r>
          </a:p>
          <a:p>
            <a:pPr lvl="1"/>
            <a:r>
              <a:rPr lang="en-US" dirty="0" smtClean="0"/>
              <a:t>Anomaly detection</a:t>
            </a:r>
          </a:p>
          <a:p>
            <a:pPr lvl="1"/>
            <a:r>
              <a:rPr lang="en-US" dirty="0" smtClean="0"/>
              <a:t>…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36" y="944880"/>
            <a:ext cx="5913120" cy="591312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341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 is key!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2063179"/>
            <a:ext cx="501291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 problem sources: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Big graphs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Many graphs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3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Solution: graph descriptors</a:t>
            </a:r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36" y="944880"/>
            <a:ext cx="5913120" cy="591312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7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world is diverse</a:t>
            </a:r>
            <a:endParaRPr lang="ru-RU" dirty="0"/>
          </a:p>
        </p:txBody>
      </p:sp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1015911" y="2752035"/>
            <a:ext cx="3983182" cy="3502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Different </a:t>
            </a:r>
            <a:r>
              <a:rPr lang="en-US" b="1" dirty="0" smtClean="0"/>
              <a:t>modalities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Nodes</a:t>
            </a:r>
          </a:p>
          <a:p>
            <a:pPr lvl="1"/>
            <a:r>
              <a:rPr lang="en-US" dirty="0" smtClean="0"/>
              <a:t>Edges</a:t>
            </a:r>
          </a:p>
          <a:p>
            <a:pPr lvl="1"/>
            <a:r>
              <a:rPr lang="en-US" dirty="0" smtClean="0"/>
              <a:t>Motifs</a:t>
            </a:r>
          </a:p>
          <a:p>
            <a:pPr lvl="1"/>
            <a:r>
              <a:rPr lang="en-US" dirty="0" smtClean="0"/>
              <a:t>Subgraphs</a:t>
            </a:r>
          </a:p>
          <a:p>
            <a:pPr lvl="1"/>
            <a:r>
              <a:rPr lang="en-US" dirty="0" smtClean="0"/>
              <a:t>Whole graphs</a:t>
            </a:r>
          </a:p>
          <a:p>
            <a:pPr lvl="1"/>
            <a:r>
              <a:rPr lang="en-US" dirty="0" smtClean="0"/>
              <a:t>…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36" y="944880"/>
            <a:ext cx="5913120" cy="591312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5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ea typeface="Lato" panose="020F0502020204030203" pitchFamily="34" charset="0"/>
                    <a:cs typeface="Lato" panose="020F0502020204030203" pitchFamily="34" charset="0"/>
                  </a:rPr>
                  <a:t>Isomorphism</a:t>
                </a:r>
                <a:r>
                  <a:rPr lang="en-US" i="1" dirty="0"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panose="020F0502020204030203" pitchFamily="34" charset="0"/>
                      </a:rPr>
                      <m:t>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panose="020F0502020204030203" pitchFamily="34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=0</m:t>
                    </m:r>
                  </m:oMath>
                </a14:m>
                <a:endParaRPr lang="ru-RU" i="1" dirty="0"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 key properties:</a:t>
            </a:r>
          </a:p>
          <a:p>
            <a:pPr lvl="1"/>
            <a:r>
              <a:rPr lang="en-US" dirty="0" smtClean="0"/>
              <a:t>Permutation invariance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Scale-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adaptivity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Size invariance</a:t>
            </a:r>
            <a:endParaRPr lang="ru-RU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497">
            <a:off x="6162610" y="917363"/>
            <a:ext cx="5550320" cy="555032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Local structures are important</a:t>
            </a:r>
            <a:endParaRPr lang="ru-RU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 key properties: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Permutation invariance</a:t>
            </a:r>
          </a:p>
          <a:p>
            <a:pPr lvl="1"/>
            <a:r>
              <a:rPr lang="en-US" dirty="0" smtClean="0"/>
              <a:t>Scale-</a:t>
            </a:r>
            <a:r>
              <a:rPr lang="en-US" dirty="0" err="1" smtClean="0"/>
              <a:t>adaptivity</a:t>
            </a:r>
            <a:endParaRPr lang="en-US" dirty="0"/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Size invariance</a:t>
            </a:r>
          </a:p>
          <a:p>
            <a:pPr lvl="1"/>
            <a:endParaRPr lang="ru-RU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16" y="915194"/>
            <a:ext cx="6172200" cy="61722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67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Global structure is important</a:t>
            </a:r>
            <a:endParaRPr lang="ru-RU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 key properties: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Permutation invariance</a:t>
            </a:r>
          </a:p>
          <a:p>
            <a:pPr lvl="1"/>
            <a:r>
              <a:rPr lang="en-US" dirty="0" smtClean="0"/>
              <a:t>Scale-</a:t>
            </a:r>
            <a:r>
              <a:rPr lang="en-US" dirty="0" err="1" smtClean="0"/>
              <a:t>adaptivity</a:t>
            </a:r>
            <a:endParaRPr lang="en-US" dirty="0"/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Size invariance</a:t>
            </a:r>
          </a:p>
          <a:p>
            <a:pPr lvl="1"/>
            <a:endParaRPr lang="ru-RU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12" y="1027906"/>
            <a:ext cx="5483352" cy="548335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43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4232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Lato" panose="020F0502020204030203" pitchFamily="34" charset="0"/>
                <a:cs typeface="Lato" panose="020F0502020204030203" pitchFamily="34" charset="0"/>
              </a:rPr>
              <a:t>We may </a:t>
            </a:r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need to disregard </a:t>
            </a:r>
            <a:r>
              <a:rPr lang="en-US" dirty="0" smtClean="0">
                <a:ea typeface="Lato" panose="020F0502020204030203" pitchFamily="34" charset="0"/>
                <a:cs typeface="Lato" panose="020F0502020204030203" pitchFamily="34" charset="0"/>
              </a:rPr>
              <a:t>the size</a:t>
            </a:r>
            <a:endParaRPr lang="ru-RU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key properties: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Permutation invariance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Scale-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adaptivity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Size invariance</a:t>
            </a:r>
          </a:p>
          <a:p>
            <a:pPr lvl="1"/>
            <a:endParaRPr lang="ru-RU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134874"/>
            <a:ext cx="5570220" cy="557022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87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52" y="1225296"/>
            <a:ext cx="5632704" cy="56327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Laplacian Spectral Descriptors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key properties: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Permutation invariance</a:t>
            </a:r>
          </a:p>
          <a:p>
            <a:pPr lvl="1"/>
            <a:r>
              <a:rPr lang="en-US" dirty="0"/>
              <a:t>Scale-</a:t>
            </a:r>
            <a:r>
              <a:rPr lang="en-US" dirty="0" err="1"/>
              <a:t>adaptivity</a:t>
            </a:r>
            <a:endParaRPr lang="en-US" dirty="0"/>
          </a:p>
          <a:p>
            <a:pPr lvl="1"/>
            <a:r>
              <a:rPr lang="en-US" dirty="0"/>
              <a:t>Size </a:t>
            </a:r>
            <a:r>
              <a:rPr lang="en-US" dirty="0" smtClean="0"/>
              <a:t>invariance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+ Scalability</a:t>
            </a:r>
            <a:endParaRPr lang="en-US" dirty="0"/>
          </a:p>
          <a:p>
            <a:pPr marL="0" indent="0">
              <a:buNone/>
            </a:pPr>
            <a:endParaRPr lang="ru-RU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ru-RU" sz="3200" dirty="0" smtClean="0"/>
              <a:t>=</a:t>
            </a:r>
            <a:r>
              <a:rPr lang="en-US" sz="3200" dirty="0" smtClean="0"/>
              <a:t> </a:t>
            </a:r>
            <a:r>
              <a:rPr lang="en-US" sz="3200" b="1" dirty="0" smtClean="0"/>
              <a:t>NetLSD</a:t>
            </a:r>
            <a:endParaRPr lang="ru-RU" sz="3200" b="1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8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Transport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</a:t>
            </a:r>
            <a:r>
              <a:rPr lang="en-US" dirty="0" smtClean="0"/>
              <a:t>eometry </a:t>
            </a:r>
            <a:r>
              <a:rPr lang="en-US" dirty="0"/>
              <a:t>for </a:t>
            </a:r>
            <a:r>
              <a:rPr lang="en-US" dirty="0">
                <a:solidFill>
                  <a:srgbClr val="377EB8"/>
                </a:solidFill>
              </a:rPr>
              <a:t>probability </a:t>
            </a:r>
            <a:r>
              <a:rPr lang="en-US" dirty="0" smtClean="0">
                <a:solidFill>
                  <a:srgbClr val="377EB8"/>
                </a:solidFill>
              </a:rPr>
              <a:t>measures</a:t>
            </a:r>
            <a:r>
              <a:rPr lang="en-US" dirty="0">
                <a:solidFill>
                  <a:srgbClr val="377EB8"/>
                </a:solidFill>
              </a:rPr>
              <a:t> </a:t>
            </a:r>
            <a:r>
              <a:rPr lang="en-US" dirty="0"/>
              <a:t>supported on 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377EB8"/>
                </a:solidFill>
              </a:rPr>
              <a:t>space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01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Transport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</a:t>
            </a:r>
            <a:r>
              <a:rPr lang="en-US" dirty="0" smtClean="0"/>
              <a:t>eometry </a:t>
            </a:r>
            <a:r>
              <a:rPr lang="en-US" dirty="0"/>
              <a:t>for </a:t>
            </a:r>
            <a:r>
              <a:rPr lang="en-US" dirty="0">
                <a:solidFill>
                  <a:srgbClr val="377EB8"/>
                </a:solidFill>
              </a:rPr>
              <a:t>probability </a:t>
            </a:r>
            <a:r>
              <a:rPr lang="en-US" dirty="0" smtClean="0">
                <a:solidFill>
                  <a:srgbClr val="377EB8"/>
                </a:solidFill>
              </a:rPr>
              <a:t>measures</a:t>
            </a:r>
            <a:r>
              <a:rPr lang="en-US" dirty="0">
                <a:solidFill>
                  <a:srgbClr val="377EB8"/>
                </a:solidFill>
              </a:rPr>
              <a:t> </a:t>
            </a:r>
            <a:r>
              <a:rPr lang="en-US" dirty="0"/>
              <a:t>supported </a:t>
            </a:r>
            <a:r>
              <a:rPr lang="en-US" dirty="0">
                <a:solidFill>
                  <a:srgbClr val="377EB8"/>
                </a:solidFill>
              </a:rPr>
              <a:t>on </a:t>
            </a:r>
            <a:r>
              <a:rPr lang="en-US" dirty="0" smtClean="0">
                <a:solidFill>
                  <a:srgbClr val="377EB8"/>
                </a:solidFill>
              </a:rPr>
              <a:t>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377EB8"/>
                </a:solidFill>
              </a:rPr>
              <a:t>space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472361" y="2548128"/>
            <a:ext cx="1656223" cy="1938683"/>
            <a:chOff x="849354" y="2548128"/>
            <a:chExt cx="1656223" cy="193868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44" y="2548128"/>
              <a:ext cx="1288044" cy="1292352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849354" y="3840480"/>
              <a:ext cx="16562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L. Kantorovich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ru-RU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1939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38200" y="2548128"/>
            <a:ext cx="1199302" cy="1938683"/>
            <a:chOff x="838200" y="2548128"/>
            <a:chExt cx="1199302" cy="1938683"/>
          </a:xfrm>
        </p:grpSpPr>
        <p:pic>
          <p:nvPicPr>
            <p:cNvPr id="1026" name="Picture 2" descr="http://glavnoe.ua/UserFiles/Image2012/Gaspard_mon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548128"/>
              <a:ext cx="1199302" cy="129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838200" y="3840480"/>
              <a:ext cx="11833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</a:t>
              </a:r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Monge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1781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1" name="Полилиния 10"/>
          <p:cNvSpPr/>
          <p:nvPr/>
        </p:nvSpPr>
        <p:spPr>
          <a:xfrm>
            <a:off x="4678680" y="2561531"/>
            <a:ext cx="2948940" cy="2030947"/>
          </a:xfrm>
          <a:custGeom>
            <a:avLst/>
            <a:gdLst>
              <a:gd name="connsiteX0" fmla="*/ 0 w 3596640"/>
              <a:gd name="connsiteY0" fmla="*/ 2004990 h 2020230"/>
              <a:gd name="connsiteX1" fmla="*/ 807720 w 3596640"/>
              <a:gd name="connsiteY1" fmla="*/ 427650 h 2020230"/>
              <a:gd name="connsiteX2" fmla="*/ 1424940 w 3596640"/>
              <a:gd name="connsiteY2" fmla="*/ 1037250 h 2020230"/>
              <a:gd name="connsiteX3" fmla="*/ 2026920 w 3596640"/>
              <a:gd name="connsiteY3" fmla="*/ 16170 h 2020230"/>
              <a:gd name="connsiteX4" fmla="*/ 2948940 w 3596640"/>
              <a:gd name="connsiteY4" fmla="*/ 2012610 h 2020230"/>
              <a:gd name="connsiteX5" fmla="*/ 2948940 w 3596640"/>
              <a:gd name="connsiteY5" fmla="*/ 2012610 h 2020230"/>
              <a:gd name="connsiteX6" fmla="*/ 3596640 w 3596640"/>
              <a:gd name="connsiteY6" fmla="*/ 2020230 h 2020230"/>
              <a:gd name="connsiteX0" fmla="*/ 0 w 2948940"/>
              <a:gd name="connsiteY0" fmla="*/ 2004990 h 2012610"/>
              <a:gd name="connsiteX1" fmla="*/ 807720 w 2948940"/>
              <a:gd name="connsiteY1" fmla="*/ 427650 h 2012610"/>
              <a:gd name="connsiteX2" fmla="*/ 1424940 w 2948940"/>
              <a:gd name="connsiteY2" fmla="*/ 1037250 h 2012610"/>
              <a:gd name="connsiteX3" fmla="*/ 2026920 w 2948940"/>
              <a:gd name="connsiteY3" fmla="*/ 16170 h 2012610"/>
              <a:gd name="connsiteX4" fmla="*/ 2948940 w 2948940"/>
              <a:gd name="connsiteY4" fmla="*/ 2012610 h 2012610"/>
              <a:gd name="connsiteX5" fmla="*/ 2948940 w 2948940"/>
              <a:gd name="connsiteY5" fmla="*/ 2012610 h 2012610"/>
              <a:gd name="connsiteX0" fmla="*/ 0 w 2948940"/>
              <a:gd name="connsiteY0" fmla="*/ 2016757 h 2024377"/>
              <a:gd name="connsiteX1" fmla="*/ 807720 w 2948940"/>
              <a:gd name="connsiteY1" fmla="*/ 439417 h 2024377"/>
              <a:gd name="connsiteX2" fmla="*/ 1394460 w 2948940"/>
              <a:gd name="connsiteY2" fmla="*/ 828037 h 2024377"/>
              <a:gd name="connsiteX3" fmla="*/ 2026920 w 2948940"/>
              <a:gd name="connsiteY3" fmla="*/ 27937 h 2024377"/>
              <a:gd name="connsiteX4" fmla="*/ 2948940 w 2948940"/>
              <a:gd name="connsiteY4" fmla="*/ 2024377 h 2024377"/>
              <a:gd name="connsiteX5" fmla="*/ 2948940 w 2948940"/>
              <a:gd name="connsiteY5" fmla="*/ 2024377 h 2024377"/>
              <a:gd name="connsiteX0" fmla="*/ 0 w 2948940"/>
              <a:gd name="connsiteY0" fmla="*/ 2014957 h 2022577"/>
              <a:gd name="connsiteX1" fmla="*/ 807720 w 2948940"/>
              <a:gd name="connsiteY1" fmla="*/ 437617 h 2022577"/>
              <a:gd name="connsiteX2" fmla="*/ 1394460 w 2948940"/>
              <a:gd name="connsiteY2" fmla="*/ 826237 h 2022577"/>
              <a:gd name="connsiteX3" fmla="*/ 2026920 w 2948940"/>
              <a:gd name="connsiteY3" fmla="*/ 26137 h 2022577"/>
              <a:gd name="connsiteX4" fmla="*/ 2948940 w 2948940"/>
              <a:gd name="connsiteY4" fmla="*/ 2022577 h 2022577"/>
              <a:gd name="connsiteX5" fmla="*/ 2948940 w 2948940"/>
              <a:gd name="connsiteY5" fmla="*/ 2022577 h 2022577"/>
              <a:gd name="connsiteX0" fmla="*/ 0 w 2948940"/>
              <a:gd name="connsiteY0" fmla="*/ 2023327 h 2030947"/>
              <a:gd name="connsiteX1" fmla="*/ 807720 w 2948940"/>
              <a:gd name="connsiteY1" fmla="*/ 445987 h 2030947"/>
              <a:gd name="connsiteX2" fmla="*/ 1394460 w 2948940"/>
              <a:gd name="connsiteY2" fmla="*/ 834607 h 2030947"/>
              <a:gd name="connsiteX3" fmla="*/ 2026920 w 2948940"/>
              <a:gd name="connsiteY3" fmla="*/ 34507 h 2030947"/>
              <a:gd name="connsiteX4" fmla="*/ 2948940 w 2948940"/>
              <a:gd name="connsiteY4" fmla="*/ 2030947 h 2030947"/>
              <a:gd name="connsiteX5" fmla="*/ 2948940 w 2948940"/>
              <a:gd name="connsiteY5" fmla="*/ 2030947 h 203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8940" h="2030947">
                <a:moveTo>
                  <a:pt x="0" y="2023327"/>
                </a:moveTo>
                <a:cubicBezTo>
                  <a:pt x="285115" y="1315302"/>
                  <a:pt x="575310" y="644107"/>
                  <a:pt x="807720" y="445987"/>
                </a:cubicBezTo>
                <a:cubicBezTo>
                  <a:pt x="1040130" y="247867"/>
                  <a:pt x="1236980" y="1116547"/>
                  <a:pt x="1394460" y="834607"/>
                </a:cubicBezTo>
                <a:cubicBezTo>
                  <a:pt x="1551940" y="552667"/>
                  <a:pt x="1767840" y="-164883"/>
                  <a:pt x="2026920" y="34507"/>
                </a:cubicBezTo>
                <a:cubicBezTo>
                  <a:pt x="2286000" y="233897"/>
                  <a:pt x="2948940" y="2030947"/>
                  <a:pt x="2948940" y="2030947"/>
                </a:cubicBezTo>
                <a:lnTo>
                  <a:pt x="2948940" y="2030947"/>
                </a:ln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8702519" y="4587238"/>
            <a:ext cx="2968726" cy="1693401"/>
          </a:xfrm>
          <a:custGeom>
            <a:avLst/>
            <a:gdLst>
              <a:gd name="connsiteX0" fmla="*/ 0 w 2960152"/>
              <a:gd name="connsiteY0" fmla="*/ 15240 h 1692417"/>
              <a:gd name="connsiteX1" fmla="*/ 30480 w 2960152"/>
              <a:gd name="connsiteY1" fmla="*/ 1409700 h 1692417"/>
              <a:gd name="connsiteX2" fmla="*/ 30480 w 2960152"/>
              <a:gd name="connsiteY2" fmla="*/ 1409700 h 1692417"/>
              <a:gd name="connsiteX3" fmla="*/ 876300 w 2960152"/>
              <a:gd name="connsiteY3" fmla="*/ 1691640 h 1692417"/>
              <a:gd name="connsiteX4" fmla="*/ 2179320 w 2960152"/>
              <a:gd name="connsiteY4" fmla="*/ 1310640 h 1692417"/>
              <a:gd name="connsiteX5" fmla="*/ 2842260 w 2960152"/>
              <a:gd name="connsiteY5" fmla="*/ 868680 h 1692417"/>
              <a:gd name="connsiteX6" fmla="*/ 2956560 w 2960152"/>
              <a:gd name="connsiteY6" fmla="*/ 0 h 1692417"/>
              <a:gd name="connsiteX0" fmla="*/ 0 w 2960152"/>
              <a:gd name="connsiteY0" fmla="*/ 15240 h 1692977"/>
              <a:gd name="connsiteX1" fmla="*/ 30480 w 2960152"/>
              <a:gd name="connsiteY1" fmla="*/ 1409700 h 1692977"/>
              <a:gd name="connsiteX2" fmla="*/ 16193 w 2960152"/>
              <a:gd name="connsiteY2" fmla="*/ 1435894 h 1692977"/>
              <a:gd name="connsiteX3" fmla="*/ 876300 w 2960152"/>
              <a:gd name="connsiteY3" fmla="*/ 1691640 h 1692977"/>
              <a:gd name="connsiteX4" fmla="*/ 2179320 w 2960152"/>
              <a:gd name="connsiteY4" fmla="*/ 1310640 h 1692977"/>
              <a:gd name="connsiteX5" fmla="*/ 2842260 w 2960152"/>
              <a:gd name="connsiteY5" fmla="*/ 868680 h 1692977"/>
              <a:gd name="connsiteX6" fmla="*/ 2956560 w 2960152"/>
              <a:gd name="connsiteY6" fmla="*/ 0 h 1692977"/>
              <a:gd name="connsiteX0" fmla="*/ 40668 w 3000820"/>
              <a:gd name="connsiteY0" fmla="*/ 15240 h 1695917"/>
              <a:gd name="connsiteX1" fmla="*/ 71148 w 3000820"/>
              <a:gd name="connsiteY1" fmla="*/ 1409700 h 1695917"/>
              <a:gd name="connsiteX2" fmla="*/ 916968 w 3000820"/>
              <a:gd name="connsiteY2" fmla="*/ 1691640 h 1695917"/>
              <a:gd name="connsiteX3" fmla="*/ 2219988 w 3000820"/>
              <a:gd name="connsiteY3" fmla="*/ 1310640 h 1695917"/>
              <a:gd name="connsiteX4" fmla="*/ 2882928 w 3000820"/>
              <a:gd name="connsiteY4" fmla="*/ 868680 h 1695917"/>
              <a:gd name="connsiteX5" fmla="*/ 2997228 w 3000820"/>
              <a:gd name="connsiteY5" fmla="*/ 0 h 1695917"/>
              <a:gd name="connsiteX0" fmla="*/ 327 w 2960479"/>
              <a:gd name="connsiteY0" fmla="*/ 15240 h 1695636"/>
              <a:gd name="connsiteX1" fmla="*/ 107007 w 2960479"/>
              <a:gd name="connsiteY1" fmla="*/ 1407319 h 1695636"/>
              <a:gd name="connsiteX2" fmla="*/ 876627 w 2960479"/>
              <a:gd name="connsiteY2" fmla="*/ 1691640 h 1695636"/>
              <a:gd name="connsiteX3" fmla="*/ 2179647 w 2960479"/>
              <a:gd name="connsiteY3" fmla="*/ 1310640 h 1695636"/>
              <a:gd name="connsiteX4" fmla="*/ 2842587 w 2960479"/>
              <a:gd name="connsiteY4" fmla="*/ 868680 h 1695636"/>
              <a:gd name="connsiteX5" fmla="*/ 2956887 w 2960479"/>
              <a:gd name="connsiteY5" fmla="*/ 0 h 1695636"/>
              <a:gd name="connsiteX0" fmla="*/ 0 w 2960152"/>
              <a:gd name="connsiteY0" fmla="*/ 15240 h 1695636"/>
              <a:gd name="connsiteX1" fmla="*/ 130493 w 2960152"/>
              <a:gd name="connsiteY1" fmla="*/ 1407319 h 1695636"/>
              <a:gd name="connsiteX2" fmla="*/ 876300 w 2960152"/>
              <a:gd name="connsiteY2" fmla="*/ 1691640 h 1695636"/>
              <a:gd name="connsiteX3" fmla="*/ 2179320 w 2960152"/>
              <a:gd name="connsiteY3" fmla="*/ 1310640 h 1695636"/>
              <a:gd name="connsiteX4" fmla="*/ 2842260 w 2960152"/>
              <a:gd name="connsiteY4" fmla="*/ 868680 h 1695636"/>
              <a:gd name="connsiteX5" fmla="*/ 2956560 w 2960152"/>
              <a:gd name="connsiteY5" fmla="*/ 0 h 1695636"/>
              <a:gd name="connsiteX0" fmla="*/ 0 w 2960152"/>
              <a:gd name="connsiteY0" fmla="*/ 15240 h 1695289"/>
              <a:gd name="connsiteX1" fmla="*/ 130493 w 2960152"/>
              <a:gd name="connsiteY1" fmla="*/ 1407319 h 1695289"/>
              <a:gd name="connsiteX2" fmla="*/ 876300 w 2960152"/>
              <a:gd name="connsiteY2" fmla="*/ 1691640 h 1695289"/>
              <a:gd name="connsiteX3" fmla="*/ 2179320 w 2960152"/>
              <a:gd name="connsiteY3" fmla="*/ 1310640 h 1695289"/>
              <a:gd name="connsiteX4" fmla="*/ 2842260 w 2960152"/>
              <a:gd name="connsiteY4" fmla="*/ 868680 h 1695289"/>
              <a:gd name="connsiteX5" fmla="*/ 2956560 w 2960152"/>
              <a:gd name="connsiteY5" fmla="*/ 0 h 1695289"/>
              <a:gd name="connsiteX0" fmla="*/ 0 w 2960152"/>
              <a:gd name="connsiteY0" fmla="*/ 15240 h 1696055"/>
              <a:gd name="connsiteX1" fmla="*/ 130493 w 2960152"/>
              <a:gd name="connsiteY1" fmla="*/ 1407319 h 1696055"/>
              <a:gd name="connsiteX2" fmla="*/ 876300 w 2960152"/>
              <a:gd name="connsiteY2" fmla="*/ 1691640 h 1696055"/>
              <a:gd name="connsiteX3" fmla="*/ 2179320 w 2960152"/>
              <a:gd name="connsiteY3" fmla="*/ 1310640 h 1696055"/>
              <a:gd name="connsiteX4" fmla="*/ 2842260 w 2960152"/>
              <a:gd name="connsiteY4" fmla="*/ 868680 h 1696055"/>
              <a:gd name="connsiteX5" fmla="*/ 2956560 w 2960152"/>
              <a:gd name="connsiteY5" fmla="*/ 0 h 1696055"/>
              <a:gd name="connsiteX0" fmla="*/ 0 w 2960152"/>
              <a:gd name="connsiteY0" fmla="*/ 15240 h 1704716"/>
              <a:gd name="connsiteX1" fmla="*/ 130493 w 2960152"/>
              <a:gd name="connsiteY1" fmla="*/ 1407319 h 1704716"/>
              <a:gd name="connsiteX2" fmla="*/ 876300 w 2960152"/>
              <a:gd name="connsiteY2" fmla="*/ 1701165 h 1704716"/>
              <a:gd name="connsiteX3" fmla="*/ 2179320 w 2960152"/>
              <a:gd name="connsiteY3" fmla="*/ 1310640 h 1704716"/>
              <a:gd name="connsiteX4" fmla="*/ 2842260 w 2960152"/>
              <a:gd name="connsiteY4" fmla="*/ 868680 h 1704716"/>
              <a:gd name="connsiteX5" fmla="*/ 2956560 w 2960152"/>
              <a:gd name="connsiteY5" fmla="*/ 0 h 1704716"/>
              <a:gd name="connsiteX0" fmla="*/ 0 w 2960152"/>
              <a:gd name="connsiteY0" fmla="*/ 15240 h 1701759"/>
              <a:gd name="connsiteX1" fmla="*/ 130493 w 2960152"/>
              <a:gd name="connsiteY1" fmla="*/ 1407319 h 1701759"/>
              <a:gd name="connsiteX2" fmla="*/ 876300 w 2960152"/>
              <a:gd name="connsiteY2" fmla="*/ 1701165 h 1701759"/>
              <a:gd name="connsiteX3" fmla="*/ 2179320 w 2960152"/>
              <a:gd name="connsiteY3" fmla="*/ 1310640 h 1701759"/>
              <a:gd name="connsiteX4" fmla="*/ 2842260 w 2960152"/>
              <a:gd name="connsiteY4" fmla="*/ 868680 h 1701759"/>
              <a:gd name="connsiteX5" fmla="*/ 2956560 w 2960152"/>
              <a:gd name="connsiteY5" fmla="*/ 0 h 1701759"/>
              <a:gd name="connsiteX0" fmla="*/ 0 w 2960152"/>
              <a:gd name="connsiteY0" fmla="*/ 15240 h 1715064"/>
              <a:gd name="connsiteX1" fmla="*/ 130493 w 2960152"/>
              <a:gd name="connsiteY1" fmla="*/ 1407319 h 1715064"/>
              <a:gd name="connsiteX2" fmla="*/ 876300 w 2960152"/>
              <a:gd name="connsiteY2" fmla="*/ 1701165 h 1715064"/>
              <a:gd name="connsiteX3" fmla="*/ 2179320 w 2960152"/>
              <a:gd name="connsiteY3" fmla="*/ 1310640 h 1715064"/>
              <a:gd name="connsiteX4" fmla="*/ 2842260 w 2960152"/>
              <a:gd name="connsiteY4" fmla="*/ 868680 h 1715064"/>
              <a:gd name="connsiteX5" fmla="*/ 2956560 w 2960152"/>
              <a:gd name="connsiteY5" fmla="*/ 0 h 1715064"/>
              <a:gd name="connsiteX0" fmla="*/ 0 w 2960152"/>
              <a:gd name="connsiteY0" fmla="*/ 15240 h 1730496"/>
              <a:gd name="connsiteX1" fmla="*/ 130493 w 2960152"/>
              <a:gd name="connsiteY1" fmla="*/ 1407319 h 1730496"/>
              <a:gd name="connsiteX2" fmla="*/ 876300 w 2960152"/>
              <a:gd name="connsiteY2" fmla="*/ 1701165 h 1730496"/>
              <a:gd name="connsiteX3" fmla="*/ 2179320 w 2960152"/>
              <a:gd name="connsiteY3" fmla="*/ 1310640 h 1730496"/>
              <a:gd name="connsiteX4" fmla="*/ 2842260 w 2960152"/>
              <a:gd name="connsiteY4" fmla="*/ 868680 h 1730496"/>
              <a:gd name="connsiteX5" fmla="*/ 2956560 w 2960152"/>
              <a:gd name="connsiteY5" fmla="*/ 0 h 1730496"/>
              <a:gd name="connsiteX0" fmla="*/ 0 w 2960152"/>
              <a:gd name="connsiteY0" fmla="*/ 15240 h 1724523"/>
              <a:gd name="connsiteX1" fmla="*/ 130493 w 2960152"/>
              <a:gd name="connsiteY1" fmla="*/ 1407319 h 1724523"/>
              <a:gd name="connsiteX2" fmla="*/ 876300 w 2960152"/>
              <a:gd name="connsiteY2" fmla="*/ 1701165 h 1724523"/>
              <a:gd name="connsiteX3" fmla="*/ 2179320 w 2960152"/>
              <a:gd name="connsiteY3" fmla="*/ 1310640 h 1724523"/>
              <a:gd name="connsiteX4" fmla="*/ 2842260 w 2960152"/>
              <a:gd name="connsiteY4" fmla="*/ 868680 h 1724523"/>
              <a:gd name="connsiteX5" fmla="*/ 2956560 w 2960152"/>
              <a:gd name="connsiteY5" fmla="*/ 0 h 1724523"/>
              <a:gd name="connsiteX0" fmla="*/ 0 w 2960152"/>
              <a:gd name="connsiteY0" fmla="*/ 15240 h 1720926"/>
              <a:gd name="connsiteX1" fmla="*/ 130493 w 2960152"/>
              <a:gd name="connsiteY1" fmla="*/ 1407319 h 1720926"/>
              <a:gd name="connsiteX2" fmla="*/ 876300 w 2960152"/>
              <a:gd name="connsiteY2" fmla="*/ 1701165 h 1720926"/>
              <a:gd name="connsiteX3" fmla="*/ 2179320 w 2960152"/>
              <a:gd name="connsiteY3" fmla="*/ 1310640 h 1720926"/>
              <a:gd name="connsiteX4" fmla="*/ 2842260 w 2960152"/>
              <a:gd name="connsiteY4" fmla="*/ 868680 h 1720926"/>
              <a:gd name="connsiteX5" fmla="*/ 2956560 w 2960152"/>
              <a:gd name="connsiteY5" fmla="*/ 0 h 1720926"/>
              <a:gd name="connsiteX0" fmla="*/ 0 w 2960152"/>
              <a:gd name="connsiteY0" fmla="*/ 15240 h 1711611"/>
              <a:gd name="connsiteX1" fmla="*/ 130493 w 2960152"/>
              <a:gd name="connsiteY1" fmla="*/ 1407319 h 1711611"/>
              <a:gd name="connsiteX2" fmla="*/ 876300 w 2960152"/>
              <a:gd name="connsiteY2" fmla="*/ 1701165 h 1711611"/>
              <a:gd name="connsiteX3" fmla="*/ 2179320 w 2960152"/>
              <a:gd name="connsiteY3" fmla="*/ 1310640 h 1711611"/>
              <a:gd name="connsiteX4" fmla="*/ 2842260 w 2960152"/>
              <a:gd name="connsiteY4" fmla="*/ 868680 h 1711611"/>
              <a:gd name="connsiteX5" fmla="*/ 2956560 w 2960152"/>
              <a:gd name="connsiteY5" fmla="*/ 0 h 1711611"/>
              <a:gd name="connsiteX0" fmla="*/ 0 w 2960152"/>
              <a:gd name="connsiteY0" fmla="*/ 15240 h 1708641"/>
              <a:gd name="connsiteX1" fmla="*/ 130493 w 2960152"/>
              <a:gd name="connsiteY1" fmla="*/ 1407319 h 1708641"/>
              <a:gd name="connsiteX2" fmla="*/ 876300 w 2960152"/>
              <a:gd name="connsiteY2" fmla="*/ 1701165 h 1708641"/>
              <a:gd name="connsiteX3" fmla="*/ 2179320 w 2960152"/>
              <a:gd name="connsiteY3" fmla="*/ 1310640 h 1708641"/>
              <a:gd name="connsiteX4" fmla="*/ 2842260 w 2960152"/>
              <a:gd name="connsiteY4" fmla="*/ 868680 h 1708641"/>
              <a:gd name="connsiteX5" fmla="*/ 2956560 w 2960152"/>
              <a:gd name="connsiteY5" fmla="*/ 0 h 1708641"/>
              <a:gd name="connsiteX0" fmla="*/ 0 w 2966093"/>
              <a:gd name="connsiteY0" fmla="*/ 15240 h 1708641"/>
              <a:gd name="connsiteX1" fmla="*/ 130493 w 2966093"/>
              <a:gd name="connsiteY1" fmla="*/ 1407319 h 1708641"/>
              <a:gd name="connsiteX2" fmla="*/ 876300 w 2966093"/>
              <a:gd name="connsiteY2" fmla="*/ 1701165 h 1708641"/>
              <a:gd name="connsiteX3" fmla="*/ 2179320 w 2966093"/>
              <a:gd name="connsiteY3" fmla="*/ 1310640 h 1708641"/>
              <a:gd name="connsiteX4" fmla="*/ 2842260 w 2966093"/>
              <a:gd name="connsiteY4" fmla="*/ 868680 h 1708641"/>
              <a:gd name="connsiteX5" fmla="*/ 2956560 w 2966093"/>
              <a:gd name="connsiteY5" fmla="*/ 0 h 1708641"/>
              <a:gd name="connsiteX0" fmla="*/ 0 w 2968726"/>
              <a:gd name="connsiteY0" fmla="*/ 0 h 1693401"/>
              <a:gd name="connsiteX1" fmla="*/ 130493 w 2968726"/>
              <a:gd name="connsiteY1" fmla="*/ 1392079 h 1693401"/>
              <a:gd name="connsiteX2" fmla="*/ 876300 w 2968726"/>
              <a:gd name="connsiteY2" fmla="*/ 1685925 h 1693401"/>
              <a:gd name="connsiteX3" fmla="*/ 2179320 w 2968726"/>
              <a:gd name="connsiteY3" fmla="*/ 1295400 h 1693401"/>
              <a:gd name="connsiteX4" fmla="*/ 2842260 w 2968726"/>
              <a:gd name="connsiteY4" fmla="*/ 853440 h 1693401"/>
              <a:gd name="connsiteX5" fmla="*/ 2966085 w 2968726"/>
              <a:gd name="connsiteY5" fmla="*/ 6191 h 169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8726" h="1693401">
                <a:moveTo>
                  <a:pt x="0" y="0"/>
                </a:moveTo>
                <a:cubicBezTo>
                  <a:pt x="10160" y="464820"/>
                  <a:pt x="-15557" y="1111092"/>
                  <a:pt x="130493" y="1392079"/>
                </a:cubicBezTo>
                <a:cubicBezTo>
                  <a:pt x="276543" y="1673066"/>
                  <a:pt x="627698" y="1713944"/>
                  <a:pt x="876300" y="1685925"/>
                </a:cubicBezTo>
                <a:cubicBezTo>
                  <a:pt x="1124902" y="1657906"/>
                  <a:pt x="1675448" y="1184116"/>
                  <a:pt x="2179320" y="1295400"/>
                </a:cubicBezTo>
                <a:cubicBezTo>
                  <a:pt x="2683192" y="1406684"/>
                  <a:pt x="2711133" y="1068308"/>
                  <a:pt x="2842260" y="853440"/>
                </a:cubicBezTo>
                <a:cubicBezTo>
                  <a:pt x="2973387" y="638572"/>
                  <a:pt x="2973705" y="331311"/>
                  <a:pt x="2966085" y="619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1663520" y="4594859"/>
            <a:ext cx="7677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533900" y="4594860"/>
            <a:ext cx="41757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8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Transport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</a:t>
            </a:r>
            <a:r>
              <a:rPr lang="en-US" dirty="0" smtClean="0"/>
              <a:t>eometry </a:t>
            </a:r>
            <a:r>
              <a:rPr lang="en-US" dirty="0"/>
              <a:t>for probability </a:t>
            </a:r>
            <a:r>
              <a:rPr lang="en-US" dirty="0" smtClean="0"/>
              <a:t>measures</a:t>
            </a:r>
            <a:r>
              <a:rPr lang="en-US" dirty="0"/>
              <a:t> supported on </a:t>
            </a:r>
            <a:r>
              <a:rPr lang="en-US" dirty="0" smtClean="0"/>
              <a:t>a space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472361" y="2548128"/>
            <a:ext cx="1656223" cy="1938683"/>
            <a:chOff x="849354" y="2548128"/>
            <a:chExt cx="1656223" cy="193868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44" y="2548128"/>
              <a:ext cx="1288044" cy="1292352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849354" y="3840480"/>
              <a:ext cx="16562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L. Kantorovich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ru-RU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1939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38200" y="2548128"/>
            <a:ext cx="1199302" cy="1938683"/>
            <a:chOff x="838200" y="2548128"/>
            <a:chExt cx="1199302" cy="1938683"/>
          </a:xfrm>
        </p:grpSpPr>
        <p:pic>
          <p:nvPicPr>
            <p:cNvPr id="1026" name="Picture 2" descr="http://glavnoe.ua/UserFiles/Image2012/Gaspard_mon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548128"/>
              <a:ext cx="1199302" cy="129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838200" y="3840480"/>
              <a:ext cx="11833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</a:t>
              </a:r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Monge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1781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1" name="Полилиния 10"/>
          <p:cNvSpPr/>
          <p:nvPr/>
        </p:nvSpPr>
        <p:spPr>
          <a:xfrm>
            <a:off x="4678680" y="2561531"/>
            <a:ext cx="2948940" cy="2030947"/>
          </a:xfrm>
          <a:custGeom>
            <a:avLst/>
            <a:gdLst>
              <a:gd name="connsiteX0" fmla="*/ 0 w 3596640"/>
              <a:gd name="connsiteY0" fmla="*/ 2004990 h 2020230"/>
              <a:gd name="connsiteX1" fmla="*/ 807720 w 3596640"/>
              <a:gd name="connsiteY1" fmla="*/ 427650 h 2020230"/>
              <a:gd name="connsiteX2" fmla="*/ 1424940 w 3596640"/>
              <a:gd name="connsiteY2" fmla="*/ 1037250 h 2020230"/>
              <a:gd name="connsiteX3" fmla="*/ 2026920 w 3596640"/>
              <a:gd name="connsiteY3" fmla="*/ 16170 h 2020230"/>
              <a:gd name="connsiteX4" fmla="*/ 2948940 w 3596640"/>
              <a:gd name="connsiteY4" fmla="*/ 2012610 h 2020230"/>
              <a:gd name="connsiteX5" fmla="*/ 2948940 w 3596640"/>
              <a:gd name="connsiteY5" fmla="*/ 2012610 h 2020230"/>
              <a:gd name="connsiteX6" fmla="*/ 3596640 w 3596640"/>
              <a:gd name="connsiteY6" fmla="*/ 2020230 h 2020230"/>
              <a:gd name="connsiteX0" fmla="*/ 0 w 2948940"/>
              <a:gd name="connsiteY0" fmla="*/ 2004990 h 2012610"/>
              <a:gd name="connsiteX1" fmla="*/ 807720 w 2948940"/>
              <a:gd name="connsiteY1" fmla="*/ 427650 h 2012610"/>
              <a:gd name="connsiteX2" fmla="*/ 1424940 w 2948940"/>
              <a:gd name="connsiteY2" fmla="*/ 1037250 h 2012610"/>
              <a:gd name="connsiteX3" fmla="*/ 2026920 w 2948940"/>
              <a:gd name="connsiteY3" fmla="*/ 16170 h 2012610"/>
              <a:gd name="connsiteX4" fmla="*/ 2948940 w 2948940"/>
              <a:gd name="connsiteY4" fmla="*/ 2012610 h 2012610"/>
              <a:gd name="connsiteX5" fmla="*/ 2948940 w 2948940"/>
              <a:gd name="connsiteY5" fmla="*/ 2012610 h 2012610"/>
              <a:gd name="connsiteX0" fmla="*/ 0 w 2948940"/>
              <a:gd name="connsiteY0" fmla="*/ 2016757 h 2024377"/>
              <a:gd name="connsiteX1" fmla="*/ 807720 w 2948940"/>
              <a:gd name="connsiteY1" fmla="*/ 439417 h 2024377"/>
              <a:gd name="connsiteX2" fmla="*/ 1394460 w 2948940"/>
              <a:gd name="connsiteY2" fmla="*/ 828037 h 2024377"/>
              <a:gd name="connsiteX3" fmla="*/ 2026920 w 2948940"/>
              <a:gd name="connsiteY3" fmla="*/ 27937 h 2024377"/>
              <a:gd name="connsiteX4" fmla="*/ 2948940 w 2948940"/>
              <a:gd name="connsiteY4" fmla="*/ 2024377 h 2024377"/>
              <a:gd name="connsiteX5" fmla="*/ 2948940 w 2948940"/>
              <a:gd name="connsiteY5" fmla="*/ 2024377 h 2024377"/>
              <a:gd name="connsiteX0" fmla="*/ 0 w 2948940"/>
              <a:gd name="connsiteY0" fmla="*/ 2014957 h 2022577"/>
              <a:gd name="connsiteX1" fmla="*/ 807720 w 2948940"/>
              <a:gd name="connsiteY1" fmla="*/ 437617 h 2022577"/>
              <a:gd name="connsiteX2" fmla="*/ 1394460 w 2948940"/>
              <a:gd name="connsiteY2" fmla="*/ 826237 h 2022577"/>
              <a:gd name="connsiteX3" fmla="*/ 2026920 w 2948940"/>
              <a:gd name="connsiteY3" fmla="*/ 26137 h 2022577"/>
              <a:gd name="connsiteX4" fmla="*/ 2948940 w 2948940"/>
              <a:gd name="connsiteY4" fmla="*/ 2022577 h 2022577"/>
              <a:gd name="connsiteX5" fmla="*/ 2948940 w 2948940"/>
              <a:gd name="connsiteY5" fmla="*/ 2022577 h 2022577"/>
              <a:gd name="connsiteX0" fmla="*/ 0 w 2948940"/>
              <a:gd name="connsiteY0" fmla="*/ 2023327 h 2030947"/>
              <a:gd name="connsiteX1" fmla="*/ 807720 w 2948940"/>
              <a:gd name="connsiteY1" fmla="*/ 445987 h 2030947"/>
              <a:gd name="connsiteX2" fmla="*/ 1394460 w 2948940"/>
              <a:gd name="connsiteY2" fmla="*/ 834607 h 2030947"/>
              <a:gd name="connsiteX3" fmla="*/ 2026920 w 2948940"/>
              <a:gd name="connsiteY3" fmla="*/ 34507 h 2030947"/>
              <a:gd name="connsiteX4" fmla="*/ 2948940 w 2948940"/>
              <a:gd name="connsiteY4" fmla="*/ 2030947 h 2030947"/>
              <a:gd name="connsiteX5" fmla="*/ 2948940 w 2948940"/>
              <a:gd name="connsiteY5" fmla="*/ 2030947 h 203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8940" h="2030947">
                <a:moveTo>
                  <a:pt x="0" y="2023327"/>
                </a:moveTo>
                <a:cubicBezTo>
                  <a:pt x="285115" y="1315302"/>
                  <a:pt x="575310" y="644107"/>
                  <a:pt x="807720" y="445987"/>
                </a:cubicBezTo>
                <a:cubicBezTo>
                  <a:pt x="1040130" y="247867"/>
                  <a:pt x="1236980" y="1116547"/>
                  <a:pt x="1394460" y="834607"/>
                </a:cubicBezTo>
                <a:cubicBezTo>
                  <a:pt x="1551940" y="552667"/>
                  <a:pt x="1767840" y="-164883"/>
                  <a:pt x="2026920" y="34507"/>
                </a:cubicBezTo>
                <a:cubicBezTo>
                  <a:pt x="2286000" y="233897"/>
                  <a:pt x="2948940" y="2030947"/>
                  <a:pt x="2948940" y="2030947"/>
                </a:cubicBezTo>
                <a:lnTo>
                  <a:pt x="2948940" y="2030947"/>
                </a:ln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8702519" y="4587238"/>
            <a:ext cx="2968726" cy="1693401"/>
          </a:xfrm>
          <a:custGeom>
            <a:avLst/>
            <a:gdLst>
              <a:gd name="connsiteX0" fmla="*/ 0 w 2960152"/>
              <a:gd name="connsiteY0" fmla="*/ 15240 h 1692417"/>
              <a:gd name="connsiteX1" fmla="*/ 30480 w 2960152"/>
              <a:gd name="connsiteY1" fmla="*/ 1409700 h 1692417"/>
              <a:gd name="connsiteX2" fmla="*/ 30480 w 2960152"/>
              <a:gd name="connsiteY2" fmla="*/ 1409700 h 1692417"/>
              <a:gd name="connsiteX3" fmla="*/ 876300 w 2960152"/>
              <a:gd name="connsiteY3" fmla="*/ 1691640 h 1692417"/>
              <a:gd name="connsiteX4" fmla="*/ 2179320 w 2960152"/>
              <a:gd name="connsiteY4" fmla="*/ 1310640 h 1692417"/>
              <a:gd name="connsiteX5" fmla="*/ 2842260 w 2960152"/>
              <a:gd name="connsiteY5" fmla="*/ 868680 h 1692417"/>
              <a:gd name="connsiteX6" fmla="*/ 2956560 w 2960152"/>
              <a:gd name="connsiteY6" fmla="*/ 0 h 1692417"/>
              <a:gd name="connsiteX0" fmla="*/ 0 w 2960152"/>
              <a:gd name="connsiteY0" fmla="*/ 15240 h 1692977"/>
              <a:gd name="connsiteX1" fmla="*/ 30480 w 2960152"/>
              <a:gd name="connsiteY1" fmla="*/ 1409700 h 1692977"/>
              <a:gd name="connsiteX2" fmla="*/ 16193 w 2960152"/>
              <a:gd name="connsiteY2" fmla="*/ 1435894 h 1692977"/>
              <a:gd name="connsiteX3" fmla="*/ 876300 w 2960152"/>
              <a:gd name="connsiteY3" fmla="*/ 1691640 h 1692977"/>
              <a:gd name="connsiteX4" fmla="*/ 2179320 w 2960152"/>
              <a:gd name="connsiteY4" fmla="*/ 1310640 h 1692977"/>
              <a:gd name="connsiteX5" fmla="*/ 2842260 w 2960152"/>
              <a:gd name="connsiteY5" fmla="*/ 868680 h 1692977"/>
              <a:gd name="connsiteX6" fmla="*/ 2956560 w 2960152"/>
              <a:gd name="connsiteY6" fmla="*/ 0 h 1692977"/>
              <a:gd name="connsiteX0" fmla="*/ 40668 w 3000820"/>
              <a:gd name="connsiteY0" fmla="*/ 15240 h 1695917"/>
              <a:gd name="connsiteX1" fmla="*/ 71148 w 3000820"/>
              <a:gd name="connsiteY1" fmla="*/ 1409700 h 1695917"/>
              <a:gd name="connsiteX2" fmla="*/ 916968 w 3000820"/>
              <a:gd name="connsiteY2" fmla="*/ 1691640 h 1695917"/>
              <a:gd name="connsiteX3" fmla="*/ 2219988 w 3000820"/>
              <a:gd name="connsiteY3" fmla="*/ 1310640 h 1695917"/>
              <a:gd name="connsiteX4" fmla="*/ 2882928 w 3000820"/>
              <a:gd name="connsiteY4" fmla="*/ 868680 h 1695917"/>
              <a:gd name="connsiteX5" fmla="*/ 2997228 w 3000820"/>
              <a:gd name="connsiteY5" fmla="*/ 0 h 1695917"/>
              <a:gd name="connsiteX0" fmla="*/ 327 w 2960479"/>
              <a:gd name="connsiteY0" fmla="*/ 15240 h 1695636"/>
              <a:gd name="connsiteX1" fmla="*/ 107007 w 2960479"/>
              <a:gd name="connsiteY1" fmla="*/ 1407319 h 1695636"/>
              <a:gd name="connsiteX2" fmla="*/ 876627 w 2960479"/>
              <a:gd name="connsiteY2" fmla="*/ 1691640 h 1695636"/>
              <a:gd name="connsiteX3" fmla="*/ 2179647 w 2960479"/>
              <a:gd name="connsiteY3" fmla="*/ 1310640 h 1695636"/>
              <a:gd name="connsiteX4" fmla="*/ 2842587 w 2960479"/>
              <a:gd name="connsiteY4" fmla="*/ 868680 h 1695636"/>
              <a:gd name="connsiteX5" fmla="*/ 2956887 w 2960479"/>
              <a:gd name="connsiteY5" fmla="*/ 0 h 1695636"/>
              <a:gd name="connsiteX0" fmla="*/ 0 w 2960152"/>
              <a:gd name="connsiteY0" fmla="*/ 15240 h 1695636"/>
              <a:gd name="connsiteX1" fmla="*/ 130493 w 2960152"/>
              <a:gd name="connsiteY1" fmla="*/ 1407319 h 1695636"/>
              <a:gd name="connsiteX2" fmla="*/ 876300 w 2960152"/>
              <a:gd name="connsiteY2" fmla="*/ 1691640 h 1695636"/>
              <a:gd name="connsiteX3" fmla="*/ 2179320 w 2960152"/>
              <a:gd name="connsiteY3" fmla="*/ 1310640 h 1695636"/>
              <a:gd name="connsiteX4" fmla="*/ 2842260 w 2960152"/>
              <a:gd name="connsiteY4" fmla="*/ 868680 h 1695636"/>
              <a:gd name="connsiteX5" fmla="*/ 2956560 w 2960152"/>
              <a:gd name="connsiteY5" fmla="*/ 0 h 1695636"/>
              <a:gd name="connsiteX0" fmla="*/ 0 w 2960152"/>
              <a:gd name="connsiteY0" fmla="*/ 15240 h 1695289"/>
              <a:gd name="connsiteX1" fmla="*/ 130493 w 2960152"/>
              <a:gd name="connsiteY1" fmla="*/ 1407319 h 1695289"/>
              <a:gd name="connsiteX2" fmla="*/ 876300 w 2960152"/>
              <a:gd name="connsiteY2" fmla="*/ 1691640 h 1695289"/>
              <a:gd name="connsiteX3" fmla="*/ 2179320 w 2960152"/>
              <a:gd name="connsiteY3" fmla="*/ 1310640 h 1695289"/>
              <a:gd name="connsiteX4" fmla="*/ 2842260 w 2960152"/>
              <a:gd name="connsiteY4" fmla="*/ 868680 h 1695289"/>
              <a:gd name="connsiteX5" fmla="*/ 2956560 w 2960152"/>
              <a:gd name="connsiteY5" fmla="*/ 0 h 1695289"/>
              <a:gd name="connsiteX0" fmla="*/ 0 w 2960152"/>
              <a:gd name="connsiteY0" fmla="*/ 15240 h 1696055"/>
              <a:gd name="connsiteX1" fmla="*/ 130493 w 2960152"/>
              <a:gd name="connsiteY1" fmla="*/ 1407319 h 1696055"/>
              <a:gd name="connsiteX2" fmla="*/ 876300 w 2960152"/>
              <a:gd name="connsiteY2" fmla="*/ 1691640 h 1696055"/>
              <a:gd name="connsiteX3" fmla="*/ 2179320 w 2960152"/>
              <a:gd name="connsiteY3" fmla="*/ 1310640 h 1696055"/>
              <a:gd name="connsiteX4" fmla="*/ 2842260 w 2960152"/>
              <a:gd name="connsiteY4" fmla="*/ 868680 h 1696055"/>
              <a:gd name="connsiteX5" fmla="*/ 2956560 w 2960152"/>
              <a:gd name="connsiteY5" fmla="*/ 0 h 1696055"/>
              <a:gd name="connsiteX0" fmla="*/ 0 w 2960152"/>
              <a:gd name="connsiteY0" fmla="*/ 15240 h 1704716"/>
              <a:gd name="connsiteX1" fmla="*/ 130493 w 2960152"/>
              <a:gd name="connsiteY1" fmla="*/ 1407319 h 1704716"/>
              <a:gd name="connsiteX2" fmla="*/ 876300 w 2960152"/>
              <a:gd name="connsiteY2" fmla="*/ 1701165 h 1704716"/>
              <a:gd name="connsiteX3" fmla="*/ 2179320 w 2960152"/>
              <a:gd name="connsiteY3" fmla="*/ 1310640 h 1704716"/>
              <a:gd name="connsiteX4" fmla="*/ 2842260 w 2960152"/>
              <a:gd name="connsiteY4" fmla="*/ 868680 h 1704716"/>
              <a:gd name="connsiteX5" fmla="*/ 2956560 w 2960152"/>
              <a:gd name="connsiteY5" fmla="*/ 0 h 1704716"/>
              <a:gd name="connsiteX0" fmla="*/ 0 w 2960152"/>
              <a:gd name="connsiteY0" fmla="*/ 15240 h 1701759"/>
              <a:gd name="connsiteX1" fmla="*/ 130493 w 2960152"/>
              <a:gd name="connsiteY1" fmla="*/ 1407319 h 1701759"/>
              <a:gd name="connsiteX2" fmla="*/ 876300 w 2960152"/>
              <a:gd name="connsiteY2" fmla="*/ 1701165 h 1701759"/>
              <a:gd name="connsiteX3" fmla="*/ 2179320 w 2960152"/>
              <a:gd name="connsiteY3" fmla="*/ 1310640 h 1701759"/>
              <a:gd name="connsiteX4" fmla="*/ 2842260 w 2960152"/>
              <a:gd name="connsiteY4" fmla="*/ 868680 h 1701759"/>
              <a:gd name="connsiteX5" fmla="*/ 2956560 w 2960152"/>
              <a:gd name="connsiteY5" fmla="*/ 0 h 1701759"/>
              <a:gd name="connsiteX0" fmla="*/ 0 w 2960152"/>
              <a:gd name="connsiteY0" fmla="*/ 15240 h 1715064"/>
              <a:gd name="connsiteX1" fmla="*/ 130493 w 2960152"/>
              <a:gd name="connsiteY1" fmla="*/ 1407319 h 1715064"/>
              <a:gd name="connsiteX2" fmla="*/ 876300 w 2960152"/>
              <a:gd name="connsiteY2" fmla="*/ 1701165 h 1715064"/>
              <a:gd name="connsiteX3" fmla="*/ 2179320 w 2960152"/>
              <a:gd name="connsiteY3" fmla="*/ 1310640 h 1715064"/>
              <a:gd name="connsiteX4" fmla="*/ 2842260 w 2960152"/>
              <a:gd name="connsiteY4" fmla="*/ 868680 h 1715064"/>
              <a:gd name="connsiteX5" fmla="*/ 2956560 w 2960152"/>
              <a:gd name="connsiteY5" fmla="*/ 0 h 1715064"/>
              <a:gd name="connsiteX0" fmla="*/ 0 w 2960152"/>
              <a:gd name="connsiteY0" fmla="*/ 15240 h 1730496"/>
              <a:gd name="connsiteX1" fmla="*/ 130493 w 2960152"/>
              <a:gd name="connsiteY1" fmla="*/ 1407319 h 1730496"/>
              <a:gd name="connsiteX2" fmla="*/ 876300 w 2960152"/>
              <a:gd name="connsiteY2" fmla="*/ 1701165 h 1730496"/>
              <a:gd name="connsiteX3" fmla="*/ 2179320 w 2960152"/>
              <a:gd name="connsiteY3" fmla="*/ 1310640 h 1730496"/>
              <a:gd name="connsiteX4" fmla="*/ 2842260 w 2960152"/>
              <a:gd name="connsiteY4" fmla="*/ 868680 h 1730496"/>
              <a:gd name="connsiteX5" fmla="*/ 2956560 w 2960152"/>
              <a:gd name="connsiteY5" fmla="*/ 0 h 1730496"/>
              <a:gd name="connsiteX0" fmla="*/ 0 w 2960152"/>
              <a:gd name="connsiteY0" fmla="*/ 15240 h 1724523"/>
              <a:gd name="connsiteX1" fmla="*/ 130493 w 2960152"/>
              <a:gd name="connsiteY1" fmla="*/ 1407319 h 1724523"/>
              <a:gd name="connsiteX2" fmla="*/ 876300 w 2960152"/>
              <a:gd name="connsiteY2" fmla="*/ 1701165 h 1724523"/>
              <a:gd name="connsiteX3" fmla="*/ 2179320 w 2960152"/>
              <a:gd name="connsiteY3" fmla="*/ 1310640 h 1724523"/>
              <a:gd name="connsiteX4" fmla="*/ 2842260 w 2960152"/>
              <a:gd name="connsiteY4" fmla="*/ 868680 h 1724523"/>
              <a:gd name="connsiteX5" fmla="*/ 2956560 w 2960152"/>
              <a:gd name="connsiteY5" fmla="*/ 0 h 1724523"/>
              <a:gd name="connsiteX0" fmla="*/ 0 w 2960152"/>
              <a:gd name="connsiteY0" fmla="*/ 15240 h 1720926"/>
              <a:gd name="connsiteX1" fmla="*/ 130493 w 2960152"/>
              <a:gd name="connsiteY1" fmla="*/ 1407319 h 1720926"/>
              <a:gd name="connsiteX2" fmla="*/ 876300 w 2960152"/>
              <a:gd name="connsiteY2" fmla="*/ 1701165 h 1720926"/>
              <a:gd name="connsiteX3" fmla="*/ 2179320 w 2960152"/>
              <a:gd name="connsiteY3" fmla="*/ 1310640 h 1720926"/>
              <a:gd name="connsiteX4" fmla="*/ 2842260 w 2960152"/>
              <a:gd name="connsiteY4" fmla="*/ 868680 h 1720926"/>
              <a:gd name="connsiteX5" fmla="*/ 2956560 w 2960152"/>
              <a:gd name="connsiteY5" fmla="*/ 0 h 1720926"/>
              <a:gd name="connsiteX0" fmla="*/ 0 w 2960152"/>
              <a:gd name="connsiteY0" fmla="*/ 15240 h 1711611"/>
              <a:gd name="connsiteX1" fmla="*/ 130493 w 2960152"/>
              <a:gd name="connsiteY1" fmla="*/ 1407319 h 1711611"/>
              <a:gd name="connsiteX2" fmla="*/ 876300 w 2960152"/>
              <a:gd name="connsiteY2" fmla="*/ 1701165 h 1711611"/>
              <a:gd name="connsiteX3" fmla="*/ 2179320 w 2960152"/>
              <a:gd name="connsiteY3" fmla="*/ 1310640 h 1711611"/>
              <a:gd name="connsiteX4" fmla="*/ 2842260 w 2960152"/>
              <a:gd name="connsiteY4" fmla="*/ 868680 h 1711611"/>
              <a:gd name="connsiteX5" fmla="*/ 2956560 w 2960152"/>
              <a:gd name="connsiteY5" fmla="*/ 0 h 1711611"/>
              <a:gd name="connsiteX0" fmla="*/ 0 w 2960152"/>
              <a:gd name="connsiteY0" fmla="*/ 15240 h 1708641"/>
              <a:gd name="connsiteX1" fmla="*/ 130493 w 2960152"/>
              <a:gd name="connsiteY1" fmla="*/ 1407319 h 1708641"/>
              <a:gd name="connsiteX2" fmla="*/ 876300 w 2960152"/>
              <a:gd name="connsiteY2" fmla="*/ 1701165 h 1708641"/>
              <a:gd name="connsiteX3" fmla="*/ 2179320 w 2960152"/>
              <a:gd name="connsiteY3" fmla="*/ 1310640 h 1708641"/>
              <a:gd name="connsiteX4" fmla="*/ 2842260 w 2960152"/>
              <a:gd name="connsiteY4" fmla="*/ 868680 h 1708641"/>
              <a:gd name="connsiteX5" fmla="*/ 2956560 w 2960152"/>
              <a:gd name="connsiteY5" fmla="*/ 0 h 1708641"/>
              <a:gd name="connsiteX0" fmla="*/ 0 w 2966093"/>
              <a:gd name="connsiteY0" fmla="*/ 15240 h 1708641"/>
              <a:gd name="connsiteX1" fmla="*/ 130493 w 2966093"/>
              <a:gd name="connsiteY1" fmla="*/ 1407319 h 1708641"/>
              <a:gd name="connsiteX2" fmla="*/ 876300 w 2966093"/>
              <a:gd name="connsiteY2" fmla="*/ 1701165 h 1708641"/>
              <a:gd name="connsiteX3" fmla="*/ 2179320 w 2966093"/>
              <a:gd name="connsiteY3" fmla="*/ 1310640 h 1708641"/>
              <a:gd name="connsiteX4" fmla="*/ 2842260 w 2966093"/>
              <a:gd name="connsiteY4" fmla="*/ 868680 h 1708641"/>
              <a:gd name="connsiteX5" fmla="*/ 2956560 w 2966093"/>
              <a:gd name="connsiteY5" fmla="*/ 0 h 1708641"/>
              <a:gd name="connsiteX0" fmla="*/ 0 w 2968726"/>
              <a:gd name="connsiteY0" fmla="*/ 0 h 1693401"/>
              <a:gd name="connsiteX1" fmla="*/ 130493 w 2968726"/>
              <a:gd name="connsiteY1" fmla="*/ 1392079 h 1693401"/>
              <a:gd name="connsiteX2" fmla="*/ 876300 w 2968726"/>
              <a:gd name="connsiteY2" fmla="*/ 1685925 h 1693401"/>
              <a:gd name="connsiteX3" fmla="*/ 2179320 w 2968726"/>
              <a:gd name="connsiteY3" fmla="*/ 1295400 h 1693401"/>
              <a:gd name="connsiteX4" fmla="*/ 2842260 w 2968726"/>
              <a:gd name="connsiteY4" fmla="*/ 853440 h 1693401"/>
              <a:gd name="connsiteX5" fmla="*/ 2966085 w 2968726"/>
              <a:gd name="connsiteY5" fmla="*/ 6191 h 169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8726" h="1693401">
                <a:moveTo>
                  <a:pt x="0" y="0"/>
                </a:moveTo>
                <a:cubicBezTo>
                  <a:pt x="10160" y="464820"/>
                  <a:pt x="-15557" y="1111092"/>
                  <a:pt x="130493" y="1392079"/>
                </a:cubicBezTo>
                <a:cubicBezTo>
                  <a:pt x="276543" y="1673066"/>
                  <a:pt x="627698" y="1713944"/>
                  <a:pt x="876300" y="1685925"/>
                </a:cubicBezTo>
                <a:cubicBezTo>
                  <a:pt x="1124902" y="1657906"/>
                  <a:pt x="1675448" y="1184116"/>
                  <a:pt x="2179320" y="1295400"/>
                </a:cubicBezTo>
                <a:cubicBezTo>
                  <a:pt x="2683192" y="1406684"/>
                  <a:pt x="2711133" y="1068308"/>
                  <a:pt x="2842260" y="853440"/>
                </a:cubicBezTo>
                <a:cubicBezTo>
                  <a:pt x="2973387" y="638572"/>
                  <a:pt x="2973705" y="331311"/>
                  <a:pt x="2966085" y="619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1663520" y="4594859"/>
            <a:ext cx="7677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533900" y="4594860"/>
            <a:ext cx="41757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Shov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33900" y="3104213"/>
            <a:ext cx="1059432" cy="10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47</a:t>
            </a:fld>
            <a:endParaRPr lang="ru-RU" dirty="0"/>
          </a:p>
        </p:txBody>
      </p:sp>
      <p:pic>
        <p:nvPicPr>
          <p:cNvPr id="17" name="Picture 2" descr="Image result for cedric villan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46" y="4729034"/>
            <a:ext cx="1551605" cy="155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664339" y="6236237"/>
            <a:ext cx="1072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lang="en-US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Villani</a:t>
            </a:r>
            <a:endParaRPr lang="ru-RU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2003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Transport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</a:t>
            </a:r>
            <a:r>
              <a:rPr lang="en-US" dirty="0" smtClean="0"/>
              <a:t>eometry </a:t>
            </a:r>
            <a:r>
              <a:rPr lang="en-US" dirty="0"/>
              <a:t>for </a:t>
            </a:r>
            <a:r>
              <a:rPr lang="en-US" dirty="0">
                <a:solidFill>
                  <a:srgbClr val="377EB8"/>
                </a:solidFill>
              </a:rPr>
              <a:t>probability </a:t>
            </a:r>
            <a:r>
              <a:rPr lang="en-US" dirty="0" smtClean="0">
                <a:solidFill>
                  <a:srgbClr val="377EB8"/>
                </a:solidFill>
              </a:rPr>
              <a:t>measures</a:t>
            </a:r>
            <a:r>
              <a:rPr lang="en-US" dirty="0">
                <a:solidFill>
                  <a:srgbClr val="377EB8"/>
                </a:solidFill>
              </a:rPr>
              <a:t> </a:t>
            </a:r>
            <a:r>
              <a:rPr lang="en-US" dirty="0"/>
              <a:t>supported on </a:t>
            </a:r>
            <a:r>
              <a:rPr lang="en-US" dirty="0" smtClean="0"/>
              <a:t>a space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472361" y="2548128"/>
            <a:ext cx="1656223" cy="1938683"/>
            <a:chOff x="849354" y="2548128"/>
            <a:chExt cx="1656223" cy="193868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44" y="2548128"/>
              <a:ext cx="1288044" cy="1292352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849354" y="3840480"/>
              <a:ext cx="16562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L. Kantorovich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ru-RU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1939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38200" y="2548128"/>
            <a:ext cx="1199302" cy="1938683"/>
            <a:chOff x="838200" y="2548128"/>
            <a:chExt cx="1199302" cy="1938683"/>
          </a:xfrm>
        </p:grpSpPr>
        <p:pic>
          <p:nvPicPr>
            <p:cNvPr id="1026" name="Picture 2" descr="http://glavnoe.ua/UserFiles/Image2012/Gaspard_mon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548128"/>
              <a:ext cx="1199302" cy="129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838200" y="3840480"/>
              <a:ext cx="11833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</a:t>
              </a:r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Monge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1781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1" name="Полилиния 10"/>
          <p:cNvSpPr/>
          <p:nvPr/>
        </p:nvSpPr>
        <p:spPr>
          <a:xfrm>
            <a:off x="4678680" y="2561531"/>
            <a:ext cx="2948940" cy="2030947"/>
          </a:xfrm>
          <a:custGeom>
            <a:avLst/>
            <a:gdLst>
              <a:gd name="connsiteX0" fmla="*/ 0 w 3596640"/>
              <a:gd name="connsiteY0" fmla="*/ 2004990 h 2020230"/>
              <a:gd name="connsiteX1" fmla="*/ 807720 w 3596640"/>
              <a:gd name="connsiteY1" fmla="*/ 427650 h 2020230"/>
              <a:gd name="connsiteX2" fmla="*/ 1424940 w 3596640"/>
              <a:gd name="connsiteY2" fmla="*/ 1037250 h 2020230"/>
              <a:gd name="connsiteX3" fmla="*/ 2026920 w 3596640"/>
              <a:gd name="connsiteY3" fmla="*/ 16170 h 2020230"/>
              <a:gd name="connsiteX4" fmla="*/ 2948940 w 3596640"/>
              <a:gd name="connsiteY4" fmla="*/ 2012610 h 2020230"/>
              <a:gd name="connsiteX5" fmla="*/ 2948940 w 3596640"/>
              <a:gd name="connsiteY5" fmla="*/ 2012610 h 2020230"/>
              <a:gd name="connsiteX6" fmla="*/ 3596640 w 3596640"/>
              <a:gd name="connsiteY6" fmla="*/ 2020230 h 2020230"/>
              <a:gd name="connsiteX0" fmla="*/ 0 w 2948940"/>
              <a:gd name="connsiteY0" fmla="*/ 2004990 h 2012610"/>
              <a:gd name="connsiteX1" fmla="*/ 807720 w 2948940"/>
              <a:gd name="connsiteY1" fmla="*/ 427650 h 2012610"/>
              <a:gd name="connsiteX2" fmla="*/ 1424940 w 2948940"/>
              <a:gd name="connsiteY2" fmla="*/ 1037250 h 2012610"/>
              <a:gd name="connsiteX3" fmla="*/ 2026920 w 2948940"/>
              <a:gd name="connsiteY3" fmla="*/ 16170 h 2012610"/>
              <a:gd name="connsiteX4" fmla="*/ 2948940 w 2948940"/>
              <a:gd name="connsiteY4" fmla="*/ 2012610 h 2012610"/>
              <a:gd name="connsiteX5" fmla="*/ 2948940 w 2948940"/>
              <a:gd name="connsiteY5" fmla="*/ 2012610 h 2012610"/>
              <a:gd name="connsiteX0" fmla="*/ 0 w 2948940"/>
              <a:gd name="connsiteY0" fmla="*/ 2016757 h 2024377"/>
              <a:gd name="connsiteX1" fmla="*/ 807720 w 2948940"/>
              <a:gd name="connsiteY1" fmla="*/ 439417 h 2024377"/>
              <a:gd name="connsiteX2" fmla="*/ 1394460 w 2948940"/>
              <a:gd name="connsiteY2" fmla="*/ 828037 h 2024377"/>
              <a:gd name="connsiteX3" fmla="*/ 2026920 w 2948940"/>
              <a:gd name="connsiteY3" fmla="*/ 27937 h 2024377"/>
              <a:gd name="connsiteX4" fmla="*/ 2948940 w 2948940"/>
              <a:gd name="connsiteY4" fmla="*/ 2024377 h 2024377"/>
              <a:gd name="connsiteX5" fmla="*/ 2948940 w 2948940"/>
              <a:gd name="connsiteY5" fmla="*/ 2024377 h 2024377"/>
              <a:gd name="connsiteX0" fmla="*/ 0 w 2948940"/>
              <a:gd name="connsiteY0" fmla="*/ 2014957 h 2022577"/>
              <a:gd name="connsiteX1" fmla="*/ 807720 w 2948940"/>
              <a:gd name="connsiteY1" fmla="*/ 437617 h 2022577"/>
              <a:gd name="connsiteX2" fmla="*/ 1394460 w 2948940"/>
              <a:gd name="connsiteY2" fmla="*/ 826237 h 2022577"/>
              <a:gd name="connsiteX3" fmla="*/ 2026920 w 2948940"/>
              <a:gd name="connsiteY3" fmla="*/ 26137 h 2022577"/>
              <a:gd name="connsiteX4" fmla="*/ 2948940 w 2948940"/>
              <a:gd name="connsiteY4" fmla="*/ 2022577 h 2022577"/>
              <a:gd name="connsiteX5" fmla="*/ 2948940 w 2948940"/>
              <a:gd name="connsiteY5" fmla="*/ 2022577 h 2022577"/>
              <a:gd name="connsiteX0" fmla="*/ 0 w 2948940"/>
              <a:gd name="connsiteY0" fmla="*/ 2023327 h 2030947"/>
              <a:gd name="connsiteX1" fmla="*/ 807720 w 2948940"/>
              <a:gd name="connsiteY1" fmla="*/ 445987 h 2030947"/>
              <a:gd name="connsiteX2" fmla="*/ 1394460 w 2948940"/>
              <a:gd name="connsiteY2" fmla="*/ 834607 h 2030947"/>
              <a:gd name="connsiteX3" fmla="*/ 2026920 w 2948940"/>
              <a:gd name="connsiteY3" fmla="*/ 34507 h 2030947"/>
              <a:gd name="connsiteX4" fmla="*/ 2948940 w 2948940"/>
              <a:gd name="connsiteY4" fmla="*/ 2030947 h 2030947"/>
              <a:gd name="connsiteX5" fmla="*/ 2948940 w 2948940"/>
              <a:gd name="connsiteY5" fmla="*/ 2030947 h 203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8940" h="2030947">
                <a:moveTo>
                  <a:pt x="0" y="2023327"/>
                </a:moveTo>
                <a:cubicBezTo>
                  <a:pt x="285115" y="1315302"/>
                  <a:pt x="575310" y="644107"/>
                  <a:pt x="807720" y="445987"/>
                </a:cubicBezTo>
                <a:cubicBezTo>
                  <a:pt x="1040130" y="247867"/>
                  <a:pt x="1236980" y="1116547"/>
                  <a:pt x="1394460" y="834607"/>
                </a:cubicBezTo>
                <a:cubicBezTo>
                  <a:pt x="1551940" y="552667"/>
                  <a:pt x="1767840" y="-164883"/>
                  <a:pt x="2026920" y="34507"/>
                </a:cubicBezTo>
                <a:cubicBezTo>
                  <a:pt x="2286000" y="233897"/>
                  <a:pt x="2948940" y="2030947"/>
                  <a:pt x="2948940" y="2030947"/>
                </a:cubicBezTo>
                <a:lnTo>
                  <a:pt x="2948940" y="2030947"/>
                </a:ln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07634" y="3840480"/>
                <a:ext cx="2455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634" y="3840480"/>
                <a:ext cx="245516" cy="369332"/>
              </a:xfrm>
              <a:prstGeom prst="rect">
                <a:avLst/>
              </a:prstGeom>
              <a:blipFill>
                <a:blip r:embed="rId5"/>
                <a:stretch>
                  <a:fillRect l="-27500" r="-27500" b="-213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069350" y="5064606"/>
                <a:ext cx="2350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350" y="5064606"/>
                <a:ext cx="235064" cy="369332"/>
              </a:xfrm>
              <a:prstGeom prst="rect">
                <a:avLst/>
              </a:prstGeom>
              <a:blipFill>
                <a:blip r:embed="rId6"/>
                <a:stretch>
                  <a:fillRect l="-18421" r="-131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олилиния 15"/>
          <p:cNvSpPr/>
          <p:nvPr/>
        </p:nvSpPr>
        <p:spPr>
          <a:xfrm>
            <a:off x="8702519" y="4587238"/>
            <a:ext cx="2968726" cy="1693401"/>
          </a:xfrm>
          <a:custGeom>
            <a:avLst/>
            <a:gdLst>
              <a:gd name="connsiteX0" fmla="*/ 0 w 2960152"/>
              <a:gd name="connsiteY0" fmla="*/ 15240 h 1692417"/>
              <a:gd name="connsiteX1" fmla="*/ 30480 w 2960152"/>
              <a:gd name="connsiteY1" fmla="*/ 1409700 h 1692417"/>
              <a:gd name="connsiteX2" fmla="*/ 30480 w 2960152"/>
              <a:gd name="connsiteY2" fmla="*/ 1409700 h 1692417"/>
              <a:gd name="connsiteX3" fmla="*/ 876300 w 2960152"/>
              <a:gd name="connsiteY3" fmla="*/ 1691640 h 1692417"/>
              <a:gd name="connsiteX4" fmla="*/ 2179320 w 2960152"/>
              <a:gd name="connsiteY4" fmla="*/ 1310640 h 1692417"/>
              <a:gd name="connsiteX5" fmla="*/ 2842260 w 2960152"/>
              <a:gd name="connsiteY5" fmla="*/ 868680 h 1692417"/>
              <a:gd name="connsiteX6" fmla="*/ 2956560 w 2960152"/>
              <a:gd name="connsiteY6" fmla="*/ 0 h 1692417"/>
              <a:gd name="connsiteX0" fmla="*/ 0 w 2960152"/>
              <a:gd name="connsiteY0" fmla="*/ 15240 h 1692977"/>
              <a:gd name="connsiteX1" fmla="*/ 30480 w 2960152"/>
              <a:gd name="connsiteY1" fmla="*/ 1409700 h 1692977"/>
              <a:gd name="connsiteX2" fmla="*/ 16193 w 2960152"/>
              <a:gd name="connsiteY2" fmla="*/ 1435894 h 1692977"/>
              <a:gd name="connsiteX3" fmla="*/ 876300 w 2960152"/>
              <a:gd name="connsiteY3" fmla="*/ 1691640 h 1692977"/>
              <a:gd name="connsiteX4" fmla="*/ 2179320 w 2960152"/>
              <a:gd name="connsiteY4" fmla="*/ 1310640 h 1692977"/>
              <a:gd name="connsiteX5" fmla="*/ 2842260 w 2960152"/>
              <a:gd name="connsiteY5" fmla="*/ 868680 h 1692977"/>
              <a:gd name="connsiteX6" fmla="*/ 2956560 w 2960152"/>
              <a:gd name="connsiteY6" fmla="*/ 0 h 1692977"/>
              <a:gd name="connsiteX0" fmla="*/ 40668 w 3000820"/>
              <a:gd name="connsiteY0" fmla="*/ 15240 h 1695917"/>
              <a:gd name="connsiteX1" fmla="*/ 71148 w 3000820"/>
              <a:gd name="connsiteY1" fmla="*/ 1409700 h 1695917"/>
              <a:gd name="connsiteX2" fmla="*/ 916968 w 3000820"/>
              <a:gd name="connsiteY2" fmla="*/ 1691640 h 1695917"/>
              <a:gd name="connsiteX3" fmla="*/ 2219988 w 3000820"/>
              <a:gd name="connsiteY3" fmla="*/ 1310640 h 1695917"/>
              <a:gd name="connsiteX4" fmla="*/ 2882928 w 3000820"/>
              <a:gd name="connsiteY4" fmla="*/ 868680 h 1695917"/>
              <a:gd name="connsiteX5" fmla="*/ 2997228 w 3000820"/>
              <a:gd name="connsiteY5" fmla="*/ 0 h 1695917"/>
              <a:gd name="connsiteX0" fmla="*/ 327 w 2960479"/>
              <a:gd name="connsiteY0" fmla="*/ 15240 h 1695636"/>
              <a:gd name="connsiteX1" fmla="*/ 107007 w 2960479"/>
              <a:gd name="connsiteY1" fmla="*/ 1407319 h 1695636"/>
              <a:gd name="connsiteX2" fmla="*/ 876627 w 2960479"/>
              <a:gd name="connsiteY2" fmla="*/ 1691640 h 1695636"/>
              <a:gd name="connsiteX3" fmla="*/ 2179647 w 2960479"/>
              <a:gd name="connsiteY3" fmla="*/ 1310640 h 1695636"/>
              <a:gd name="connsiteX4" fmla="*/ 2842587 w 2960479"/>
              <a:gd name="connsiteY4" fmla="*/ 868680 h 1695636"/>
              <a:gd name="connsiteX5" fmla="*/ 2956887 w 2960479"/>
              <a:gd name="connsiteY5" fmla="*/ 0 h 1695636"/>
              <a:gd name="connsiteX0" fmla="*/ 0 w 2960152"/>
              <a:gd name="connsiteY0" fmla="*/ 15240 h 1695636"/>
              <a:gd name="connsiteX1" fmla="*/ 130493 w 2960152"/>
              <a:gd name="connsiteY1" fmla="*/ 1407319 h 1695636"/>
              <a:gd name="connsiteX2" fmla="*/ 876300 w 2960152"/>
              <a:gd name="connsiteY2" fmla="*/ 1691640 h 1695636"/>
              <a:gd name="connsiteX3" fmla="*/ 2179320 w 2960152"/>
              <a:gd name="connsiteY3" fmla="*/ 1310640 h 1695636"/>
              <a:gd name="connsiteX4" fmla="*/ 2842260 w 2960152"/>
              <a:gd name="connsiteY4" fmla="*/ 868680 h 1695636"/>
              <a:gd name="connsiteX5" fmla="*/ 2956560 w 2960152"/>
              <a:gd name="connsiteY5" fmla="*/ 0 h 1695636"/>
              <a:gd name="connsiteX0" fmla="*/ 0 w 2960152"/>
              <a:gd name="connsiteY0" fmla="*/ 15240 h 1695289"/>
              <a:gd name="connsiteX1" fmla="*/ 130493 w 2960152"/>
              <a:gd name="connsiteY1" fmla="*/ 1407319 h 1695289"/>
              <a:gd name="connsiteX2" fmla="*/ 876300 w 2960152"/>
              <a:gd name="connsiteY2" fmla="*/ 1691640 h 1695289"/>
              <a:gd name="connsiteX3" fmla="*/ 2179320 w 2960152"/>
              <a:gd name="connsiteY3" fmla="*/ 1310640 h 1695289"/>
              <a:gd name="connsiteX4" fmla="*/ 2842260 w 2960152"/>
              <a:gd name="connsiteY4" fmla="*/ 868680 h 1695289"/>
              <a:gd name="connsiteX5" fmla="*/ 2956560 w 2960152"/>
              <a:gd name="connsiteY5" fmla="*/ 0 h 1695289"/>
              <a:gd name="connsiteX0" fmla="*/ 0 w 2960152"/>
              <a:gd name="connsiteY0" fmla="*/ 15240 h 1696055"/>
              <a:gd name="connsiteX1" fmla="*/ 130493 w 2960152"/>
              <a:gd name="connsiteY1" fmla="*/ 1407319 h 1696055"/>
              <a:gd name="connsiteX2" fmla="*/ 876300 w 2960152"/>
              <a:gd name="connsiteY2" fmla="*/ 1691640 h 1696055"/>
              <a:gd name="connsiteX3" fmla="*/ 2179320 w 2960152"/>
              <a:gd name="connsiteY3" fmla="*/ 1310640 h 1696055"/>
              <a:gd name="connsiteX4" fmla="*/ 2842260 w 2960152"/>
              <a:gd name="connsiteY4" fmla="*/ 868680 h 1696055"/>
              <a:gd name="connsiteX5" fmla="*/ 2956560 w 2960152"/>
              <a:gd name="connsiteY5" fmla="*/ 0 h 1696055"/>
              <a:gd name="connsiteX0" fmla="*/ 0 w 2960152"/>
              <a:gd name="connsiteY0" fmla="*/ 15240 h 1704716"/>
              <a:gd name="connsiteX1" fmla="*/ 130493 w 2960152"/>
              <a:gd name="connsiteY1" fmla="*/ 1407319 h 1704716"/>
              <a:gd name="connsiteX2" fmla="*/ 876300 w 2960152"/>
              <a:gd name="connsiteY2" fmla="*/ 1701165 h 1704716"/>
              <a:gd name="connsiteX3" fmla="*/ 2179320 w 2960152"/>
              <a:gd name="connsiteY3" fmla="*/ 1310640 h 1704716"/>
              <a:gd name="connsiteX4" fmla="*/ 2842260 w 2960152"/>
              <a:gd name="connsiteY4" fmla="*/ 868680 h 1704716"/>
              <a:gd name="connsiteX5" fmla="*/ 2956560 w 2960152"/>
              <a:gd name="connsiteY5" fmla="*/ 0 h 1704716"/>
              <a:gd name="connsiteX0" fmla="*/ 0 w 2960152"/>
              <a:gd name="connsiteY0" fmla="*/ 15240 h 1701759"/>
              <a:gd name="connsiteX1" fmla="*/ 130493 w 2960152"/>
              <a:gd name="connsiteY1" fmla="*/ 1407319 h 1701759"/>
              <a:gd name="connsiteX2" fmla="*/ 876300 w 2960152"/>
              <a:gd name="connsiteY2" fmla="*/ 1701165 h 1701759"/>
              <a:gd name="connsiteX3" fmla="*/ 2179320 w 2960152"/>
              <a:gd name="connsiteY3" fmla="*/ 1310640 h 1701759"/>
              <a:gd name="connsiteX4" fmla="*/ 2842260 w 2960152"/>
              <a:gd name="connsiteY4" fmla="*/ 868680 h 1701759"/>
              <a:gd name="connsiteX5" fmla="*/ 2956560 w 2960152"/>
              <a:gd name="connsiteY5" fmla="*/ 0 h 1701759"/>
              <a:gd name="connsiteX0" fmla="*/ 0 w 2960152"/>
              <a:gd name="connsiteY0" fmla="*/ 15240 h 1715064"/>
              <a:gd name="connsiteX1" fmla="*/ 130493 w 2960152"/>
              <a:gd name="connsiteY1" fmla="*/ 1407319 h 1715064"/>
              <a:gd name="connsiteX2" fmla="*/ 876300 w 2960152"/>
              <a:gd name="connsiteY2" fmla="*/ 1701165 h 1715064"/>
              <a:gd name="connsiteX3" fmla="*/ 2179320 w 2960152"/>
              <a:gd name="connsiteY3" fmla="*/ 1310640 h 1715064"/>
              <a:gd name="connsiteX4" fmla="*/ 2842260 w 2960152"/>
              <a:gd name="connsiteY4" fmla="*/ 868680 h 1715064"/>
              <a:gd name="connsiteX5" fmla="*/ 2956560 w 2960152"/>
              <a:gd name="connsiteY5" fmla="*/ 0 h 1715064"/>
              <a:gd name="connsiteX0" fmla="*/ 0 w 2960152"/>
              <a:gd name="connsiteY0" fmla="*/ 15240 h 1730496"/>
              <a:gd name="connsiteX1" fmla="*/ 130493 w 2960152"/>
              <a:gd name="connsiteY1" fmla="*/ 1407319 h 1730496"/>
              <a:gd name="connsiteX2" fmla="*/ 876300 w 2960152"/>
              <a:gd name="connsiteY2" fmla="*/ 1701165 h 1730496"/>
              <a:gd name="connsiteX3" fmla="*/ 2179320 w 2960152"/>
              <a:gd name="connsiteY3" fmla="*/ 1310640 h 1730496"/>
              <a:gd name="connsiteX4" fmla="*/ 2842260 w 2960152"/>
              <a:gd name="connsiteY4" fmla="*/ 868680 h 1730496"/>
              <a:gd name="connsiteX5" fmla="*/ 2956560 w 2960152"/>
              <a:gd name="connsiteY5" fmla="*/ 0 h 1730496"/>
              <a:gd name="connsiteX0" fmla="*/ 0 w 2960152"/>
              <a:gd name="connsiteY0" fmla="*/ 15240 h 1724523"/>
              <a:gd name="connsiteX1" fmla="*/ 130493 w 2960152"/>
              <a:gd name="connsiteY1" fmla="*/ 1407319 h 1724523"/>
              <a:gd name="connsiteX2" fmla="*/ 876300 w 2960152"/>
              <a:gd name="connsiteY2" fmla="*/ 1701165 h 1724523"/>
              <a:gd name="connsiteX3" fmla="*/ 2179320 w 2960152"/>
              <a:gd name="connsiteY3" fmla="*/ 1310640 h 1724523"/>
              <a:gd name="connsiteX4" fmla="*/ 2842260 w 2960152"/>
              <a:gd name="connsiteY4" fmla="*/ 868680 h 1724523"/>
              <a:gd name="connsiteX5" fmla="*/ 2956560 w 2960152"/>
              <a:gd name="connsiteY5" fmla="*/ 0 h 1724523"/>
              <a:gd name="connsiteX0" fmla="*/ 0 w 2960152"/>
              <a:gd name="connsiteY0" fmla="*/ 15240 h 1720926"/>
              <a:gd name="connsiteX1" fmla="*/ 130493 w 2960152"/>
              <a:gd name="connsiteY1" fmla="*/ 1407319 h 1720926"/>
              <a:gd name="connsiteX2" fmla="*/ 876300 w 2960152"/>
              <a:gd name="connsiteY2" fmla="*/ 1701165 h 1720926"/>
              <a:gd name="connsiteX3" fmla="*/ 2179320 w 2960152"/>
              <a:gd name="connsiteY3" fmla="*/ 1310640 h 1720926"/>
              <a:gd name="connsiteX4" fmla="*/ 2842260 w 2960152"/>
              <a:gd name="connsiteY4" fmla="*/ 868680 h 1720926"/>
              <a:gd name="connsiteX5" fmla="*/ 2956560 w 2960152"/>
              <a:gd name="connsiteY5" fmla="*/ 0 h 1720926"/>
              <a:gd name="connsiteX0" fmla="*/ 0 w 2960152"/>
              <a:gd name="connsiteY0" fmla="*/ 15240 h 1711611"/>
              <a:gd name="connsiteX1" fmla="*/ 130493 w 2960152"/>
              <a:gd name="connsiteY1" fmla="*/ 1407319 h 1711611"/>
              <a:gd name="connsiteX2" fmla="*/ 876300 w 2960152"/>
              <a:gd name="connsiteY2" fmla="*/ 1701165 h 1711611"/>
              <a:gd name="connsiteX3" fmla="*/ 2179320 w 2960152"/>
              <a:gd name="connsiteY3" fmla="*/ 1310640 h 1711611"/>
              <a:gd name="connsiteX4" fmla="*/ 2842260 w 2960152"/>
              <a:gd name="connsiteY4" fmla="*/ 868680 h 1711611"/>
              <a:gd name="connsiteX5" fmla="*/ 2956560 w 2960152"/>
              <a:gd name="connsiteY5" fmla="*/ 0 h 1711611"/>
              <a:gd name="connsiteX0" fmla="*/ 0 w 2960152"/>
              <a:gd name="connsiteY0" fmla="*/ 15240 h 1708641"/>
              <a:gd name="connsiteX1" fmla="*/ 130493 w 2960152"/>
              <a:gd name="connsiteY1" fmla="*/ 1407319 h 1708641"/>
              <a:gd name="connsiteX2" fmla="*/ 876300 w 2960152"/>
              <a:gd name="connsiteY2" fmla="*/ 1701165 h 1708641"/>
              <a:gd name="connsiteX3" fmla="*/ 2179320 w 2960152"/>
              <a:gd name="connsiteY3" fmla="*/ 1310640 h 1708641"/>
              <a:gd name="connsiteX4" fmla="*/ 2842260 w 2960152"/>
              <a:gd name="connsiteY4" fmla="*/ 868680 h 1708641"/>
              <a:gd name="connsiteX5" fmla="*/ 2956560 w 2960152"/>
              <a:gd name="connsiteY5" fmla="*/ 0 h 1708641"/>
              <a:gd name="connsiteX0" fmla="*/ 0 w 2966093"/>
              <a:gd name="connsiteY0" fmla="*/ 15240 h 1708641"/>
              <a:gd name="connsiteX1" fmla="*/ 130493 w 2966093"/>
              <a:gd name="connsiteY1" fmla="*/ 1407319 h 1708641"/>
              <a:gd name="connsiteX2" fmla="*/ 876300 w 2966093"/>
              <a:gd name="connsiteY2" fmla="*/ 1701165 h 1708641"/>
              <a:gd name="connsiteX3" fmla="*/ 2179320 w 2966093"/>
              <a:gd name="connsiteY3" fmla="*/ 1310640 h 1708641"/>
              <a:gd name="connsiteX4" fmla="*/ 2842260 w 2966093"/>
              <a:gd name="connsiteY4" fmla="*/ 868680 h 1708641"/>
              <a:gd name="connsiteX5" fmla="*/ 2956560 w 2966093"/>
              <a:gd name="connsiteY5" fmla="*/ 0 h 1708641"/>
              <a:gd name="connsiteX0" fmla="*/ 0 w 2968726"/>
              <a:gd name="connsiteY0" fmla="*/ 0 h 1693401"/>
              <a:gd name="connsiteX1" fmla="*/ 130493 w 2968726"/>
              <a:gd name="connsiteY1" fmla="*/ 1392079 h 1693401"/>
              <a:gd name="connsiteX2" fmla="*/ 876300 w 2968726"/>
              <a:gd name="connsiteY2" fmla="*/ 1685925 h 1693401"/>
              <a:gd name="connsiteX3" fmla="*/ 2179320 w 2968726"/>
              <a:gd name="connsiteY3" fmla="*/ 1295400 h 1693401"/>
              <a:gd name="connsiteX4" fmla="*/ 2842260 w 2968726"/>
              <a:gd name="connsiteY4" fmla="*/ 853440 h 1693401"/>
              <a:gd name="connsiteX5" fmla="*/ 2966085 w 2968726"/>
              <a:gd name="connsiteY5" fmla="*/ 6191 h 169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8726" h="1693401">
                <a:moveTo>
                  <a:pt x="0" y="0"/>
                </a:moveTo>
                <a:cubicBezTo>
                  <a:pt x="10160" y="464820"/>
                  <a:pt x="-15557" y="1111092"/>
                  <a:pt x="130493" y="1392079"/>
                </a:cubicBezTo>
                <a:cubicBezTo>
                  <a:pt x="276543" y="1673066"/>
                  <a:pt x="627698" y="1713944"/>
                  <a:pt x="876300" y="1685925"/>
                </a:cubicBezTo>
                <a:cubicBezTo>
                  <a:pt x="1124902" y="1657906"/>
                  <a:pt x="1675448" y="1184116"/>
                  <a:pt x="2179320" y="1295400"/>
                </a:cubicBezTo>
                <a:cubicBezTo>
                  <a:pt x="2683192" y="1406684"/>
                  <a:pt x="2711133" y="1068308"/>
                  <a:pt x="2842260" y="853440"/>
                </a:cubicBezTo>
                <a:cubicBezTo>
                  <a:pt x="2973387" y="638572"/>
                  <a:pt x="2973705" y="331311"/>
                  <a:pt x="2966085" y="619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1663520" y="4594859"/>
            <a:ext cx="7677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533900" y="4594860"/>
            <a:ext cx="41757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Shov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33900" y="3104213"/>
            <a:ext cx="1059432" cy="10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4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Transport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</a:t>
            </a:r>
            <a:r>
              <a:rPr lang="en-US" dirty="0" smtClean="0"/>
              <a:t>eometry </a:t>
            </a:r>
            <a:r>
              <a:rPr lang="en-US" dirty="0"/>
              <a:t>for probability </a:t>
            </a:r>
            <a:r>
              <a:rPr lang="en-US" dirty="0" smtClean="0"/>
              <a:t>measures</a:t>
            </a:r>
            <a:r>
              <a:rPr lang="en-US" dirty="0"/>
              <a:t> supported </a:t>
            </a:r>
            <a:r>
              <a:rPr lang="en-US" dirty="0">
                <a:solidFill>
                  <a:srgbClr val="377EB8"/>
                </a:solidFill>
              </a:rPr>
              <a:t>on </a:t>
            </a:r>
            <a:r>
              <a:rPr lang="en-US" dirty="0" smtClean="0">
                <a:solidFill>
                  <a:srgbClr val="377EB8"/>
                </a:solidFill>
              </a:rPr>
              <a:t>a space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472361" y="2548128"/>
            <a:ext cx="1656223" cy="1938683"/>
            <a:chOff x="849354" y="2548128"/>
            <a:chExt cx="1656223" cy="193868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44" y="2548128"/>
              <a:ext cx="1288044" cy="1292352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849354" y="3840480"/>
              <a:ext cx="16562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L. Kantorovich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ru-RU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1939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38200" y="2548128"/>
            <a:ext cx="1199302" cy="1938683"/>
            <a:chOff x="838200" y="2548128"/>
            <a:chExt cx="1199302" cy="1938683"/>
          </a:xfrm>
        </p:grpSpPr>
        <p:pic>
          <p:nvPicPr>
            <p:cNvPr id="1026" name="Picture 2" descr="http://glavnoe.ua/UserFiles/Image2012/Gaspard_mon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548128"/>
              <a:ext cx="1199302" cy="129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838200" y="3840480"/>
              <a:ext cx="11833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</a:t>
              </a:r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Monge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1781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1" name="Полилиния 10"/>
          <p:cNvSpPr/>
          <p:nvPr/>
        </p:nvSpPr>
        <p:spPr>
          <a:xfrm>
            <a:off x="4678680" y="2561531"/>
            <a:ext cx="2948940" cy="2030947"/>
          </a:xfrm>
          <a:custGeom>
            <a:avLst/>
            <a:gdLst>
              <a:gd name="connsiteX0" fmla="*/ 0 w 3596640"/>
              <a:gd name="connsiteY0" fmla="*/ 2004990 h 2020230"/>
              <a:gd name="connsiteX1" fmla="*/ 807720 w 3596640"/>
              <a:gd name="connsiteY1" fmla="*/ 427650 h 2020230"/>
              <a:gd name="connsiteX2" fmla="*/ 1424940 w 3596640"/>
              <a:gd name="connsiteY2" fmla="*/ 1037250 h 2020230"/>
              <a:gd name="connsiteX3" fmla="*/ 2026920 w 3596640"/>
              <a:gd name="connsiteY3" fmla="*/ 16170 h 2020230"/>
              <a:gd name="connsiteX4" fmla="*/ 2948940 w 3596640"/>
              <a:gd name="connsiteY4" fmla="*/ 2012610 h 2020230"/>
              <a:gd name="connsiteX5" fmla="*/ 2948940 w 3596640"/>
              <a:gd name="connsiteY5" fmla="*/ 2012610 h 2020230"/>
              <a:gd name="connsiteX6" fmla="*/ 3596640 w 3596640"/>
              <a:gd name="connsiteY6" fmla="*/ 2020230 h 2020230"/>
              <a:gd name="connsiteX0" fmla="*/ 0 w 2948940"/>
              <a:gd name="connsiteY0" fmla="*/ 2004990 h 2012610"/>
              <a:gd name="connsiteX1" fmla="*/ 807720 w 2948940"/>
              <a:gd name="connsiteY1" fmla="*/ 427650 h 2012610"/>
              <a:gd name="connsiteX2" fmla="*/ 1424940 w 2948940"/>
              <a:gd name="connsiteY2" fmla="*/ 1037250 h 2012610"/>
              <a:gd name="connsiteX3" fmla="*/ 2026920 w 2948940"/>
              <a:gd name="connsiteY3" fmla="*/ 16170 h 2012610"/>
              <a:gd name="connsiteX4" fmla="*/ 2948940 w 2948940"/>
              <a:gd name="connsiteY4" fmla="*/ 2012610 h 2012610"/>
              <a:gd name="connsiteX5" fmla="*/ 2948940 w 2948940"/>
              <a:gd name="connsiteY5" fmla="*/ 2012610 h 2012610"/>
              <a:gd name="connsiteX0" fmla="*/ 0 w 2948940"/>
              <a:gd name="connsiteY0" fmla="*/ 2016757 h 2024377"/>
              <a:gd name="connsiteX1" fmla="*/ 807720 w 2948940"/>
              <a:gd name="connsiteY1" fmla="*/ 439417 h 2024377"/>
              <a:gd name="connsiteX2" fmla="*/ 1394460 w 2948940"/>
              <a:gd name="connsiteY2" fmla="*/ 828037 h 2024377"/>
              <a:gd name="connsiteX3" fmla="*/ 2026920 w 2948940"/>
              <a:gd name="connsiteY3" fmla="*/ 27937 h 2024377"/>
              <a:gd name="connsiteX4" fmla="*/ 2948940 w 2948940"/>
              <a:gd name="connsiteY4" fmla="*/ 2024377 h 2024377"/>
              <a:gd name="connsiteX5" fmla="*/ 2948940 w 2948940"/>
              <a:gd name="connsiteY5" fmla="*/ 2024377 h 2024377"/>
              <a:gd name="connsiteX0" fmla="*/ 0 w 2948940"/>
              <a:gd name="connsiteY0" fmla="*/ 2014957 h 2022577"/>
              <a:gd name="connsiteX1" fmla="*/ 807720 w 2948940"/>
              <a:gd name="connsiteY1" fmla="*/ 437617 h 2022577"/>
              <a:gd name="connsiteX2" fmla="*/ 1394460 w 2948940"/>
              <a:gd name="connsiteY2" fmla="*/ 826237 h 2022577"/>
              <a:gd name="connsiteX3" fmla="*/ 2026920 w 2948940"/>
              <a:gd name="connsiteY3" fmla="*/ 26137 h 2022577"/>
              <a:gd name="connsiteX4" fmla="*/ 2948940 w 2948940"/>
              <a:gd name="connsiteY4" fmla="*/ 2022577 h 2022577"/>
              <a:gd name="connsiteX5" fmla="*/ 2948940 w 2948940"/>
              <a:gd name="connsiteY5" fmla="*/ 2022577 h 2022577"/>
              <a:gd name="connsiteX0" fmla="*/ 0 w 2948940"/>
              <a:gd name="connsiteY0" fmla="*/ 2023327 h 2030947"/>
              <a:gd name="connsiteX1" fmla="*/ 807720 w 2948940"/>
              <a:gd name="connsiteY1" fmla="*/ 445987 h 2030947"/>
              <a:gd name="connsiteX2" fmla="*/ 1394460 w 2948940"/>
              <a:gd name="connsiteY2" fmla="*/ 834607 h 2030947"/>
              <a:gd name="connsiteX3" fmla="*/ 2026920 w 2948940"/>
              <a:gd name="connsiteY3" fmla="*/ 34507 h 2030947"/>
              <a:gd name="connsiteX4" fmla="*/ 2948940 w 2948940"/>
              <a:gd name="connsiteY4" fmla="*/ 2030947 h 2030947"/>
              <a:gd name="connsiteX5" fmla="*/ 2948940 w 2948940"/>
              <a:gd name="connsiteY5" fmla="*/ 2030947 h 203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8940" h="2030947">
                <a:moveTo>
                  <a:pt x="0" y="2023327"/>
                </a:moveTo>
                <a:cubicBezTo>
                  <a:pt x="285115" y="1315302"/>
                  <a:pt x="575310" y="644107"/>
                  <a:pt x="807720" y="445987"/>
                </a:cubicBezTo>
                <a:cubicBezTo>
                  <a:pt x="1040130" y="247867"/>
                  <a:pt x="1236980" y="1116547"/>
                  <a:pt x="1394460" y="834607"/>
                </a:cubicBezTo>
                <a:cubicBezTo>
                  <a:pt x="1551940" y="552667"/>
                  <a:pt x="1767840" y="-164883"/>
                  <a:pt x="2026920" y="34507"/>
                </a:cubicBezTo>
                <a:cubicBezTo>
                  <a:pt x="2286000" y="233897"/>
                  <a:pt x="2948940" y="2030947"/>
                  <a:pt x="2948940" y="2030947"/>
                </a:cubicBezTo>
                <a:lnTo>
                  <a:pt x="2948940" y="2030947"/>
                </a:ln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07634" y="3840480"/>
                <a:ext cx="2455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634" y="3840480"/>
                <a:ext cx="245516" cy="369332"/>
              </a:xfrm>
              <a:prstGeom prst="rect">
                <a:avLst/>
              </a:prstGeom>
              <a:blipFill>
                <a:blip r:embed="rId5"/>
                <a:stretch>
                  <a:fillRect l="-27500" r="-27500" b="-213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069350" y="5064606"/>
                <a:ext cx="2350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350" y="5064606"/>
                <a:ext cx="235064" cy="369332"/>
              </a:xfrm>
              <a:prstGeom prst="rect">
                <a:avLst/>
              </a:prstGeom>
              <a:blipFill>
                <a:blip r:embed="rId6"/>
                <a:stretch>
                  <a:fillRect l="-18421" r="-131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олилиния 15"/>
          <p:cNvSpPr/>
          <p:nvPr/>
        </p:nvSpPr>
        <p:spPr>
          <a:xfrm>
            <a:off x="8702519" y="4587238"/>
            <a:ext cx="2968726" cy="1693401"/>
          </a:xfrm>
          <a:custGeom>
            <a:avLst/>
            <a:gdLst>
              <a:gd name="connsiteX0" fmla="*/ 0 w 2960152"/>
              <a:gd name="connsiteY0" fmla="*/ 15240 h 1692417"/>
              <a:gd name="connsiteX1" fmla="*/ 30480 w 2960152"/>
              <a:gd name="connsiteY1" fmla="*/ 1409700 h 1692417"/>
              <a:gd name="connsiteX2" fmla="*/ 30480 w 2960152"/>
              <a:gd name="connsiteY2" fmla="*/ 1409700 h 1692417"/>
              <a:gd name="connsiteX3" fmla="*/ 876300 w 2960152"/>
              <a:gd name="connsiteY3" fmla="*/ 1691640 h 1692417"/>
              <a:gd name="connsiteX4" fmla="*/ 2179320 w 2960152"/>
              <a:gd name="connsiteY4" fmla="*/ 1310640 h 1692417"/>
              <a:gd name="connsiteX5" fmla="*/ 2842260 w 2960152"/>
              <a:gd name="connsiteY5" fmla="*/ 868680 h 1692417"/>
              <a:gd name="connsiteX6" fmla="*/ 2956560 w 2960152"/>
              <a:gd name="connsiteY6" fmla="*/ 0 h 1692417"/>
              <a:gd name="connsiteX0" fmla="*/ 0 w 2960152"/>
              <a:gd name="connsiteY0" fmla="*/ 15240 h 1692977"/>
              <a:gd name="connsiteX1" fmla="*/ 30480 w 2960152"/>
              <a:gd name="connsiteY1" fmla="*/ 1409700 h 1692977"/>
              <a:gd name="connsiteX2" fmla="*/ 16193 w 2960152"/>
              <a:gd name="connsiteY2" fmla="*/ 1435894 h 1692977"/>
              <a:gd name="connsiteX3" fmla="*/ 876300 w 2960152"/>
              <a:gd name="connsiteY3" fmla="*/ 1691640 h 1692977"/>
              <a:gd name="connsiteX4" fmla="*/ 2179320 w 2960152"/>
              <a:gd name="connsiteY4" fmla="*/ 1310640 h 1692977"/>
              <a:gd name="connsiteX5" fmla="*/ 2842260 w 2960152"/>
              <a:gd name="connsiteY5" fmla="*/ 868680 h 1692977"/>
              <a:gd name="connsiteX6" fmla="*/ 2956560 w 2960152"/>
              <a:gd name="connsiteY6" fmla="*/ 0 h 1692977"/>
              <a:gd name="connsiteX0" fmla="*/ 40668 w 3000820"/>
              <a:gd name="connsiteY0" fmla="*/ 15240 h 1695917"/>
              <a:gd name="connsiteX1" fmla="*/ 71148 w 3000820"/>
              <a:gd name="connsiteY1" fmla="*/ 1409700 h 1695917"/>
              <a:gd name="connsiteX2" fmla="*/ 916968 w 3000820"/>
              <a:gd name="connsiteY2" fmla="*/ 1691640 h 1695917"/>
              <a:gd name="connsiteX3" fmla="*/ 2219988 w 3000820"/>
              <a:gd name="connsiteY3" fmla="*/ 1310640 h 1695917"/>
              <a:gd name="connsiteX4" fmla="*/ 2882928 w 3000820"/>
              <a:gd name="connsiteY4" fmla="*/ 868680 h 1695917"/>
              <a:gd name="connsiteX5" fmla="*/ 2997228 w 3000820"/>
              <a:gd name="connsiteY5" fmla="*/ 0 h 1695917"/>
              <a:gd name="connsiteX0" fmla="*/ 327 w 2960479"/>
              <a:gd name="connsiteY0" fmla="*/ 15240 h 1695636"/>
              <a:gd name="connsiteX1" fmla="*/ 107007 w 2960479"/>
              <a:gd name="connsiteY1" fmla="*/ 1407319 h 1695636"/>
              <a:gd name="connsiteX2" fmla="*/ 876627 w 2960479"/>
              <a:gd name="connsiteY2" fmla="*/ 1691640 h 1695636"/>
              <a:gd name="connsiteX3" fmla="*/ 2179647 w 2960479"/>
              <a:gd name="connsiteY3" fmla="*/ 1310640 h 1695636"/>
              <a:gd name="connsiteX4" fmla="*/ 2842587 w 2960479"/>
              <a:gd name="connsiteY4" fmla="*/ 868680 h 1695636"/>
              <a:gd name="connsiteX5" fmla="*/ 2956887 w 2960479"/>
              <a:gd name="connsiteY5" fmla="*/ 0 h 1695636"/>
              <a:gd name="connsiteX0" fmla="*/ 0 w 2960152"/>
              <a:gd name="connsiteY0" fmla="*/ 15240 h 1695636"/>
              <a:gd name="connsiteX1" fmla="*/ 130493 w 2960152"/>
              <a:gd name="connsiteY1" fmla="*/ 1407319 h 1695636"/>
              <a:gd name="connsiteX2" fmla="*/ 876300 w 2960152"/>
              <a:gd name="connsiteY2" fmla="*/ 1691640 h 1695636"/>
              <a:gd name="connsiteX3" fmla="*/ 2179320 w 2960152"/>
              <a:gd name="connsiteY3" fmla="*/ 1310640 h 1695636"/>
              <a:gd name="connsiteX4" fmla="*/ 2842260 w 2960152"/>
              <a:gd name="connsiteY4" fmla="*/ 868680 h 1695636"/>
              <a:gd name="connsiteX5" fmla="*/ 2956560 w 2960152"/>
              <a:gd name="connsiteY5" fmla="*/ 0 h 1695636"/>
              <a:gd name="connsiteX0" fmla="*/ 0 w 2960152"/>
              <a:gd name="connsiteY0" fmla="*/ 15240 h 1695289"/>
              <a:gd name="connsiteX1" fmla="*/ 130493 w 2960152"/>
              <a:gd name="connsiteY1" fmla="*/ 1407319 h 1695289"/>
              <a:gd name="connsiteX2" fmla="*/ 876300 w 2960152"/>
              <a:gd name="connsiteY2" fmla="*/ 1691640 h 1695289"/>
              <a:gd name="connsiteX3" fmla="*/ 2179320 w 2960152"/>
              <a:gd name="connsiteY3" fmla="*/ 1310640 h 1695289"/>
              <a:gd name="connsiteX4" fmla="*/ 2842260 w 2960152"/>
              <a:gd name="connsiteY4" fmla="*/ 868680 h 1695289"/>
              <a:gd name="connsiteX5" fmla="*/ 2956560 w 2960152"/>
              <a:gd name="connsiteY5" fmla="*/ 0 h 1695289"/>
              <a:gd name="connsiteX0" fmla="*/ 0 w 2960152"/>
              <a:gd name="connsiteY0" fmla="*/ 15240 h 1696055"/>
              <a:gd name="connsiteX1" fmla="*/ 130493 w 2960152"/>
              <a:gd name="connsiteY1" fmla="*/ 1407319 h 1696055"/>
              <a:gd name="connsiteX2" fmla="*/ 876300 w 2960152"/>
              <a:gd name="connsiteY2" fmla="*/ 1691640 h 1696055"/>
              <a:gd name="connsiteX3" fmla="*/ 2179320 w 2960152"/>
              <a:gd name="connsiteY3" fmla="*/ 1310640 h 1696055"/>
              <a:gd name="connsiteX4" fmla="*/ 2842260 w 2960152"/>
              <a:gd name="connsiteY4" fmla="*/ 868680 h 1696055"/>
              <a:gd name="connsiteX5" fmla="*/ 2956560 w 2960152"/>
              <a:gd name="connsiteY5" fmla="*/ 0 h 1696055"/>
              <a:gd name="connsiteX0" fmla="*/ 0 w 2960152"/>
              <a:gd name="connsiteY0" fmla="*/ 15240 h 1704716"/>
              <a:gd name="connsiteX1" fmla="*/ 130493 w 2960152"/>
              <a:gd name="connsiteY1" fmla="*/ 1407319 h 1704716"/>
              <a:gd name="connsiteX2" fmla="*/ 876300 w 2960152"/>
              <a:gd name="connsiteY2" fmla="*/ 1701165 h 1704716"/>
              <a:gd name="connsiteX3" fmla="*/ 2179320 w 2960152"/>
              <a:gd name="connsiteY3" fmla="*/ 1310640 h 1704716"/>
              <a:gd name="connsiteX4" fmla="*/ 2842260 w 2960152"/>
              <a:gd name="connsiteY4" fmla="*/ 868680 h 1704716"/>
              <a:gd name="connsiteX5" fmla="*/ 2956560 w 2960152"/>
              <a:gd name="connsiteY5" fmla="*/ 0 h 1704716"/>
              <a:gd name="connsiteX0" fmla="*/ 0 w 2960152"/>
              <a:gd name="connsiteY0" fmla="*/ 15240 h 1701759"/>
              <a:gd name="connsiteX1" fmla="*/ 130493 w 2960152"/>
              <a:gd name="connsiteY1" fmla="*/ 1407319 h 1701759"/>
              <a:gd name="connsiteX2" fmla="*/ 876300 w 2960152"/>
              <a:gd name="connsiteY2" fmla="*/ 1701165 h 1701759"/>
              <a:gd name="connsiteX3" fmla="*/ 2179320 w 2960152"/>
              <a:gd name="connsiteY3" fmla="*/ 1310640 h 1701759"/>
              <a:gd name="connsiteX4" fmla="*/ 2842260 w 2960152"/>
              <a:gd name="connsiteY4" fmla="*/ 868680 h 1701759"/>
              <a:gd name="connsiteX5" fmla="*/ 2956560 w 2960152"/>
              <a:gd name="connsiteY5" fmla="*/ 0 h 1701759"/>
              <a:gd name="connsiteX0" fmla="*/ 0 w 2960152"/>
              <a:gd name="connsiteY0" fmla="*/ 15240 h 1715064"/>
              <a:gd name="connsiteX1" fmla="*/ 130493 w 2960152"/>
              <a:gd name="connsiteY1" fmla="*/ 1407319 h 1715064"/>
              <a:gd name="connsiteX2" fmla="*/ 876300 w 2960152"/>
              <a:gd name="connsiteY2" fmla="*/ 1701165 h 1715064"/>
              <a:gd name="connsiteX3" fmla="*/ 2179320 w 2960152"/>
              <a:gd name="connsiteY3" fmla="*/ 1310640 h 1715064"/>
              <a:gd name="connsiteX4" fmla="*/ 2842260 w 2960152"/>
              <a:gd name="connsiteY4" fmla="*/ 868680 h 1715064"/>
              <a:gd name="connsiteX5" fmla="*/ 2956560 w 2960152"/>
              <a:gd name="connsiteY5" fmla="*/ 0 h 1715064"/>
              <a:gd name="connsiteX0" fmla="*/ 0 w 2960152"/>
              <a:gd name="connsiteY0" fmla="*/ 15240 h 1730496"/>
              <a:gd name="connsiteX1" fmla="*/ 130493 w 2960152"/>
              <a:gd name="connsiteY1" fmla="*/ 1407319 h 1730496"/>
              <a:gd name="connsiteX2" fmla="*/ 876300 w 2960152"/>
              <a:gd name="connsiteY2" fmla="*/ 1701165 h 1730496"/>
              <a:gd name="connsiteX3" fmla="*/ 2179320 w 2960152"/>
              <a:gd name="connsiteY3" fmla="*/ 1310640 h 1730496"/>
              <a:gd name="connsiteX4" fmla="*/ 2842260 w 2960152"/>
              <a:gd name="connsiteY4" fmla="*/ 868680 h 1730496"/>
              <a:gd name="connsiteX5" fmla="*/ 2956560 w 2960152"/>
              <a:gd name="connsiteY5" fmla="*/ 0 h 1730496"/>
              <a:gd name="connsiteX0" fmla="*/ 0 w 2960152"/>
              <a:gd name="connsiteY0" fmla="*/ 15240 h 1724523"/>
              <a:gd name="connsiteX1" fmla="*/ 130493 w 2960152"/>
              <a:gd name="connsiteY1" fmla="*/ 1407319 h 1724523"/>
              <a:gd name="connsiteX2" fmla="*/ 876300 w 2960152"/>
              <a:gd name="connsiteY2" fmla="*/ 1701165 h 1724523"/>
              <a:gd name="connsiteX3" fmla="*/ 2179320 w 2960152"/>
              <a:gd name="connsiteY3" fmla="*/ 1310640 h 1724523"/>
              <a:gd name="connsiteX4" fmla="*/ 2842260 w 2960152"/>
              <a:gd name="connsiteY4" fmla="*/ 868680 h 1724523"/>
              <a:gd name="connsiteX5" fmla="*/ 2956560 w 2960152"/>
              <a:gd name="connsiteY5" fmla="*/ 0 h 1724523"/>
              <a:gd name="connsiteX0" fmla="*/ 0 w 2960152"/>
              <a:gd name="connsiteY0" fmla="*/ 15240 h 1720926"/>
              <a:gd name="connsiteX1" fmla="*/ 130493 w 2960152"/>
              <a:gd name="connsiteY1" fmla="*/ 1407319 h 1720926"/>
              <a:gd name="connsiteX2" fmla="*/ 876300 w 2960152"/>
              <a:gd name="connsiteY2" fmla="*/ 1701165 h 1720926"/>
              <a:gd name="connsiteX3" fmla="*/ 2179320 w 2960152"/>
              <a:gd name="connsiteY3" fmla="*/ 1310640 h 1720926"/>
              <a:gd name="connsiteX4" fmla="*/ 2842260 w 2960152"/>
              <a:gd name="connsiteY4" fmla="*/ 868680 h 1720926"/>
              <a:gd name="connsiteX5" fmla="*/ 2956560 w 2960152"/>
              <a:gd name="connsiteY5" fmla="*/ 0 h 1720926"/>
              <a:gd name="connsiteX0" fmla="*/ 0 w 2960152"/>
              <a:gd name="connsiteY0" fmla="*/ 15240 h 1711611"/>
              <a:gd name="connsiteX1" fmla="*/ 130493 w 2960152"/>
              <a:gd name="connsiteY1" fmla="*/ 1407319 h 1711611"/>
              <a:gd name="connsiteX2" fmla="*/ 876300 w 2960152"/>
              <a:gd name="connsiteY2" fmla="*/ 1701165 h 1711611"/>
              <a:gd name="connsiteX3" fmla="*/ 2179320 w 2960152"/>
              <a:gd name="connsiteY3" fmla="*/ 1310640 h 1711611"/>
              <a:gd name="connsiteX4" fmla="*/ 2842260 w 2960152"/>
              <a:gd name="connsiteY4" fmla="*/ 868680 h 1711611"/>
              <a:gd name="connsiteX5" fmla="*/ 2956560 w 2960152"/>
              <a:gd name="connsiteY5" fmla="*/ 0 h 1711611"/>
              <a:gd name="connsiteX0" fmla="*/ 0 w 2960152"/>
              <a:gd name="connsiteY0" fmla="*/ 15240 h 1708641"/>
              <a:gd name="connsiteX1" fmla="*/ 130493 w 2960152"/>
              <a:gd name="connsiteY1" fmla="*/ 1407319 h 1708641"/>
              <a:gd name="connsiteX2" fmla="*/ 876300 w 2960152"/>
              <a:gd name="connsiteY2" fmla="*/ 1701165 h 1708641"/>
              <a:gd name="connsiteX3" fmla="*/ 2179320 w 2960152"/>
              <a:gd name="connsiteY3" fmla="*/ 1310640 h 1708641"/>
              <a:gd name="connsiteX4" fmla="*/ 2842260 w 2960152"/>
              <a:gd name="connsiteY4" fmla="*/ 868680 h 1708641"/>
              <a:gd name="connsiteX5" fmla="*/ 2956560 w 2960152"/>
              <a:gd name="connsiteY5" fmla="*/ 0 h 1708641"/>
              <a:gd name="connsiteX0" fmla="*/ 0 w 2966093"/>
              <a:gd name="connsiteY0" fmla="*/ 15240 h 1708641"/>
              <a:gd name="connsiteX1" fmla="*/ 130493 w 2966093"/>
              <a:gd name="connsiteY1" fmla="*/ 1407319 h 1708641"/>
              <a:gd name="connsiteX2" fmla="*/ 876300 w 2966093"/>
              <a:gd name="connsiteY2" fmla="*/ 1701165 h 1708641"/>
              <a:gd name="connsiteX3" fmla="*/ 2179320 w 2966093"/>
              <a:gd name="connsiteY3" fmla="*/ 1310640 h 1708641"/>
              <a:gd name="connsiteX4" fmla="*/ 2842260 w 2966093"/>
              <a:gd name="connsiteY4" fmla="*/ 868680 h 1708641"/>
              <a:gd name="connsiteX5" fmla="*/ 2956560 w 2966093"/>
              <a:gd name="connsiteY5" fmla="*/ 0 h 1708641"/>
              <a:gd name="connsiteX0" fmla="*/ 0 w 2968726"/>
              <a:gd name="connsiteY0" fmla="*/ 0 h 1693401"/>
              <a:gd name="connsiteX1" fmla="*/ 130493 w 2968726"/>
              <a:gd name="connsiteY1" fmla="*/ 1392079 h 1693401"/>
              <a:gd name="connsiteX2" fmla="*/ 876300 w 2968726"/>
              <a:gd name="connsiteY2" fmla="*/ 1685925 h 1693401"/>
              <a:gd name="connsiteX3" fmla="*/ 2179320 w 2968726"/>
              <a:gd name="connsiteY3" fmla="*/ 1295400 h 1693401"/>
              <a:gd name="connsiteX4" fmla="*/ 2842260 w 2968726"/>
              <a:gd name="connsiteY4" fmla="*/ 853440 h 1693401"/>
              <a:gd name="connsiteX5" fmla="*/ 2966085 w 2968726"/>
              <a:gd name="connsiteY5" fmla="*/ 6191 h 169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8726" h="1693401">
                <a:moveTo>
                  <a:pt x="0" y="0"/>
                </a:moveTo>
                <a:cubicBezTo>
                  <a:pt x="10160" y="464820"/>
                  <a:pt x="-15557" y="1111092"/>
                  <a:pt x="130493" y="1392079"/>
                </a:cubicBezTo>
                <a:cubicBezTo>
                  <a:pt x="276543" y="1673066"/>
                  <a:pt x="627698" y="1713944"/>
                  <a:pt x="876300" y="1685925"/>
                </a:cubicBezTo>
                <a:cubicBezTo>
                  <a:pt x="1124902" y="1657906"/>
                  <a:pt x="1675448" y="1184116"/>
                  <a:pt x="2179320" y="1295400"/>
                </a:cubicBezTo>
                <a:cubicBezTo>
                  <a:pt x="2683192" y="1406684"/>
                  <a:pt x="2711133" y="1068308"/>
                  <a:pt x="2842260" y="853440"/>
                </a:cubicBezTo>
                <a:cubicBezTo>
                  <a:pt x="2973387" y="638572"/>
                  <a:pt x="2973705" y="331311"/>
                  <a:pt x="2966085" y="619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1663520" y="4594859"/>
            <a:ext cx="7677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533900" y="4594860"/>
            <a:ext cx="41757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>
            <a:endCxn id="14" idx="0"/>
          </p:cNvCxnSpPr>
          <p:nvPr/>
        </p:nvCxnSpPr>
        <p:spPr>
          <a:xfrm>
            <a:off x="7228049" y="3194304"/>
            <a:ext cx="2958833" cy="1870302"/>
          </a:xfrm>
          <a:prstGeom prst="curvedConnector2">
            <a:avLst/>
          </a:prstGeom>
          <a:ln w="57150">
            <a:solidFill>
              <a:srgbClr val="377E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Shov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33900" y="3104213"/>
            <a:ext cx="1059432" cy="10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world is diverse</a:t>
            </a:r>
            <a:endParaRPr lang="ru-RU" dirty="0"/>
          </a:p>
        </p:txBody>
      </p:sp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1015911" y="2752035"/>
            <a:ext cx="3983182" cy="3502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Different </a:t>
            </a:r>
            <a:r>
              <a:rPr lang="en-US" b="1" dirty="0" smtClean="0"/>
              <a:t>tasks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Classification</a:t>
            </a:r>
          </a:p>
          <a:p>
            <a:pPr lvl="1"/>
            <a:r>
              <a:rPr lang="en-US" dirty="0"/>
              <a:t>Clustering</a:t>
            </a:r>
          </a:p>
          <a:p>
            <a:pPr lvl="1"/>
            <a:r>
              <a:rPr lang="en-US" dirty="0"/>
              <a:t>Anomaly detection</a:t>
            </a:r>
          </a:p>
          <a:p>
            <a:pPr lvl="1"/>
            <a:r>
              <a:rPr lang="en-US" dirty="0" smtClean="0"/>
              <a:t>…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36" y="944880"/>
            <a:ext cx="5913120" cy="591312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01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Transport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</a:t>
            </a:r>
            <a:r>
              <a:rPr lang="en-US" dirty="0" smtClean="0"/>
              <a:t>eometry </a:t>
            </a:r>
            <a:r>
              <a:rPr lang="en-US" dirty="0"/>
              <a:t>for </a:t>
            </a:r>
            <a:r>
              <a:rPr lang="en-US" dirty="0">
                <a:solidFill>
                  <a:srgbClr val="377EB8"/>
                </a:solidFill>
              </a:rPr>
              <a:t>probability </a:t>
            </a:r>
            <a:r>
              <a:rPr lang="en-US" dirty="0" smtClean="0">
                <a:solidFill>
                  <a:srgbClr val="377EB8"/>
                </a:solidFill>
              </a:rPr>
              <a:t>measures</a:t>
            </a:r>
            <a:r>
              <a:rPr lang="en-US" dirty="0">
                <a:solidFill>
                  <a:srgbClr val="377EB8"/>
                </a:solidFill>
              </a:rPr>
              <a:t> </a:t>
            </a:r>
            <a:r>
              <a:rPr lang="en-US" dirty="0"/>
              <a:t>supported </a:t>
            </a:r>
            <a:r>
              <a:rPr lang="en-US" dirty="0">
                <a:solidFill>
                  <a:srgbClr val="377EB8"/>
                </a:solidFill>
              </a:rPr>
              <a:t>on </a:t>
            </a:r>
            <a:r>
              <a:rPr lang="en-US" dirty="0" smtClean="0">
                <a:solidFill>
                  <a:srgbClr val="377EB8"/>
                </a:solidFill>
              </a:rPr>
              <a:t>a space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472361" y="2548128"/>
            <a:ext cx="1656223" cy="1938683"/>
            <a:chOff x="849354" y="2548128"/>
            <a:chExt cx="1656223" cy="193868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44" y="2548128"/>
              <a:ext cx="1288044" cy="1292352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849354" y="3840480"/>
              <a:ext cx="16562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L. Kantorovich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ru-RU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1939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38200" y="2548128"/>
            <a:ext cx="1199302" cy="1938683"/>
            <a:chOff x="838200" y="2548128"/>
            <a:chExt cx="1199302" cy="1938683"/>
          </a:xfrm>
        </p:grpSpPr>
        <p:pic>
          <p:nvPicPr>
            <p:cNvPr id="1026" name="Picture 2" descr="http://glavnoe.ua/UserFiles/Image2012/Gaspard_mon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548128"/>
              <a:ext cx="1199302" cy="129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838200" y="3840480"/>
              <a:ext cx="11833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</a:t>
              </a:r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Monge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1781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6" name="Полилиния 15"/>
          <p:cNvSpPr/>
          <p:nvPr/>
        </p:nvSpPr>
        <p:spPr>
          <a:xfrm>
            <a:off x="8702519" y="4587238"/>
            <a:ext cx="2968726" cy="1693401"/>
          </a:xfrm>
          <a:custGeom>
            <a:avLst/>
            <a:gdLst>
              <a:gd name="connsiteX0" fmla="*/ 0 w 2960152"/>
              <a:gd name="connsiteY0" fmla="*/ 15240 h 1692417"/>
              <a:gd name="connsiteX1" fmla="*/ 30480 w 2960152"/>
              <a:gd name="connsiteY1" fmla="*/ 1409700 h 1692417"/>
              <a:gd name="connsiteX2" fmla="*/ 30480 w 2960152"/>
              <a:gd name="connsiteY2" fmla="*/ 1409700 h 1692417"/>
              <a:gd name="connsiteX3" fmla="*/ 876300 w 2960152"/>
              <a:gd name="connsiteY3" fmla="*/ 1691640 h 1692417"/>
              <a:gd name="connsiteX4" fmla="*/ 2179320 w 2960152"/>
              <a:gd name="connsiteY4" fmla="*/ 1310640 h 1692417"/>
              <a:gd name="connsiteX5" fmla="*/ 2842260 w 2960152"/>
              <a:gd name="connsiteY5" fmla="*/ 868680 h 1692417"/>
              <a:gd name="connsiteX6" fmla="*/ 2956560 w 2960152"/>
              <a:gd name="connsiteY6" fmla="*/ 0 h 1692417"/>
              <a:gd name="connsiteX0" fmla="*/ 0 w 2960152"/>
              <a:gd name="connsiteY0" fmla="*/ 15240 h 1692977"/>
              <a:gd name="connsiteX1" fmla="*/ 30480 w 2960152"/>
              <a:gd name="connsiteY1" fmla="*/ 1409700 h 1692977"/>
              <a:gd name="connsiteX2" fmla="*/ 16193 w 2960152"/>
              <a:gd name="connsiteY2" fmla="*/ 1435894 h 1692977"/>
              <a:gd name="connsiteX3" fmla="*/ 876300 w 2960152"/>
              <a:gd name="connsiteY3" fmla="*/ 1691640 h 1692977"/>
              <a:gd name="connsiteX4" fmla="*/ 2179320 w 2960152"/>
              <a:gd name="connsiteY4" fmla="*/ 1310640 h 1692977"/>
              <a:gd name="connsiteX5" fmla="*/ 2842260 w 2960152"/>
              <a:gd name="connsiteY5" fmla="*/ 868680 h 1692977"/>
              <a:gd name="connsiteX6" fmla="*/ 2956560 w 2960152"/>
              <a:gd name="connsiteY6" fmla="*/ 0 h 1692977"/>
              <a:gd name="connsiteX0" fmla="*/ 40668 w 3000820"/>
              <a:gd name="connsiteY0" fmla="*/ 15240 h 1695917"/>
              <a:gd name="connsiteX1" fmla="*/ 71148 w 3000820"/>
              <a:gd name="connsiteY1" fmla="*/ 1409700 h 1695917"/>
              <a:gd name="connsiteX2" fmla="*/ 916968 w 3000820"/>
              <a:gd name="connsiteY2" fmla="*/ 1691640 h 1695917"/>
              <a:gd name="connsiteX3" fmla="*/ 2219988 w 3000820"/>
              <a:gd name="connsiteY3" fmla="*/ 1310640 h 1695917"/>
              <a:gd name="connsiteX4" fmla="*/ 2882928 w 3000820"/>
              <a:gd name="connsiteY4" fmla="*/ 868680 h 1695917"/>
              <a:gd name="connsiteX5" fmla="*/ 2997228 w 3000820"/>
              <a:gd name="connsiteY5" fmla="*/ 0 h 1695917"/>
              <a:gd name="connsiteX0" fmla="*/ 327 w 2960479"/>
              <a:gd name="connsiteY0" fmla="*/ 15240 h 1695636"/>
              <a:gd name="connsiteX1" fmla="*/ 107007 w 2960479"/>
              <a:gd name="connsiteY1" fmla="*/ 1407319 h 1695636"/>
              <a:gd name="connsiteX2" fmla="*/ 876627 w 2960479"/>
              <a:gd name="connsiteY2" fmla="*/ 1691640 h 1695636"/>
              <a:gd name="connsiteX3" fmla="*/ 2179647 w 2960479"/>
              <a:gd name="connsiteY3" fmla="*/ 1310640 h 1695636"/>
              <a:gd name="connsiteX4" fmla="*/ 2842587 w 2960479"/>
              <a:gd name="connsiteY4" fmla="*/ 868680 h 1695636"/>
              <a:gd name="connsiteX5" fmla="*/ 2956887 w 2960479"/>
              <a:gd name="connsiteY5" fmla="*/ 0 h 1695636"/>
              <a:gd name="connsiteX0" fmla="*/ 0 w 2960152"/>
              <a:gd name="connsiteY0" fmla="*/ 15240 h 1695636"/>
              <a:gd name="connsiteX1" fmla="*/ 130493 w 2960152"/>
              <a:gd name="connsiteY1" fmla="*/ 1407319 h 1695636"/>
              <a:gd name="connsiteX2" fmla="*/ 876300 w 2960152"/>
              <a:gd name="connsiteY2" fmla="*/ 1691640 h 1695636"/>
              <a:gd name="connsiteX3" fmla="*/ 2179320 w 2960152"/>
              <a:gd name="connsiteY3" fmla="*/ 1310640 h 1695636"/>
              <a:gd name="connsiteX4" fmla="*/ 2842260 w 2960152"/>
              <a:gd name="connsiteY4" fmla="*/ 868680 h 1695636"/>
              <a:gd name="connsiteX5" fmla="*/ 2956560 w 2960152"/>
              <a:gd name="connsiteY5" fmla="*/ 0 h 1695636"/>
              <a:gd name="connsiteX0" fmla="*/ 0 w 2960152"/>
              <a:gd name="connsiteY0" fmla="*/ 15240 h 1695289"/>
              <a:gd name="connsiteX1" fmla="*/ 130493 w 2960152"/>
              <a:gd name="connsiteY1" fmla="*/ 1407319 h 1695289"/>
              <a:gd name="connsiteX2" fmla="*/ 876300 w 2960152"/>
              <a:gd name="connsiteY2" fmla="*/ 1691640 h 1695289"/>
              <a:gd name="connsiteX3" fmla="*/ 2179320 w 2960152"/>
              <a:gd name="connsiteY3" fmla="*/ 1310640 h 1695289"/>
              <a:gd name="connsiteX4" fmla="*/ 2842260 w 2960152"/>
              <a:gd name="connsiteY4" fmla="*/ 868680 h 1695289"/>
              <a:gd name="connsiteX5" fmla="*/ 2956560 w 2960152"/>
              <a:gd name="connsiteY5" fmla="*/ 0 h 1695289"/>
              <a:gd name="connsiteX0" fmla="*/ 0 w 2960152"/>
              <a:gd name="connsiteY0" fmla="*/ 15240 h 1696055"/>
              <a:gd name="connsiteX1" fmla="*/ 130493 w 2960152"/>
              <a:gd name="connsiteY1" fmla="*/ 1407319 h 1696055"/>
              <a:gd name="connsiteX2" fmla="*/ 876300 w 2960152"/>
              <a:gd name="connsiteY2" fmla="*/ 1691640 h 1696055"/>
              <a:gd name="connsiteX3" fmla="*/ 2179320 w 2960152"/>
              <a:gd name="connsiteY3" fmla="*/ 1310640 h 1696055"/>
              <a:gd name="connsiteX4" fmla="*/ 2842260 w 2960152"/>
              <a:gd name="connsiteY4" fmla="*/ 868680 h 1696055"/>
              <a:gd name="connsiteX5" fmla="*/ 2956560 w 2960152"/>
              <a:gd name="connsiteY5" fmla="*/ 0 h 1696055"/>
              <a:gd name="connsiteX0" fmla="*/ 0 w 2960152"/>
              <a:gd name="connsiteY0" fmla="*/ 15240 h 1704716"/>
              <a:gd name="connsiteX1" fmla="*/ 130493 w 2960152"/>
              <a:gd name="connsiteY1" fmla="*/ 1407319 h 1704716"/>
              <a:gd name="connsiteX2" fmla="*/ 876300 w 2960152"/>
              <a:gd name="connsiteY2" fmla="*/ 1701165 h 1704716"/>
              <a:gd name="connsiteX3" fmla="*/ 2179320 w 2960152"/>
              <a:gd name="connsiteY3" fmla="*/ 1310640 h 1704716"/>
              <a:gd name="connsiteX4" fmla="*/ 2842260 w 2960152"/>
              <a:gd name="connsiteY4" fmla="*/ 868680 h 1704716"/>
              <a:gd name="connsiteX5" fmla="*/ 2956560 w 2960152"/>
              <a:gd name="connsiteY5" fmla="*/ 0 h 1704716"/>
              <a:gd name="connsiteX0" fmla="*/ 0 w 2960152"/>
              <a:gd name="connsiteY0" fmla="*/ 15240 h 1701759"/>
              <a:gd name="connsiteX1" fmla="*/ 130493 w 2960152"/>
              <a:gd name="connsiteY1" fmla="*/ 1407319 h 1701759"/>
              <a:gd name="connsiteX2" fmla="*/ 876300 w 2960152"/>
              <a:gd name="connsiteY2" fmla="*/ 1701165 h 1701759"/>
              <a:gd name="connsiteX3" fmla="*/ 2179320 w 2960152"/>
              <a:gd name="connsiteY3" fmla="*/ 1310640 h 1701759"/>
              <a:gd name="connsiteX4" fmla="*/ 2842260 w 2960152"/>
              <a:gd name="connsiteY4" fmla="*/ 868680 h 1701759"/>
              <a:gd name="connsiteX5" fmla="*/ 2956560 w 2960152"/>
              <a:gd name="connsiteY5" fmla="*/ 0 h 1701759"/>
              <a:gd name="connsiteX0" fmla="*/ 0 w 2960152"/>
              <a:gd name="connsiteY0" fmla="*/ 15240 h 1715064"/>
              <a:gd name="connsiteX1" fmla="*/ 130493 w 2960152"/>
              <a:gd name="connsiteY1" fmla="*/ 1407319 h 1715064"/>
              <a:gd name="connsiteX2" fmla="*/ 876300 w 2960152"/>
              <a:gd name="connsiteY2" fmla="*/ 1701165 h 1715064"/>
              <a:gd name="connsiteX3" fmla="*/ 2179320 w 2960152"/>
              <a:gd name="connsiteY3" fmla="*/ 1310640 h 1715064"/>
              <a:gd name="connsiteX4" fmla="*/ 2842260 w 2960152"/>
              <a:gd name="connsiteY4" fmla="*/ 868680 h 1715064"/>
              <a:gd name="connsiteX5" fmla="*/ 2956560 w 2960152"/>
              <a:gd name="connsiteY5" fmla="*/ 0 h 1715064"/>
              <a:gd name="connsiteX0" fmla="*/ 0 w 2960152"/>
              <a:gd name="connsiteY0" fmla="*/ 15240 h 1730496"/>
              <a:gd name="connsiteX1" fmla="*/ 130493 w 2960152"/>
              <a:gd name="connsiteY1" fmla="*/ 1407319 h 1730496"/>
              <a:gd name="connsiteX2" fmla="*/ 876300 w 2960152"/>
              <a:gd name="connsiteY2" fmla="*/ 1701165 h 1730496"/>
              <a:gd name="connsiteX3" fmla="*/ 2179320 w 2960152"/>
              <a:gd name="connsiteY3" fmla="*/ 1310640 h 1730496"/>
              <a:gd name="connsiteX4" fmla="*/ 2842260 w 2960152"/>
              <a:gd name="connsiteY4" fmla="*/ 868680 h 1730496"/>
              <a:gd name="connsiteX5" fmla="*/ 2956560 w 2960152"/>
              <a:gd name="connsiteY5" fmla="*/ 0 h 1730496"/>
              <a:gd name="connsiteX0" fmla="*/ 0 w 2960152"/>
              <a:gd name="connsiteY0" fmla="*/ 15240 h 1724523"/>
              <a:gd name="connsiteX1" fmla="*/ 130493 w 2960152"/>
              <a:gd name="connsiteY1" fmla="*/ 1407319 h 1724523"/>
              <a:gd name="connsiteX2" fmla="*/ 876300 w 2960152"/>
              <a:gd name="connsiteY2" fmla="*/ 1701165 h 1724523"/>
              <a:gd name="connsiteX3" fmla="*/ 2179320 w 2960152"/>
              <a:gd name="connsiteY3" fmla="*/ 1310640 h 1724523"/>
              <a:gd name="connsiteX4" fmla="*/ 2842260 w 2960152"/>
              <a:gd name="connsiteY4" fmla="*/ 868680 h 1724523"/>
              <a:gd name="connsiteX5" fmla="*/ 2956560 w 2960152"/>
              <a:gd name="connsiteY5" fmla="*/ 0 h 1724523"/>
              <a:gd name="connsiteX0" fmla="*/ 0 w 2960152"/>
              <a:gd name="connsiteY0" fmla="*/ 15240 h 1720926"/>
              <a:gd name="connsiteX1" fmla="*/ 130493 w 2960152"/>
              <a:gd name="connsiteY1" fmla="*/ 1407319 h 1720926"/>
              <a:gd name="connsiteX2" fmla="*/ 876300 w 2960152"/>
              <a:gd name="connsiteY2" fmla="*/ 1701165 h 1720926"/>
              <a:gd name="connsiteX3" fmla="*/ 2179320 w 2960152"/>
              <a:gd name="connsiteY3" fmla="*/ 1310640 h 1720926"/>
              <a:gd name="connsiteX4" fmla="*/ 2842260 w 2960152"/>
              <a:gd name="connsiteY4" fmla="*/ 868680 h 1720926"/>
              <a:gd name="connsiteX5" fmla="*/ 2956560 w 2960152"/>
              <a:gd name="connsiteY5" fmla="*/ 0 h 1720926"/>
              <a:gd name="connsiteX0" fmla="*/ 0 w 2960152"/>
              <a:gd name="connsiteY0" fmla="*/ 15240 h 1711611"/>
              <a:gd name="connsiteX1" fmla="*/ 130493 w 2960152"/>
              <a:gd name="connsiteY1" fmla="*/ 1407319 h 1711611"/>
              <a:gd name="connsiteX2" fmla="*/ 876300 w 2960152"/>
              <a:gd name="connsiteY2" fmla="*/ 1701165 h 1711611"/>
              <a:gd name="connsiteX3" fmla="*/ 2179320 w 2960152"/>
              <a:gd name="connsiteY3" fmla="*/ 1310640 h 1711611"/>
              <a:gd name="connsiteX4" fmla="*/ 2842260 w 2960152"/>
              <a:gd name="connsiteY4" fmla="*/ 868680 h 1711611"/>
              <a:gd name="connsiteX5" fmla="*/ 2956560 w 2960152"/>
              <a:gd name="connsiteY5" fmla="*/ 0 h 1711611"/>
              <a:gd name="connsiteX0" fmla="*/ 0 w 2960152"/>
              <a:gd name="connsiteY0" fmla="*/ 15240 h 1708641"/>
              <a:gd name="connsiteX1" fmla="*/ 130493 w 2960152"/>
              <a:gd name="connsiteY1" fmla="*/ 1407319 h 1708641"/>
              <a:gd name="connsiteX2" fmla="*/ 876300 w 2960152"/>
              <a:gd name="connsiteY2" fmla="*/ 1701165 h 1708641"/>
              <a:gd name="connsiteX3" fmla="*/ 2179320 w 2960152"/>
              <a:gd name="connsiteY3" fmla="*/ 1310640 h 1708641"/>
              <a:gd name="connsiteX4" fmla="*/ 2842260 w 2960152"/>
              <a:gd name="connsiteY4" fmla="*/ 868680 h 1708641"/>
              <a:gd name="connsiteX5" fmla="*/ 2956560 w 2960152"/>
              <a:gd name="connsiteY5" fmla="*/ 0 h 1708641"/>
              <a:gd name="connsiteX0" fmla="*/ 0 w 2966093"/>
              <a:gd name="connsiteY0" fmla="*/ 15240 h 1708641"/>
              <a:gd name="connsiteX1" fmla="*/ 130493 w 2966093"/>
              <a:gd name="connsiteY1" fmla="*/ 1407319 h 1708641"/>
              <a:gd name="connsiteX2" fmla="*/ 876300 w 2966093"/>
              <a:gd name="connsiteY2" fmla="*/ 1701165 h 1708641"/>
              <a:gd name="connsiteX3" fmla="*/ 2179320 w 2966093"/>
              <a:gd name="connsiteY3" fmla="*/ 1310640 h 1708641"/>
              <a:gd name="connsiteX4" fmla="*/ 2842260 w 2966093"/>
              <a:gd name="connsiteY4" fmla="*/ 868680 h 1708641"/>
              <a:gd name="connsiteX5" fmla="*/ 2956560 w 2966093"/>
              <a:gd name="connsiteY5" fmla="*/ 0 h 1708641"/>
              <a:gd name="connsiteX0" fmla="*/ 0 w 2968726"/>
              <a:gd name="connsiteY0" fmla="*/ 0 h 1693401"/>
              <a:gd name="connsiteX1" fmla="*/ 130493 w 2968726"/>
              <a:gd name="connsiteY1" fmla="*/ 1392079 h 1693401"/>
              <a:gd name="connsiteX2" fmla="*/ 876300 w 2968726"/>
              <a:gd name="connsiteY2" fmla="*/ 1685925 h 1693401"/>
              <a:gd name="connsiteX3" fmla="*/ 2179320 w 2968726"/>
              <a:gd name="connsiteY3" fmla="*/ 1295400 h 1693401"/>
              <a:gd name="connsiteX4" fmla="*/ 2842260 w 2968726"/>
              <a:gd name="connsiteY4" fmla="*/ 853440 h 1693401"/>
              <a:gd name="connsiteX5" fmla="*/ 2966085 w 2968726"/>
              <a:gd name="connsiteY5" fmla="*/ 6191 h 169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8726" h="1693401">
                <a:moveTo>
                  <a:pt x="0" y="0"/>
                </a:moveTo>
                <a:cubicBezTo>
                  <a:pt x="10160" y="464820"/>
                  <a:pt x="-15557" y="1111092"/>
                  <a:pt x="130493" y="1392079"/>
                </a:cubicBezTo>
                <a:cubicBezTo>
                  <a:pt x="276543" y="1673066"/>
                  <a:pt x="627698" y="1713944"/>
                  <a:pt x="876300" y="1685925"/>
                </a:cubicBezTo>
                <a:cubicBezTo>
                  <a:pt x="1124902" y="1657906"/>
                  <a:pt x="1675448" y="1184116"/>
                  <a:pt x="2179320" y="1295400"/>
                </a:cubicBezTo>
                <a:cubicBezTo>
                  <a:pt x="2683192" y="1406684"/>
                  <a:pt x="2711133" y="1068308"/>
                  <a:pt x="2842260" y="853440"/>
                </a:cubicBezTo>
                <a:cubicBezTo>
                  <a:pt x="2973387" y="638572"/>
                  <a:pt x="2973705" y="331311"/>
                  <a:pt x="2966085" y="6191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1663520" y="4594859"/>
            <a:ext cx="7677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533900" y="4594860"/>
            <a:ext cx="41757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643284" y="5115090"/>
            <a:ext cx="3662826" cy="952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Discrete case → Linear programming</a:t>
            </a:r>
            <a:endParaRPr lang="ru-RU" sz="28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2" name="Прямая соединительная линия 11"/>
          <p:cNvCxnSpPr>
            <a:stCxn id="16" idx="5"/>
            <a:endCxn id="16" idx="0"/>
          </p:cNvCxnSpPr>
          <p:nvPr/>
        </p:nvCxnSpPr>
        <p:spPr>
          <a:xfrm flipH="1" flipV="1">
            <a:off x="8702519" y="4587238"/>
            <a:ext cx="2966085" cy="6191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069350" y="5064606"/>
                <a:ext cx="2350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350" y="5064606"/>
                <a:ext cx="235064" cy="369332"/>
              </a:xfrm>
              <a:prstGeom prst="rect">
                <a:avLst/>
              </a:prstGeom>
              <a:blipFill>
                <a:blip r:embed="rId5"/>
                <a:stretch>
                  <a:fillRect l="-18421" r="-131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 descr="Shov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1778">
            <a:off x="7481046" y="3957095"/>
            <a:ext cx="1059432" cy="10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1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/>
          <p:nvPr/>
        </p:nvSpPr>
        <p:spPr>
          <a:xfrm>
            <a:off x="646956" y="2373160"/>
            <a:ext cx="3994689" cy="3418911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94689" h="3418911">
                <a:moveTo>
                  <a:pt x="804572" y="753705"/>
                </a:moveTo>
                <a:cubicBezTo>
                  <a:pt x="1058217" y="577859"/>
                  <a:pt x="1290548" y="902908"/>
                  <a:pt x="1539930" y="798466"/>
                </a:cubicBezTo>
                <a:cubicBezTo>
                  <a:pt x="1789312" y="694024"/>
                  <a:pt x="2006722" y="251744"/>
                  <a:pt x="2300864" y="127053"/>
                </a:cubicBezTo>
                <a:cubicBezTo>
                  <a:pt x="2595007" y="2362"/>
                  <a:pt x="3026629" y="-44530"/>
                  <a:pt x="3304785" y="50321"/>
                </a:cubicBezTo>
                <a:cubicBezTo>
                  <a:pt x="3582942" y="145172"/>
                  <a:pt x="3896267" y="414802"/>
                  <a:pt x="3969803" y="696156"/>
                </a:cubicBezTo>
                <a:cubicBezTo>
                  <a:pt x="4043339" y="977510"/>
                  <a:pt x="3949554" y="1490128"/>
                  <a:pt x="3745999" y="1738444"/>
                </a:cubicBezTo>
                <a:cubicBezTo>
                  <a:pt x="3542444" y="1986760"/>
                  <a:pt x="2974408" y="1910027"/>
                  <a:pt x="2748472" y="2186052"/>
                </a:cubicBezTo>
                <a:cubicBezTo>
                  <a:pt x="2522537" y="2462077"/>
                  <a:pt x="2561969" y="3259247"/>
                  <a:pt x="2390386" y="3394595"/>
                </a:cubicBezTo>
                <a:cubicBezTo>
                  <a:pt x="2218803" y="3529943"/>
                  <a:pt x="1927856" y="3058889"/>
                  <a:pt x="1718972" y="2998142"/>
                </a:cubicBezTo>
                <a:cubicBezTo>
                  <a:pt x="1510088" y="2937395"/>
                  <a:pt x="1369412" y="3074875"/>
                  <a:pt x="1137082" y="3030114"/>
                </a:cubicBezTo>
                <a:cubicBezTo>
                  <a:pt x="904752" y="2985353"/>
                  <a:pt x="511495" y="2925672"/>
                  <a:pt x="324992" y="2729577"/>
                </a:cubicBezTo>
                <a:cubicBezTo>
                  <a:pt x="138489" y="2533482"/>
                  <a:pt x="-61869" y="2182855"/>
                  <a:pt x="18061" y="1853543"/>
                </a:cubicBezTo>
                <a:cubicBezTo>
                  <a:pt x="97991" y="1524231"/>
                  <a:pt x="550927" y="929551"/>
                  <a:pt x="804572" y="753705"/>
                </a:cubicBezTo>
                <a:close/>
              </a:path>
            </a:pathLst>
          </a:custGeom>
          <a:solidFill>
            <a:srgbClr val="377EB8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Gromov-Wasserstein distance </a:t>
            </a:r>
            <a:endParaRPr lang="ru-RU" dirty="0"/>
          </a:p>
        </p:txBody>
      </p:sp>
      <p:sp>
        <p:nvSpPr>
          <p:cNvPr id="15" name="Полилиния 14"/>
          <p:cNvSpPr/>
          <p:nvPr/>
        </p:nvSpPr>
        <p:spPr>
          <a:xfrm>
            <a:off x="6746375" y="1799978"/>
            <a:ext cx="4116807" cy="4088450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  <a:gd name="connsiteX0" fmla="*/ 1159488 w 4349605"/>
              <a:gd name="connsiteY0" fmla="*/ 753705 h 3418911"/>
              <a:gd name="connsiteX1" fmla="*/ 1894846 w 4349605"/>
              <a:gd name="connsiteY1" fmla="*/ 798466 h 3418911"/>
              <a:gd name="connsiteX2" fmla="*/ 2655780 w 4349605"/>
              <a:gd name="connsiteY2" fmla="*/ 127053 h 3418911"/>
              <a:gd name="connsiteX3" fmla="*/ 3659701 w 4349605"/>
              <a:gd name="connsiteY3" fmla="*/ 50321 h 3418911"/>
              <a:gd name="connsiteX4" fmla="*/ 4324719 w 4349605"/>
              <a:gd name="connsiteY4" fmla="*/ 696156 h 3418911"/>
              <a:gd name="connsiteX5" fmla="*/ 4100915 w 4349605"/>
              <a:gd name="connsiteY5" fmla="*/ 1738444 h 3418911"/>
              <a:gd name="connsiteX6" fmla="*/ 3103388 w 4349605"/>
              <a:gd name="connsiteY6" fmla="*/ 2186052 h 3418911"/>
              <a:gd name="connsiteX7" fmla="*/ 2745302 w 4349605"/>
              <a:gd name="connsiteY7" fmla="*/ 3394595 h 3418911"/>
              <a:gd name="connsiteX8" fmla="*/ 2073888 w 4349605"/>
              <a:gd name="connsiteY8" fmla="*/ 2998142 h 3418911"/>
              <a:gd name="connsiteX9" fmla="*/ 1491998 w 4349605"/>
              <a:gd name="connsiteY9" fmla="*/ 3030114 h 3418911"/>
              <a:gd name="connsiteX10" fmla="*/ 679908 w 4349605"/>
              <a:gd name="connsiteY10" fmla="*/ 2729577 h 3418911"/>
              <a:gd name="connsiteX11" fmla="*/ 8496 w 4349605"/>
              <a:gd name="connsiteY11" fmla="*/ 664183 h 3418911"/>
              <a:gd name="connsiteX12" fmla="*/ 1159488 w 4349605"/>
              <a:gd name="connsiteY12" fmla="*/ 753705 h 3418911"/>
              <a:gd name="connsiteX0" fmla="*/ 1106801 w 4348073"/>
              <a:gd name="connsiteY0" fmla="*/ 1335596 h 3418911"/>
              <a:gd name="connsiteX1" fmla="*/ 1893314 w 4348073"/>
              <a:gd name="connsiteY1" fmla="*/ 798466 h 3418911"/>
              <a:gd name="connsiteX2" fmla="*/ 2654248 w 4348073"/>
              <a:gd name="connsiteY2" fmla="*/ 127053 h 3418911"/>
              <a:gd name="connsiteX3" fmla="*/ 3658169 w 4348073"/>
              <a:gd name="connsiteY3" fmla="*/ 50321 h 3418911"/>
              <a:gd name="connsiteX4" fmla="*/ 4323187 w 4348073"/>
              <a:gd name="connsiteY4" fmla="*/ 696156 h 3418911"/>
              <a:gd name="connsiteX5" fmla="*/ 4099383 w 4348073"/>
              <a:gd name="connsiteY5" fmla="*/ 1738444 h 3418911"/>
              <a:gd name="connsiteX6" fmla="*/ 3101856 w 4348073"/>
              <a:gd name="connsiteY6" fmla="*/ 2186052 h 3418911"/>
              <a:gd name="connsiteX7" fmla="*/ 2743770 w 4348073"/>
              <a:gd name="connsiteY7" fmla="*/ 3394595 h 3418911"/>
              <a:gd name="connsiteX8" fmla="*/ 2072356 w 4348073"/>
              <a:gd name="connsiteY8" fmla="*/ 2998142 h 3418911"/>
              <a:gd name="connsiteX9" fmla="*/ 1490466 w 4348073"/>
              <a:gd name="connsiteY9" fmla="*/ 3030114 h 3418911"/>
              <a:gd name="connsiteX10" fmla="*/ 678376 w 4348073"/>
              <a:gd name="connsiteY10" fmla="*/ 2729577 h 3418911"/>
              <a:gd name="connsiteX11" fmla="*/ 6964 w 4348073"/>
              <a:gd name="connsiteY11" fmla="*/ 664183 h 3418911"/>
              <a:gd name="connsiteX12" fmla="*/ 1106801 w 4348073"/>
              <a:gd name="connsiteY12" fmla="*/ 1335596 h 3418911"/>
              <a:gd name="connsiteX0" fmla="*/ 1106801 w 4348073"/>
              <a:gd name="connsiteY0" fmla="*/ 1324439 h 3407754"/>
              <a:gd name="connsiteX1" fmla="*/ 1298634 w 4348073"/>
              <a:gd name="connsiteY1" fmla="*/ 480377 h 3407754"/>
              <a:gd name="connsiteX2" fmla="*/ 2654248 w 4348073"/>
              <a:gd name="connsiteY2" fmla="*/ 115896 h 3407754"/>
              <a:gd name="connsiteX3" fmla="*/ 3658169 w 4348073"/>
              <a:gd name="connsiteY3" fmla="*/ 39164 h 3407754"/>
              <a:gd name="connsiteX4" fmla="*/ 4323187 w 4348073"/>
              <a:gd name="connsiteY4" fmla="*/ 684999 h 3407754"/>
              <a:gd name="connsiteX5" fmla="*/ 4099383 w 4348073"/>
              <a:gd name="connsiteY5" fmla="*/ 1727287 h 3407754"/>
              <a:gd name="connsiteX6" fmla="*/ 3101856 w 4348073"/>
              <a:gd name="connsiteY6" fmla="*/ 2174895 h 3407754"/>
              <a:gd name="connsiteX7" fmla="*/ 2743770 w 4348073"/>
              <a:gd name="connsiteY7" fmla="*/ 3383438 h 3407754"/>
              <a:gd name="connsiteX8" fmla="*/ 2072356 w 4348073"/>
              <a:gd name="connsiteY8" fmla="*/ 2986985 h 3407754"/>
              <a:gd name="connsiteX9" fmla="*/ 1490466 w 4348073"/>
              <a:gd name="connsiteY9" fmla="*/ 3018957 h 3407754"/>
              <a:gd name="connsiteX10" fmla="*/ 678376 w 4348073"/>
              <a:gd name="connsiteY10" fmla="*/ 2718420 h 3407754"/>
              <a:gd name="connsiteX11" fmla="*/ 6964 w 4348073"/>
              <a:gd name="connsiteY11" fmla="*/ 653026 h 3407754"/>
              <a:gd name="connsiteX12" fmla="*/ 1106801 w 4348073"/>
              <a:gd name="connsiteY12" fmla="*/ 1324439 h 3407754"/>
              <a:gd name="connsiteX0" fmla="*/ 1106801 w 4348073"/>
              <a:gd name="connsiteY0" fmla="*/ 1320384 h 3403699"/>
              <a:gd name="connsiteX1" fmla="*/ 1298634 w 4348073"/>
              <a:gd name="connsiteY1" fmla="*/ 476322 h 3403699"/>
              <a:gd name="connsiteX2" fmla="*/ 2577515 w 4348073"/>
              <a:gd name="connsiteY2" fmla="*/ 1748809 h 3403699"/>
              <a:gd name="connsiteX3" fmla="*/ 3658169 w 4348073"/>
              <a:gd name="connsiteY3" fmla="*/ 35109 h 3403699"/>
              <a:gd name="connsiteX4" fmla="*/ 4323187 w 4348073"/>
              <a:gd name="connsiteY4" fmla="*/ 680944 h 3403699"/>
              <a:gd name="connsiteX5" fmla="*/ 4099383 w 4348073"/>
              <a:gd name="connsiteY5" fmla="*/ 1723232 h 3403699"/>
              <a:gd name="connsiteX6" fmla="*/ 3101856 w 4348073"/>
              <a:gd name="connsiteY6" fmla="*/ 2170840 h 3403699"/>
              <a:gd name="connsiteX7" fmla="*/ 2743770 w 4348073"/>
              <a:gd name="connsiteY7" fmla="*/ 3379383 h 3403699"/>
              <a:gd name="connsiteX8" fmla="*/ 2072356 w 4348073"/>
              <a:gd name="connsiteY8" fmla="*/ 2982930 h 3403699"/>
              <a:gd name="connsiteX9" fmla="*/ 1490466 w 4348073"/>
              <a:gd name="connsiteY9" fmla="*/ 3014902 h 3403699"/>
              <a:gd name="connsiteX10" fmla="*/ 678376 w 4348073"/>
              <a:gd name="connsiteY10" fmla="*/ 2714365 h 3403699"/>
              <a:gd name="connsiteX11" fmla="*/ 6964 w 4348073"/>
              <a:gd name="connsiteY11" fmla="*/ 648971 h 3403699"/>
              <a:gd name="connsiteX12" fmla="*/ 1106801 w 4348073"/>
              <a:gd name="connsiteY12" fmla="*/ 1320384 h 3403699"/>
              <a:gd name="connsiteX0" fmla="*/ 1106801 w 4411843"/>
              <a:gd name="connsiteY0" fmla="*/ 1755594 h 3838909"/>
              <a:gd name="connsiteX1" fmla="*/ 1298634 w 4411843"/>
              <a:gd name="connsiteY1" fmla="*/ 911532 h 3838909"/>
              <a:gd name="connsiteX2" fmla="*/ 2577515 w 4411843"/>
              <a:gd name="connsiteY2" fmla="*/ 2184019 h 3838909"/>
              <a:gd name="connsiteX3" fmla="*/ 2762952 w 4411843"/>
              <a:gd name="connsiteY3" fmla="*/ 22711 h 3838909"/>
              <a:gd name="connsiteX4" fmla="*/ 4323187 w 4411843"/>
              <a:gd name="connsiteY4" fmla="*/ 1116154 h 3838909"/>
              <a:gd name="connsiteX5" fmla="*/ 4099383 w 4411843"/>
              <a:gd name="connsiteY5" fmla="*/ 2158442 h 3838909"/>
              <a:gd name="connsiteX6" fmla="*/ 3101856 w 4411843"/>
              <a:gd name="connsiteY6" fmla="*/ 2606050 h 3838909"/>
              <a:gd name="connsiteX7" fmla="*/ 2743770 w 4411843"/>
              <a:gd name="connsiteY7" fmla="*/ 3814593 h 3838909"/>
              <a:gd name="connsiteX8" fmla="*/ 2072356 w 4411843"/>
              <a:gd name="connsiteY8" fmla="*/ 3418140 h 3838909"/>
              <a:gd name="connsiteX9" fmla="*/ 1490466 w 4411843"/>
              <a:gd name="connsiteY9" fmla="*/ 3450112 h 3838909"/>
              <a:gd name="connsiteX10" fmla="*/ 678376 w 4411843"/>
              <a:gd name="connsiteY10" fmla="*/ 3149575 h 3838909"/>
              <a:gd name="connsiteX11" fmla="*/ 6964 w 4411843"/>
              <a:gd name="connsiteY11" fmla="*/ 1084181 h 3838909"/>
              <a:gd name="connsiteX12" fmla="*/ 1106801 w 4411843"/>
              <a:gd name="connsiteY12" fmla="*/ 1755594 h 3838909"/>
              <a:gd name="connsiteX0" fmla="*/ 1106801 w 4656244"/>
              <a:gd name="connsiteY0" fmla="*/ 1755594 h 3838909"/>
              <a:gd name="connsiteX1" fmla="*/ 1298634 w 4656244"/>
              <a:gd name="connsiteY1" fmla="*/ 911532 h 3838909"/>
              <a:gd name="connsiteX2" fmla="*/ 2577515 w 4656244"/>
              <a:gd name="connsiteY2" fmla="*/ 2184019 h 3838909"/>
              <a:gd name="connsiteX3" fmla="*/ 2762952 w 4656244"/>
              <a:gd name="connsiteY3" fmla="*/ 22711 h 3838909"/>
              <a:gd name="connsiteX4" fmla="*/ 4598147 w 4656244"/>
              <a:gd name="connsiteY4" fmla="*/ 1116154 h 3838909"/>
              <a:gd name="connsiteX5" fmla="*/ 4099383 w 4656244"/>
              <a:gd name="connsiteY5" fmla="*/ 2158442 h 3838909"/>
              <a:gd name="connsiteX6" fmla="*/ 3101856 w 4656244"/>
              <a:gd name="connsiteY6" fmla="*/ 2606050 h 3838909"/>
              <a:gd name="connsiteX7" fmla="*/ 2743770 w 4656244"/>
              <a:gd name="connsiteY7" fmla="*/ 3814593 h 3838909"/>
              <a:gd name="connsiteX8" fmla="*/ 2072356 w 4656244"/>
              <a:gd name="connsiteY8" fmla="*/ 3418140 h 3838909"/>
              <a:gd name="connsiteX9" fmla="*/ 1490466 w 4656244"/>
              <a:gd name="connsiteY9" fmla="*/ 3450112 h 3838909"/>
              <a:gd name="connsiteX10" fmla="*/ 678376 w 4656244"/>
              <a:gd name="connsiteY10" fmla="*/ 3149575 h 3838909"/>
              <a:gd name="connsiteX11" fmla="*/ 6964 w 4656244"/>
              <a:gd name="connsiteY11" fmla="*/ 1084181 h 3838909"/>
              <a:gd name="connsiteX12" fmla="*/ 1106801 w 4656244"/>
              <a:gd name="connsiteY12" fmla="*/ 1755594 h 3838909"/>
              <a:gd name="connsiteX0" fmla="*/ 1107185 w 4656628"/>
              <a:gd name="connsiteY0" fmla="*/ 1755594 h 3847395"/>
              <a:gd name="connsiteX1" fmla="*/ 1299018 w 4656628"/>
              <a:gd name="connsiteY1" fmla="*/ 911532 h 3847395"/>
              <a:gd name="connsiteX2" fmla="*/ 2577899 w 4656628"/>
              <a:gd name="connsiteY2" fmla="*/ 2184019 h 3847395"/>
              <a:gd name="connsiteX3" fmla="*/ 2763336 w 4656628"/>
              <a:gd name="connsiteY3" fmla="*/ 22711 h 3847395"/>
              <a:gd name="connsiteX4" fmla="*/ 4598531 w 4656628"/>
              <a:gd name="connsiteY4" fmla="*/ 1116154 h 3847395"/>
              <a:gd name="connsiteX5" fmla="*/ 4099767 w 4656628"/>
              <a:gd name="connsiteY5" fmla="*/ 2158442 h 3847395"/>
              <a:gd name="connsiteX6" fmla="*/ 3102240 w 4656628"/>
              <a:gd name="connsiteY6" fmla="*/ 2606050 h 3847395"/>
              <a:gd name="connsiteX7" fmla="*/ 2744154 w 4656628"/>
              <a:gd name="connsiteY7" fmla="*/ 3814593 h 3847395"/>
              <a:gd name="connsiteX8" fmla="*/ 2072740 w 4656628"/>
              <a:gd name="connsiteY8" fmla="*/ 3418140 h 3847395"/>
              <a:gd name="connsiteX9" fmla="*/ 1669894 w 4656628"/>
              <a:gd name="connsiteY9" fmla="*/ 2503740 h 3847395"/>
              <a:gd name="connsiteX10" fmla="*/ 678760 w 4656628"/>
              <a:gd name="connsiteY10" fmla="*/ 3149575 h 3847395"/>
              <a:gd name="connsiteX11" fmla="*/ 7348 w 4656628"/>
              <a:gd name="connsiteY11" fmla="*/ 1084181 h 3847395"/>
              <a:gd name="connsiteX12" fmla="*/ 1107185 w 4656628"/>
              <a:gd name="connsiteY12" fmla="*/ 1755594 h 3847395"/>
              <a:gd name="connsiteX0" fmla="*/ 1125422 w 4674865"/>
              <a:gd name="connsiteY0" fmla="*/ 1755594 h 4092994"/>
              <a:gd name="connsiteX1" fmla="*/ 1317255 w 4674865"/>
              <a:gd name="connsiteY1" fmla="*/ 911532 h 4092994"/>
              <a:gd name="connsiteX2" fmla="*/ 2596136 w 4674865"/>
              <a:gd name="connsiteY2" fmla="*/ 2184019 h 4092994"/>
              <a:gd name="connsiteX3" fmla="*/ 2781573 w 4674865"/>
              <a:gd name="connsiteY3" fmla="*/ 22711 h 4092994"/>
              <a:gd name="connsiteX4" fmla="*/ 4616768 w 4674865"/>
              <a:gd name="connsiteY4" fmla="*/ 1116154 h 4092994"/>
              <a:gd name="connsiteX5" fmla="*/ 4118004 w 4674865"/>
              <a:gd name="connsiteY5" fmla="*/ 2158442 h 4092994"/>
              <a:gd name="connsiteX6" fmla="*/ 3120477 w 4674865"/>
              <a:gd name="connsiteY6" fmla="*/ 2606050 h 4092994"/>
              <a:gd name="connsiteX7" fmla="*/ 2762391 w 4674865"/>
              <a:gd name="connsiteY7" fmla="*/ 3814593 h 4092994"/>
              <a:gd name="connsiteX8" fmla="*/ 2090977 w 4674865"/>
              <a:gd name="connsiteY8" fmla="*/ 3418140 h 4092994"/>
              <a:gd name="connsiteX9" fmla="*/ 1688131 w 4674865"/>
              <a:gd name="connsiteY9" fmla="*/ 2503740 h 4092994"/>
              <a:gd name="connsiteX10" fmla="*/ 460404 w 4674865"/>
              <a:gd name="connsiteY10" fmla="*/ 4070370 h 4092994"/>
              <a:gd name="connsiteX11" fmla="*/ 25585 w 4674865"/>
              <a:gd name="connsiteY11" fmla="*/ 1084181 h 4092994"/>
              <a:gd name="connsiteX12" fmla="*/ 1125422 w 4674865"/>
              <a:gd name="connsiteY12" fmla="*/ 1755594 h 4092994"/>
              <a:gd name="connsiteX0" fmla="*/ 1119796 w 4669239"/>
              <a:gd name="connsiteY0" fmla="*/ 1755594 h 4090031"/>
              <a:gd name="connsiteX1" fmla="*/ 1311629 w 4669239"/>
              <a:gd name="connsiteY1" fmla="*/ 911532 h 4090031"/>
              <a:gd name="connsiteX2" fmla="*/ 2590510 w 4669239"/>
              <a:gd name="connsiteY2" fmla="*/ 2184019 h 4090031"/>
              <a:gd name="connsiteX3" fmla="*/ 2775947 w 4669239"/>
              <a:gd name="connsiteY3" fmla="*/ 22711 h 4090031"/>
              <a:gd name="connsiteX4" fmla="*/ 4611142 w 4669239"/>
              <a:gd name="connsiteY4" fmla="*/ 1116154 h 4090031"/>
              <a:gd name="connsiteX5" fmla="*/ 4112378 w 4669239"/>
              <a:gd name="connsiteY5" fmla="*/ 2158442 h 4090031"/>
              <a:gd name="connsiteX6" fmla="*/ 3114851 w 4669239"/>
              <a:gd name="connsiteY6" fmla="*/ 2606050 h 4090031"/>
              <a:gd name="connsiteX7" fmla="*/ 2756765 w 4669239"/>
              <a:gd name="connsiteY7" fmla="*/ 3814593 h 4090031"/>
              <a:gd name="connsiteX8" fmla="*/ 2085351 w 4669239"/>
              <a:gd name="connsiteY8" fmla="*/ 3418140 h 4090031"/>
              <a:gd name="connsiteX9" fmla="*/ 1017486 w 4669239"/>
              <a:gd name="connsiteY9" fmla="*/ 2427007 h 4090031"/>
              <a:gd name="connsiteX10" fmla="*/ 454778 w 4669239"/>
              <a:gd name="connsiteY10" fmla="*/ 4070370 h 4090031"/>
              <a:gd name="connsiteX11" fmla="*/ 19959 w 4669239"/>
              <a:gd name="connsiteY11" fmla="*/ 1084181 h 4090031"/>
              <a:gd name="connsiteX12" fmla="*/ 1119796 w 4669239"/>
              <a:gd name="connsiteY12" fmla="*/ 1755594 h 4090031"/>
              <a:gd name="connsiteX0" fmla="*/ 1124071 w 4673514"/>
              <a:gd name="connsiteY0" fmla="*/ 1755594 h 4089797"/>
              <a:gd name="connsiteX1" fmla="*/ 1315904 w 4673514"/>
              <a:gd name="connsiteY1" fmla="*/ 911532 h 4089797"/>
              <a:gd name="connsiteX2" fmla="*/ 2594785 w 4673514"/>
              <a:gd name="connsiteY2" fmla="*/ 2184019 h 4089797"/>
              <a:gd name="connsiteX3" fmla="*/ 2780222 w 4673514"/>
              <a:gd name="connsiteY3" fmla="*/ 22711 h 4089797"/>
              <a:gd name="connsiteX4" fmla="*/ 4615417 w 4673514"/>
              <a:gd name="connsiteY4" fmla="*/ 1116154 h 4089797"/>
              <a:gd name="connsiteX5" fmla="*/ 4116653 w 4673514"/>
              <a:gd name="connsiteY5" fmla="*/ 2158442 h 4089797"/>
              <a:gd name="connsiteX6" fmla="*/ 3119126 w 4673514"/>
              <a:gd name="connsiteY6" fmla="*/ 2606050 h 4089797"/>
              <a:gd name="connsiteX7" fmla="*/ 2761040 w 4673514"/>
              <a:gd name="connsiteY7" fmla="*/ 3814593 h 4089797"/>
              <a:gd name="connsiteX8" fmla="*/ 2089626 w 4673514"/>
              <a:gd name="connsiteY8" fmla="*/ 3418140 h 4089797"/>
              <a:gd name="connsiteX9" fmla="*/ 1552497 w 4673514"/>
              <a:gd name="connsiteY9" fmla="*/ 2420613 h 4089797"/>
              <a:gd name="connsiteX10" fmla="*/ 459053 w 4673514"/>
              <a:gd name="connsiteY10" fmla="*/ 4070370 h 4089797"/>
              <a:gd name="connsiteX11" fmla="*/ 24234 w 4673514"/>
              <a:gd name="connsiteY11" fmla="*/ 1084181 h 4089797"/>
              <a:gd name="connsiteX12" fmla="*/ 1124071 w 4673514"/>
              <a:gd name="connsiteY12" fmla="*/ 1755594 h 4089797"/>
              <a:gd name="connsiteX0" fmla="*/ 1124071 w 4116807"/>
              <a:gd name="connsiteY0" fmla="*/ 1733409 h 4067612"/>
              <a:gd name="connsiteX1" fmla="*/ 1315904 w 4116807"/>
              <a:gd name="connsiteY1" fmla="*/ 889347 h 4067612"/>
              <a:gd name="connsiteX2" fmla="*/ 2594785 w 4116807"/>
              <a:gd name="connsiteY2" fmla="*/ 2161834 h 4067612"/>
              <a:gd name="connsiteX3" fmla="*/ 2780222 w 4116807"/>
              <a:gd name="connsiteY3" fmla="*/ 526 h 4067612"/>
              <a:gd name="connsiteX4" fmla="*/ 3042393 w 4116807"/>
              <a:gd name="connsiteY4" fmla="*/ 1957213 h 4067612"/>
              <a:gd name="connsiteX5" fmla="*/ 4116653 w 4116807"/>
              <a:gd name="connsiteY5" fmla="*/ 2136257 h 4067612"/>
              <a:gd name="connsiteX6" fmla="*/ 3119126 w 4116807"/>
              <a:gd name="connsiteY6" fmla="*/ 2583865 h 4067612"/>
              <a:gd name="connsiteX7" fmla="*/ 2761040 w 4116807"/>
              <a:gd name="connsiteY7" fmla="*/ 3792408 h 4067612"/>
              <a:gd name="connsiteX8" fmla="*/ 2089626 w 4116807"/>
              <a:gd name="connsiteY8" fmla="*/ 3395955 h 4067612"/>
              <a:gd name="connsiteX9" fmla="*/ 1552497 w 4116807"/>
              <a:gd name="connsiteY9" fmla="*/ 2398428 h 4067612"/>
              <a:gd name="connsiteX10" fmla="*/ 459053 w 4116807"/>
              <a:gd name="connsiteY10" fmla="*/ 4048185 h 4067612"/>
              <a:gd name="connsiteX11" fmla="*/ 24234 w 4116807"/>
              <a:gd name="connsiteY11" fmla="*/ 1061996 h 4067612"/>
              <a:gd name="connsiteX12" fmla="*/ 1124071 w 4116807"/>
              <a:gd name="connsiteY12" fmla="*/ 1733409 h 4067612"/>
              <a:gd name="connsiteX0" fmla="*/ 1124071 w 4116807"/>
              <a:gd name="connsiteY0" fmla="*/ 1748640 h 4082843"/>
              <a:gd name="connsiteX1" fmla="*/ 1315904 w 4116807"/>
              <a:gd name="connsiteY1" fmla="*/ 904578 h 4082843"/>
              <a:gd name="connsiteX2" fmla="*/ 2594785 w 4116807"/>
              <a:gd name="connsiteY2" fmla="*/ 2177065 h 4082843"/>
              <a:gd name="connsiteX3" fmla="*/ 2780222 w 4116807"/>
              <a:gd name="connsiteY3" fmla="*/ 15757 h 4082843"/>
              <a:gd name="connsiteX4" fmla="*/ 3708478 w 4116807"/>
              <a:gd name="connsiteY4" fmla="*/ 1238151 h 4082843"/>
              <a:gd name="connsiteX5" fmla="*/ 3042393 w 4116807"/>
              <a:gd name="connsiteY5" fmla="*/ 1972444 h 4082843"/>
              <a:gd name="connsiteX6" fmla="*/ 4116653 w 4116807"/>
              <a:gd name="connsiteY6" fmla="*/ 2151488 h 4082843"/>
              <a:gd name="connsiteX7" fmla="*/ 3119126 w 4116807"/>
              <a:gd name="connsiteY7" fmla="*/ 2599096 h 4082843"/>
              <a:gd name="connsiteX8" fmla="*/ 2761040 w 4116807"/>
              <a:gd name="connsiteY8" fmla="*/ 3807639 h 4082843"/>
              <a:gd name="connsiteX9" fmla="*/ 2089626 w 4116807"/>
              <a:gd name="connsiteY9" fmla="*/ 3411186 h 4082843"/>
              <a:gd name="connsiteX10" fmla="*/ 1552497 w 4116807"/>
              <a:gd name="connsiteY10" fmla="*/ 2413659 h 4082843"/>
              <a:gd name="connsiteX11" fmla="*/ 459053 w 4116807"/>
              <a:gd name="connsiteY11" fmla="*/ 4063416 h 4082843"/>
              <a:gd name="connsiteX12" fmla="*/ 24234 w 4116807"/>
              <a:gd name="connsiteY12" fmla="*/ 1077227 h 4082843"/>
              <a:gd name="connsiteX13" fmla="*/ 1124071 w 4116807"/>
              <a:gd name="connsiteY13" fmla="*/ 1748640 h 4082843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6807" h="4088450">
                <a:moveTo>
                  <a:pt x="1124071" y="1754247"/>
                </a:moveTo>
                <a:cubicBezTo>
                  <a:pt x="1339349" y="1725472"/>
                  <a:pt x="1070785" y="838781"/>
                  <a:pt x="1315904" y="910185"/>
                </a:cubicBezTo>
                <a:cubicBezTo>
                  <a:pt x="1561023" y="981589"/>
                  <a:pt x="2350732" y="2330809"/>
                  <a:pt x="2594785" y="2182672"/>
                </a:cubicBezTo>
                <a:cubicBezTo>
                  <a:pt x="2838838" y="2034535"/>
                  <a:pt x="2594607" y="177850"/>
                  <a:pt x="2780222" y="21364"/>
                </a:cubicBezTo>
                <a:cubicBezTo>
                  <a:pt x="2965838" y="-135122"/>
                  <a:pt x="3831038" y="597924"/>
                  <a:pt x="3708478" y="1243758"/>
                </a:cubicBezTo>
                <a:cubicBezTo>
                  <a:pt x="3573130" y="1704156"/>
                  <a:pt x="2974364" y="1825828"/>
                  <a:pt x="3042393" y="1978051"/>
                </a:cubicBezTo>
                <a:cubicBezTo>
                  <a:pt x="3110422" y="2130274"/>
                  <a:pt x="4103864" y="2052653"/>
                  <a:pt x="4116653" y="2157095"/>
                </a:cubicBezTo>
                <a:cubicBezTo>
                  <a:pt x="4129442" y="2261537"/>
                  <a:pt x="3345062" y="2328678"/>
                  <a:pt x="3119126" y="2604703"/>
                </a:cubicBezTo>
                <a:cubicBezTo>
                  <a:pt x="2893191" y="2880728"/>
                  <a:pt x="2932623" y="3677898"/>
                  <a:pt x="2761040" y="3813246"/>
                </a:cubicBezTo>
                <a:cubicBezTo>
                  <a:pt x="2589457" y="3948594"/>
                  <a:pt x="2291050" y="3649123"/>
                  <a:pt x="2089626" y="3416793"/>
                </a:cubicBezTo>
                <a:cubicBezTo>
                  <a:pt x="1888202" y="3184463"/>
                  <a:pt x="1824259" y="2310561"/>
                  <a:pt x="1552497" y="2419266"/>
                </a:cubicBezTo>
                <a:cubicBezTo>
                  <a:pt x="1280735" y="2527971"/>
                  <a:pt x="713763" y="4291762"/>
                  <a:pt x="459053" y="4069023"/>
                </a:cubicBezTo>
                <a:cubicBezTo>
                  <a:pt x="204343" y="3846284"/>
                  <a:pt x="-86602" y="1468630"/>
                  <a:pt x="24234" y="1082834"/>
                </a:cubicBezTo>
                <a:cubicBezTo>
                  <a:pt x="135070" y="697038"/>
                  <a:pt x="908793" y="1783022"/>
                  <a:pt x="1124071" y="1754247"/>
                </a:cubicBezTo>
                <a:close/>
              </a:path>
            </a:pathLst>
          </a:custGeom>
          <a:solidFill>
            <a:srgbClr val="E41A1C">
              <a:alpha val="9804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713702" y="3563437"/>
            <a:ext cx="361962" cy="36196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51859" y="4019772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445715" y="4374384"/>
            <a:ext cx="433646" cy="43364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284756" y="4121971"/>
            <a:ext cx="252412" cy="25241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813538" y="4052022"/>
            <a:ext cx="530736" cy="53073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299001" y="4603972"/>
            <a:ext cx="131185" cy="131185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529200" y="4941058"/>
            <a:ext cx="284338" cy="284338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253303" y="3754681"/>
            <a:ext cx="140677" cy="14067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319757" y="3563437"/>
            <a:ext cx="160437" cy="16043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369851" y="3051296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296017" y="4968127"/>
            <a:ext cx="230199" cy="23019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984707" y="3573721"/>
            <a:ext cx="197488" cy="19748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625712" y="2373160"/>
            <a:ext cx="343545" cy="343545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135816" y="3333238"/>
            <a:ext cx="279601" cy="279601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995638" y="3788856"/>
            <a:ext cx="213004" cy="213004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411116" y="3856232"/>
            <a:ext cx="421793" cy="421793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9206880" y="4920484"/>
            <a:ext cx="175858" cy="17585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734439" y="4072756"/>
            <a:ext cx="334209" cy="3342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9620617" y="3989500"/>
            <a:ext cx="132472" cy="132472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9969257" y="3038886"/>
            <a:ext cx="127509" cy="1275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blipFill>
                <a:blip r:embed="rId2"/>
                <a:stretch>
                  <a:fillRect l="-26667" r="-22222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blipFill>
                <a:blip r:embed="rId3"/>
                <a:stretch>
                  <a:fillRect l="-27907" r="-23256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71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/>
          <p:nvPr/>
        </p:nvSpPr>
        <p:spPr>
          <a:xfrm>
            <a:off x="646956" y="2373160"/>
            <a:ext cx="3994689" cy="3418911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94689" h="3418911">
                <a:moveTo>
                  <a:pt x="804572" y="753705"/>
                </a:moveTo>
                <a:cubicBezTo>
                  <a:pt x="1058217" y="577859"/>
                  <a:pt x="1290548" y="902908"/>
                  <a:pt x="1539930" y="798466"/>
                </a:cubicBezTo>
                <a:cubicBezTo>
                  <a:pt x="1789312" y="694024"/>
                  <a:pt x="2006722" y="251744"/>
                  <a:pt x="2300864" y="127053"/>
                </a:cubicBezTo>
                <a:cubicBezTo>
                  <a:pt x="2595007" y="2362"/>
                  <a:pt x="3026629" y="-44530"/>
                  <a:pt x="3304785" y="50321"/>
                </a:cubicBezTo>
                <a:cubicBezTo>
                  <a:pt x="3582942" y="145172"/>
                  <a:pt x="3896267" y="414802"/>
                  <a:pt x="3969803" y="696156"/>
                </a:cubicBezTo>
                <a:cubicBezTo>
                  <a:pt x="4043339" y="977510"/>
                  <a:pt x="3949554" y="1490128"/>
                  <a:pt x="3745999" y="1738444"/>
                </a:cubicBezTo>
                <a:cubicBezTo>
                  <a:pt x="3542444" y="1986760"/>
                  <a:pt x="2974408" y="1910027"/>
                  <a:pt x="2748472" y="2186052"/>
                </a:cubicBezTo>
                <a:cubicBezTo>
                  <a:pt x="2522537" y="2462077"/>
                  <a:pt x="2561969" y="3259247"/>
                  <a:pt x="2390386" y="3394595"/>
                </a:cubicBezTo>
                <a:cubicBezTo>
                  <a:pt x="2218803" y="3529943"/>
                  <a:pt x="1927856" y="3058889"/>
                  <a:pt x="1718972" y="2998142"/>
                </a:cubicBezTo>
                <a:cubicBezTo>
                  <a:pt x="1510088" y="2937395"/>
                  <a:pt x="1369412" y="3074875"/>
                  <a:pt x="1137082" y="3030114"/>
                </a:cubicBezTo>
                <a:cubicBezTo>
                  <a:pt x="904752" y="2985353"/>
                  <a:pt x="511495" y="2925672"/>
                  <a:pt x="324992" y="2729577"/>
                </a:cubicBezTo>
                <a:cubicBezTo>
                  <a:pt x="138489" y="2533482"/>
                  <a:pt x="-61869" y="2182855"/>
                  <a:pt x="18061" y="1853543"/>
                </a:cubicBezTo>
                <a:cubicBezTo>
                  <a:pt x="97991" y="1524231"/>
                  <a:pt x="550927" y="929551"/>
                  <a:pt x="804572" y="753705"/>
                </a:cubicBezTo>
                <a:close/>
              </a:path>
            </a:pathLst>
          </a:custGeom>
          <a:solidFill>
            <a:srgbClr val="377EB8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Gromov-Wasserstein distance </a:t>
            </a:r>
            <a:endParaRPr lang="ru-RU" dirty="0"/>
          </a:p>
        </p:txBody>
      </p:sp>
      <p:sp>
        <p:nvSpPr>
          <p:cNvPr id="15" name="Полилиния 14"/>
          <p:cNvSpPr/>
          <p:nvPr/>
        </p:nvSpPr>
        <p:spPr>
          <a:xfrm>
            <a:off x="6746375" y="1799978"/>
            <a:ext cx="4116807" cy="4088450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  <a:gd name="connsiteX0" fmla="*/ 1159488 w 4349605"/>
              <a:gd name="connsiteY0" fmla="*/ 753705 h 3418911"/>
              <a:gd name="connsiteX1" fmla="*/ 1894846 w 4349605"/>
              <a:gd name="connsiteY1" fmla="*/ 798466 h 3418911"/>
              <a:gd name="connsiteX2" fmla="*/ 2655780 w 4349605"/>
              <a:gd name="connsiteY2" fmla="*/ 127053 h 3418911"/>
              <a:gd name="connsiteX3" fmla="*/ 3659701 w 4349605"/>
              <a:gd name="connsiteY3" fmla="*/ 50321 h 3418911"/>
              <a:gd name="connsiteX4" fmla="*/ 4324719 w 4349605"/>
              <a:gd name="connsiteY4" fmla="*/ 696156 h 3418911"/>
              <a:gd name="connsiteX5" fmla="*/ 4100915 w 4349605"/>
              <a:gd name="connsiteY5" fmla="*/ 1738444 h 3418911"/>
              <a:gd name="connsiteX6" fmla="*/ 3103388 w 4349605"/>
              <a:gd name="connsiteY6" fmla="*/ 2186052 h 3418911"/>
              <a:gd name="connsiteX7" fmla="*/ 2745302 w 4349605"/>
              <a:gd name="connsiteY7" fmla="*/ 3394595 h 3418911"/>
              <a:gd name="connsiteX8" fmla="*/ 2073888 w 4349605"/>
              <a:gd name="connsiteY8" fmla="*/ 2998142 h 3418911"/>
              <a:gd name="connsiteX9" fmla="*/ 1491998 w 4349605"/>
              <a:gd name="connsiteY9" fmla="*/ 3030114 h 3418911"/>
              <a:gd name="connsiteX10" fmla="*/ 679908 w 4349605"/>
              <a:gd name="connsiteY10" fmla="*/ 2729577 h 3418911"/>
              <a:gd name="connsiteX11" fmla="*/ 8496 w 4349605"/>
              <a:gd name="connsiteY11" fmla="*/ 664183 h 3418911"/>
              <a:gd name="connsiteX12" fmla="*/ 1159488 w 4349605"/>
              <a:gd name="connsiteY12" fmla="*/ 753705 h 3418911"/>
              <a:gd name="connsiteX0" fmla="*/ 1106801 w 4348073"/>
              <a:gd name="connsiteY0" fmla="*/ 1335596 h 3418911"/>
              <a:gd name="connsiteX1" fmla="*/ 1893314 w 4348073"/>
              <a:gd name="connsiteY1" fmla="*/ 798466 h 3418911"/>
              <a:gd name="connsiteX2" fmla="*/ 2654248 w 4348073"/>
              <a:gd name="connsiteY2" fmla="*/ 127053 h 3418911"/>
              <a:gd name="connsiteX3" fmla="*/ 3658169 w 4348073"/>
              <a:gd name="connsiteY3" fmla="*/ 50321 h 3418911"/>
              <a:gd name="connsiteX4" fmla="*/ 4323187 w 4348073"/>
              <a:gd name="connsiteY4" fmla="*/ 696156 h 3418911"/>
              <a:gd name="connsiteX5" fmla="*/ 4099383 w 4348073"/>
              <a:gd name="connsiteY5" fmla="*/ 1738444 h 3418911"/>
              <a:gd name="connsiteX6" fmla="*/ 3101856 w 4348073"/>
              <a:gd name="connsiteY6" fmla="*/ 2186052 h 3418911"/>
              <a:gd name="connsiteX7" fmla="*/ 2743770 w 4348073"/>
              <a:gd name="connsiteY7" fmla="*/ 3394595 h 3418911"/>
              <a:gd name="connsiteX8" fmla="*/ 2072356 w 4348073"/>
              <a:gd name="connsiteY8" fmla="*/ 2998142 h 3418911"/>
              <a:gd name="connsiteX9" fmla="*/ 1490466 w 4348073"/>
              <a:gd name="connsiteY9" fmla="*/ 3030114 h 3418911"/>
              <a:gd name="connsiteX10" fmla="*/ 678376 w 4348073"/>
              <a:gd name="connsiteY10" fmla="*/ 2729577 h 3418911"/>
              <a:gd name="connsiteX11" fmla="*/ 6964 w 4348073"/>
              <a:gd name="connsiteY11" fmla="*/ 664183 h 3418911"/>
              <a:gd name="connsiteX12" fmla="*/ 1106801 w 4348073"/>
              <a:gd name="connsiteY12" fmla="*/ 1335596 h 3418911"/>
              <a:gd name="connsiteX0" fmla="*/ 1106801 w 4348073"/>
              <a:gd name="connsiteY0" fmla="*/ 1324439 h 3407754"/>
              <a:gd name="connsiteX1" fmla="*/ 1298634 w 4348073"/>
              <a:gd name="connsiteY1" fmla="*/ 480377 h 3407754"/>
              <a:gd name="connsiteX2" fmla="*/ 2654248 w 4348073"/>
              <a:gd name="connsiteY2" fmla="*/ 115896 h 3407754"/>
              <a:gd name="connsiteX3" fmla="*/ 3658169 w 4348073"/>
              <a:gd name="connsiteY3" fmla="*/ 39164 h 3407754"/>
              <a:gd name="connsiteX4" fmla="*/ 4323187 w 4348073"/>
              <a:gd name="connsiteY4" fmla="*/ 684999 h 3407754"/>
              <a:gd name="connsiteX5" fmla="*/ 4099383 w 4348073"/>
              <a:gd name="connsiteY5" fmla="*/ 1727287 h 3407754"/>
              <a:gd name="connsiteX6" fmla="*/ 3101856 w 4348073"/>
              <a:gd name="connsiteY6" fmla="*/ 2174895 h 3407754"/>
              <a:gd name="connsiteX7" fmla="*/ 2743770 w 4348073"/>
              <a:gd name="connsiteY7" fmla="*/ 3383438 h 3407754"/>
              <a:gd name="connsiteX8" fmla="*/ 2072356 w 4348073"/>
              <a:gd name="connsiteY8" fmla="*/ 2986985 h 3407754"/>
              <a:gd name="connsiteX9" fmla="*/ 1490466 w 4348073"/>
              <a:gd name="connsiteY9" fmla="*/ 3018957 h 3407754"/>
              <a:gd name="connsiteX10" fmla="*/ 678376 w 4348073"/>
              <a:gd name="connsiteY10" fmla="*/ 2718420 h 3407754"/>
              <a:gd name="connsiteX11" fmla="*/ 6964 w 4348073"/>
              <a:gd name="connsiteY11" fmla="*/ 653026 h 3407754"/>
              <a:gd name="connsiteX12" fmla="*/ 1106801 w 4348073"/>
              <a:gd name="connsiteY12" fmla="*/ 1324439 h 3407754"/>
              <a:gd name="connsiteX0" fmla="*/ 1106801 w 4348073"/>
              <a:gd name="connsiteY0" fmla="*/ 1320384 h 3403699"/>
              <a:gd name="connsiteX1" fmla="*/ 1298634 w 4348073"/>
              <a:gd name="connsiteY1" fmla="*/ 476322 h 3403699"/>
              <a:gd name="connsiteX2" fmla="*/ 2577515 w 4348073"/>
              <a:gd name="connsiteY2" fmla="*/ 1748809 h 3403699"/>
              <a:gd name="connsiteX3" fmla="*/ 3658169 w 4348073"/>
              <a:gd name="connsiteY3" fmla="*/ 35109 h 3403699"/>
              <a:gd name="connsiteX4" fmla="*/ 4323187 w 4348073"/>
              <a:gd name="connsiteY4" fmla="*/ 680944 h 3403699"/>
              <a:gd name="connsiteX5" fmla="*/ 4099383 w 4348073"/>
              <a:gd name="connsiteY5" fmla="*/ 1723232 h 3403699"/>
              <a:gd name="connsiteX6" fmla="*/ 3101856 w 4348073"/>
              <a:gd name="connsiteY6" fmla="*/ 2170840 h 3403699"/>
              <a:gd name="connsiteX7" fmla="*/ 2743770 w 4348073"/>
              <a:gd name="connsiteY7" fmla="*/ 3379383 h 3403699"/>
              <a:gd name="connsiteX8" fmla="*/ 2072356 w 4348073"/>
              <a:gd name="connsiteY8" fmla="*/ 2982930 h 3403699"/>
              <a:gd name="connsiteX9" fmla="*/ 1490466 w 4348073"/>
              <a:gd name="connsiteY9" fmla="*/ 3014902 h 3403699"/>
              <a:gd name="connsiteX10" fmla="*/ 678376 w 4348073"/>
              <a:gd name="connsiteY10" fmla="*/ 2714365 h 3403699"/>
              <a:gd name="connsiteX11" fmla="*/ 6964 w 4348073"/>
              <a:gd name="connsiteY11" fmla="*/ 648971 h 3403699"/>
              <a:gd name="connsiteX12" fmla="*/ 1106801 w 4348073"/>
              <a:gd name="connsiteY12" fmla="*/ 1320384 h 3403699"/>
              <a:gd name="connsiteX0" fmla="*/ 1106801 w 4411843"/>
              <a:gd name="connsiteY0" fmla="*/ 1755594 h 3838909"/>
              <a:gd name="connsiteX1" fmla="*/ 1298634 w 4411843"/>
              <a:gd name="connsiteY1" fmla="*/ 911532 h 3838909"/>
              <a:gd name="connsiteX2" fmla="*/ 2577515 w 4411843"/>
              <a:gd name="connsiteY2" fmla="*/ 2184019 h 3838909"/>
              <a:gd name="connsiteX3" fmla="*/ 2762952 w 4411843"/>
              <a:gd name="connsiteY3" fmla="*/ 22711 h 3838909"/>
              <a:gd name="connsiteX4" fmla="*/ 4323187 w 4411843"/>
              <a:gd name="connsiteY4" fmla="*/ 1116154 h 3838909"/>
              <a:gd name="connsiteX5" fmla="*/ 4099383 w 4411843"/>
              <a:gd name="connsiteY5" fmla="*/ 2158442 h 3838909"/>
              <a:gd name="connsiteX6" fmla="*/ 3101856 w 4411843"/>
              <a:gd name="connsiteY6" fmla="*/ 2606050 h 3838909"/>
              <a:gd name="connsiteX7" fmla="*/ 2743770 w 4411843"/>
              <a:gd name="connsiteY7" fmla="*/ 3814593 h 3838909"/>
              <a:gd name="connsiteX8" fmla="*/ 2072356 w 4411843"/>
              <a:gd name="connsiteY8" fmla="*/ 3418140 h 3838909"/>
              <a:gd name="connsiteX9" fmla="*/ 1490466 w 4411843"/>
              <a:gd name="connsiteY9" fmla="*/ 3450112 h 3838909"/>
              <a:gd name="connsiteX10" fmla="*/ 678376 w 4411843"/>
              <a:gd name="connsiteY10" fmla="*/ 3149575 h 3838909"/>
              <a:gd name="connsiteX11" fmla="*/ 6964 w 4411843"/>
              <a:gd name="connsiteY11" fmla="*/ 1084181 h 3838909"/>
              <a:gd name="connsiteX12" fmla="*/ 1106801 w 4411843"/>
              <a:gd name="connsiteY12" fmla="*/ 1755594 h 3838909"/>
              <a:gd name="connsiteX0" fmla="*/ 1106801 w 4656244"/>
              <a:gd name="connsiteY0" fmla="*/ 1755594 h 3838909"/>
              <a:gd name="connsiteX1" fmla="*/ 1298634 w 4656244"/>
              <a:gd name="connsiteY1" fmla="*/ 911532 h 3838909"/>
              <a:gd name="connsiteX2" fmla="*/ 2577515 w 4656244"/>
              <a:gd name="connsiteY2" fmla="*/ 2184019 h 3838909"/>
              <a:gd name="connsiteX3" fmla="*/ 2762952 w 4656244"/>
              <a:gd name="connsiteY3" fmla="*/ 22711 h 3838909"/>
              <a:gd name="connsiteX4" fmla="*/ 4598147 w 4656244"/>
              <a:gd name="connsiteY4" fmla="*/ 1116154 h 3838909"/>
              <a:gd name="connsiteX5" fmla="*/ 4099383 w 4656244"/>
              <a:gd name="connsiteY5" fmla="*/ 2158442 h 3838909"/>
              <a:gd name="connsiteX6" fmla="*/ 3101856 w 4656244"/>
              <a:gd name="connsiteY6" fmla="*/ 2606050 h 3838909"/>
              <a:gd name="connsiteX7" fmla="*/ 2743770 w 4656244"/>
              <a:gd name="connsiteY7" fmla="*/ 3814593 h 3838909"/>
              <a:gd name="connsiteX8" fmla="*/ 2072356 w 4656244"/>
              <a:gd name="connsiteY8" fmla="*/ 3418140 h 3838909"/>
              <a:gd name="connsiteX9" fmla="*/ 1490466 w 4656244"/>
              <a:gd name="connsiteY9" fmla="*/ 3450112 h 3838909"/>
              <a:gd name="connsiteX10" fmla="*/ 678376 w 4656244"/>
              <a:gd name="connsiteY10" fmla="*/ 3149575 h 3838909"/>
              <a:gd name="connsiteX11" fmla="*/ 6964 w 4656244"/>
              <a:gd name="connsiteY11" fmla="*/ 1084181 h 3838909"/>
              <a:gd name="connsiteX12" fmla="*/ 1106801 w 4656244"/>
              <a:gd name="connsiteY12" fmla="*/ 1755594 h 3838909"/>
              <a:gd name="connsiteX0" fmla="*/ 1107185 w 4656628"/>
              <a:gd name="connsiteY0" fmla="*/ 1755594 h 3847395"/>
              <a:gd name="connsiteX1" fmla="*/ 1299018 w 4656628"/>
              <a:gd name="connsiteY1" fmla="*/ 911532 h 3847395"/>
              <a:gd name="connsiteX2" fmla="*/ 2577899 w 4656628"/>
              <a:gd name="connsiteY2" fmla="*/ 2184019 h 3847395"/>
              <a:gd name="connsiteX3" fmla="*/ 2763336 w 4656628"/>
              <a:gd name="connsiteY3" fmla="*/ 22711 h 3847395"/>
              <a:gd name="connsiteX4" fmla="*/ 4598531 w 4656628"/>
              <a:gd name="connsiteY4" fmla="*/ 1116154 h 3847395"/>
              <a:gd name="connsiteX5" fmla="*/ 4099767 w 4656628"/>
              <a:gd name="connsiteY5" fmla="*/ 2158442 h 3847395"/>
              <a:gd name="connsiteX6" fmla="*/ 3102240 w 4656628"/>
              <a:gd name="connsiteY6" fmla="*/ 2606050 h 3847395"/>
              <a:gd name="connsiteX7" fmla="*/ 2744154 w 4656628"/>
              <a:gd name="connsiteY7" fmla="*/ 3814593 h 3847395"/>
              <a:gd name="connsiteX8" fmla="*/ 2072740 w 4656628"/>
              <a:gd name="connsiteY8" fmla="*/ 3418140 h 3847395"/>
              <a:gd name="connsiteX9" fmla="*/ 1669894 w 4656628"/>
              <a:gd name="connsiteY9" fmla="*/ 2503740 h 3847395"/>
              <a:gd name="connsiteX10" fmla="*/ 678760 w 4656628"/>
              <a:gd name="connsiteY10" fmla="*/ 3149575 h 3847395"/>
              <a:gd name="connsiteX11" fmla="*/ 7348 w 4656628"/>
              <a:gd name="connsiteY11" fmla="*/ 1084181 h 3847395"/>
              <a:gd name="connsiteX12" fmla="*/ 1107185 w 4656628"/>
              <a:gd name="connsiteY12" fmla="*/ 1755594 h 3847395"/>
              <a:gd name="connsiteX0" fmla="*/ 1125422 w 4674865"/>
              <a:gd name="connsiteY0" fmla="*/ 1755594 h 4092994"/>
              <a:gd name="connsiteX1" fmla="*/ 1317255 w 4674865"/>
              <a:gd name="connsiteY1" fmla="*/ 911532 h 4092994"/>
              <a:gd name="connsiteX2" fmla="*/ 2596136 w 4674865"/>
              <a:gd name="connsiteY2" fmla="*/ 2184019 h 4092994"/>
              <a:gd name="connsiteX3" fmla="*/ 2781573 w 4674865"/>
              <a:gd name="connsiteY3" fmla="*/ 22711 h 4092994"/>
              <a:gd name="connsiteX4" fmla="*/ 4616768 w 4674865"/>
              <a:gd name="connsiteY4" fmla="*/ 1116154 h 4092994"/>
              <a:gd name="connsiteX5" fmla="*/ 4118004 w 4674865"/>
              <a:gd name="connsiteY5" fmla="*/ 2158442 h 4092994"/>
              <a:gd name="connsiteX6" fmla="*/ 3120477 w 4674865"/>
              <a:gd name="connsiteY6" fmla="*/ 2606050 h 4092994"/>
              <a:gd name="connsiteX7" fmla="*/ 2762391 w 4674865"/>
              <a:gd name="connsiteY7" fmla="*/ 3814593 h 4092994"/>
              <a:gd name="connsiteX8" fmla="*/ 2090977 w 4674865"/>
              <a:gd name="connsiteY8" fmla="*/ 3418140 h 4092994"/>
              <a:gd name="connsiteX9" fmla="*/ 1688131 w 4674865"/>
              <a:gd name="connsiteY9" fmla="*/ 2503740 h 4092994"/>
              <a:gd name="connsiteX10" fmla="*/ 460404 w 4674865"/>
              <a:gd name="connsiteY10" fmla="*/ 4070370 h 4092994"/>
              <a:gd name="connsiteX11" fmla="*/ 25585 w 4674865"/>
              <a:gd name="connsiteY11" fmla="*/ 1084181 h 4092994"/>
              <a:gd name="connsiteX12" fmla="*/ 1125422 w 4674865"/>
              <a:gd name="connsiteY12" fmla="*/ 1755594 h 4092994"/>
              <a:gd name="connsiteX0" fmla="*/ 1119796 w 4669239"/>
              <a:gd name="connsiteY0" fmla="*/ 1755594 h 4090031"/>
              <a:gd name="connsiteX1" fmla="*/ 1311629 w 4669239"/>
              <a:gd name="connsiteY1" fmla="*/ 911532 h 4090031"/>
              <a:gd name="connsiteX2" fmla="*/ 2590510 w 4669239"/>
              <a:gd name="connsiteY2" fmla="*/ 2184019 h 4090031"/>
              <a:gd name="connsiteX3" fmla="*/ 2775947 w 4669239"/>
              <a:gd name="connsiteY3" fmla="*/ 22711 h 4090031"/>
              <a:gd name="connsiteX4" fmla="*/ 4611142 w 4669239"/>
              <a:gd name="connsiteY4" fmla="*/ 1116154 h 4090031"/>
              <a:gd name="connsiteX5" fmla="*/ 4112378 w 4669239"/>
              <a:gd name="connsiteY5" fmla="*/ 2158442 h 4090031"/>
              <a:gd name="connsiteX6" fmla="*/ 3114851 w 4669239"/>
              <a:gd name="connsiteY6" fmla="*/ 2606050 h 4090031"/>
              <a:gd name="connsiteX7" fmla="*/ 2756765 w 4669239"/>
              <a:gd name="connsiteY7" fmla="*/ 3814593 h 4090031"/>
              <a:gd name="connsiteX8" fmla="*/ 2085351 w 4669239"/>
              <a:gd name="connsiteY8" fmla="*/ 3418140 h 4090031"/>
              <a:gd name="connsiteX9" fmla="*/ 1017486 w 4669239"/>
              <a:gd name="connsiteY9" fmla="*/ 2427007 h 4090031"/>
              <a:gd name="connsiteX10" fmla="*/ 454778 w 4669239"/>
              <a:gd name="connsiteY10" fmla="*/ 4070370 h 4090031"/>
              <a:gd name="connsiteX11" fmla="*/ 19959 w 4669239"/>
              <a:gd name="connsiteY11" fmla="*/ 1084181 h 4090031"/>
              <a:gd name="connsiteX12" fmla="*/ 1119796 w 4669239"/>
              <a:gd name="connsiteY12" fmla="*/ 1755594 h 4090031"/>
              <a:gd name="connsiteX0" fmla="*/ 1124071 w 4673514"/>
              <a:gd name="connsiteY0" fmla="*/ 1755594 h 4089797"/>
              <a:gd name="connsiteX1" fmla="*/ 1315904 w 4673514"/>
              <a:gd name="connsiteY1" fmla="*/ 911532 h 4089797"/>
              <a:gd name="connsiteX2" fmla="*/ 2594785 w 4673514"/>
              <a:gd name="connsiteY2" fmla="*/ 2184019 h 4089797"/>
              <a:gd name="connsiteX3" fmla="*/ 2780222 w 4673514"/>
              <a:gd name="connsiteY3" fmla="*/ 22711 h 4089797"/>
              <a:gd name="connsiteX4" fmla="*/ 4615417 w 4673514"/>
              <a:gd name="connsiteY4" fmla="*/ 1116154 h 4089797"/>
              <a:gd name="connsiteX5" fmla="*/ 4116653 w 4673514"/>
              <a:gd name="connsiteY5" fmla="*/ 2158442 h 4089797"/>
              <a:gd name="connsiteX6" fmla="*/ 3119126 w 4673514"/>
              <a:gd name="connsiteY6" fmla="*/ 2606050 h 4089797"/>
              <a:gd name="connsiteX7" fmla="*/ 2761040 w 4673514"/>
              <a:gd name="connsiteY7" fmla="*/ 3814593 h 4089797"/>
              <a:gd name="connsiteX8" fmla="*/ 2089626 w 4673514"/>
              <a:gd name="connsiteY8" fmla="*/ 3418140 h 4089797"/>
              <a:gd name="connsiteX9" fmla="*/ 1552497 w 4673514"/>
              <a:gd name="connsiteY9" fmla="*/ 2420613 h 4089797"/>
              <a:gd name="connsiteX10" fmla="*/ 459053 w 4673514"/>
              <a:gd name="connsiteY10" fmla="*/ 4070370 h 4089797"/>
              <a:gd name="connsiteX11" fmla="*/ 24234 w 4673514"/>
              <a:gd name="connsiteY11" fmla="*/ 1084181 h 4089797"/>
              <a:gd name="connsiteX12" fmla="*/ 1124071 w 4673514"/>
              <a:gd name="connsiteY12" fmla="*/ 1755594 h 4089797"/>
              <a:gd name="connsiteX0" fmla="*/ 1124071 w 4116807"/>
              <a:gd name="connsiteY0" fmla="*/ 1733409 h 4067612"/>
              <a:gd name="connsiteX1" fmla="*/ 1315904 w 4116807"/>
              <a:gd name="connsiteY1" fmla="*/ 889347 h 4067612"/>
              <a:gd name="connsiteX2" fmla="*/ 2594785 w 4116807"/>
              <a:gd name="connsiteY2" fmla="*/ 2161834 h 4067612"/>
              <a:gd name="connsiteX3" fmla="*/ 2780222 w 4116807"/>
              <a:gd name="connsiteY3" fmla="*/ 526 h 4067612"/>
              <a:gd name="connsiteX4" fmla="*/ 3042393 w 4116807"/>
              <a:gd name="connsiteY4" fmla="*/ 1957213 h 4067612"/>
              <a:gd name="connsiteX5" fmla="*/ 4116653 w 4116807"/>
              <a:gd name="connsiteY5" fmla="*/ 2136257 h 4067612"/>
              <a:gd name="connsiteX6" fmla="*/ 3119126 w 4116807"/>
              <a:gd name="connsiteY6" fmla="*/ 2583865 h 4067612"/>
              <a:gd name="connsiteX7" fmla="*/ 2761040 w 4116807"/>
              <a:gd name="connsiteY7" fmla="*/ 3792408 h 4067612"/>
              <a:gd name="connsiteX8" fmla="*/ 2089626 w 4116807"/>
              <a:gd name="connsiteY8" fmla="*/ 3395955 h 4067612"/>
              <a:gd name="connsiteX9" fmla="*/ 1552497 w 4116807"/>
              <a:gd name="connsiteY9" fmla="*/ 2398428 h 4067612"/>
              <a:gd name="connsiteX10" fmla="*/ 459053 w 4116807"/>
              <a:gd name="connsiteY10" fmla="*/ 4048185 h 4067612"/>
              <a:gd name="connsiteX11" fmla="*/ 24234 w 4116807"/>
              <a:gd name="connsiteY11" fmla="*/ 1061996 h 4067612"/>
              <a:gd name="connsiteX12" fmla="*/ 1124071 w 4116807"/>
              <a:gd name="connsiteY12" fmla="*/ 1733409 h 4067612"/>
              <a:gd name="connsiteX0" fmla="*/ 1124071 w 4116807"/>
              <a:gd name="connsiteY0" fmla="*/ 1748640 h 4082843"/>
              <a:gd name="connsiteX1" fmla="*/ 1315904 w 4116807"/>
              <a:gd name="connsiteY1" fmla="*/ 904578 h 4082843"/>
              <a:gd name="connsiteX2" fmla="*/ 2594785 w 4116807"/>
              <a:gd name="connsiteY2" fmla="*/ 2177065 h 4082843"/>
              <a:gd name="connsiteX3" fmla="*/ 2780222 w 4116807"/>
              <a:gd name="connsiteY3" fmla="*/ 15757 h 4082843"/>
              <a:gd name="connsiteX4" fmla="*/ 3708478 w 4116807"/>
              <a:gd name="connsiteY4" fmla="*/ 1238151 h 4082843"/>
              <a:gd name="connsiteX5" fmla="*/ 3042393 w 4116807"/>
              <a:gd name="connsiteY5" fmla="*/ 1972444 h 4082843"/>
              <a:gd name="connsiteX6" fmla="*/ 4116653 w 4116807"/>
              <a:gd name="connsiteY6" fmla="*/ 2151488 h 4082843"/>
              <a:gd name="connsiteX7" fmla="*/ 3119126 w 4116807"/>
              <a:gd name="connsiteY7" fmla="*/ 2599096 h 4082843"/>
              <a:gd name="connsiteX8" fmla="*/ 2761040 w 4116807"/>
              <a:gd name="connsiteY8" fmla="*/ 3807639 h 4082843"/>
              <a:gd name="connsiteX9" fmla="*/ 2089626 w 4116807"/>
              <a:gd name="connsiteY9" fmla="*/ 3411186 h 4082843"/>
              <a:gd name="connsiteX10" fmla="*/ 1552497 w 4116807"/>
              <a:gd name="connsiteY10" fmla="*/ 2413659 h 4082843"/>
              <a:gd name="connsiteX11" fmla="*/ 459053 w 4116807"/>
              <a:gd name="connsiteY11" fmla="*/ 4063416 h 4082843"/>
              <a:gd name="connsiteX12" fmla="*/ 24234 w 4116807"/>
              <a:gd name="connsiteY12" fmla="*/ 1077227 h 4082843"/>
              <a:gd name="connsiteX13" fmla="*/ 1124071 w 4116807"/>
              <a:gd name="connsiteY13" fmla="*/ 1748640 h 4082843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6807" h="4088450">
                <a:moveTo>
                  <a:pt x="1124071" y="1754247"/>
                </a:moveTo>
                <a:cubicBezTo>
                  <a:pt x="1339349" y="1725472"/>
                  <a:pt x="1070785" y="838781"/>
                  <a:pt x="1315904" y="910185"/>
                </a:cubicBezTo>
                <a:cubicBezTo>
                  <a:pt x="1561023" y="981589"/>
                  <a:pt x="2350732" y="2330809"/>
                  <a:pt x="2594785" y="2182672"/>
                </a:cubicBezTo>
                <a:cubicBezTo>
                  <a:pt x="2838838" y="2034535"/>
                  <a:pt x="2594607" y="177850"/>
                  <a:pt x="2780222" y="21364"/>
                </a:cubicBezTo>
                <a:cubicBezTo>
                  <a:pt x="2965838" y="-135122"/>
                  <a:pt x="3831038" y="597924"/>
                  <a:pt x="3708478" y="1243758"/>
                </a:cubicBezTo>
                <a:cubicBezTo>
                  <a:pt x="3573130" y="1704156"/>
                  <a:pt x="2974364" y="1825828"/>
                  <a:pt x="3042393" y="1978051"/>
                </a:cubicBezTo>
                <a:cubicBezTo>
                  <a:pt x="3110422" y="2130274"/>
                  <a:pt x="4103864" y="2052653"/>
                  <a:pt x="4116653" y="2157095"/>
                </a:cubicBezTo>
                <a:cubicBezTo>
                  <a:pt x="4129442" y="2261537"/>
                  <a:pt x="3345062" y="2328678"/>
                  <a:pt x="3119126" y="2604703"/>
                </a:cubicBezTo>
                <a:cubicBezTo>
                  <a:pt x="2893191" y="2880728"/>
                  <a:pt x="2932623" y="3677898"/>
                  <a:pt x="2761040" y="3813246"/>
                </a:cubicBezTo>
                <a:cubicBezTo>
                  <a:pt x="2589457" y="3948594"/>
                  <a:pt x="2291050" y="3649123"/>
                  <a:pt x="2089626" y="3416793"/>
                </a:cubicBezTo>
                <a:cubicBezTo>
                  <a:pt x="1888202" y="3184463"/>
                  <a:pt x="1824259" y="2310561"/>
                  <a:pt x="1552497" y="2419266"/>
                </a:cubicBezTo>
                <a:cubicBezTo>
                  <a:pt x="1280735" y="2527971"/>
                  <a:pt x="713763" y="4291762"/>
                  <a:pt x="459053" y="4069023"/>
                </a:cubicBezTo>
                <a:cubicBezTo>
                  <a:pt x="204343" y="3846284"/>
                  <a:pt x="-86602" y="1468630"/>
                  <a:pt x="24234" y="1082834"/>
                </a:cubicBezTo>
                <a:cubicBezTo>
                  <a:pt x="135070" y="697038"/>
                  <a:pt x="908793" y="1783022"/>
                  <a:pt x="1124071" y="1754247"/>
                </a:cubicBezTo>
                <a:close/>
              </a:path>
            </a:pathLst>
          </a:custGeom>
          <a:solidFill>
            <a:srgbClr val="E41A1C">
              <a:alpha val="9804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713702" y="3563437"/>
            <a:ext cx="361962" cy="36196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51859" y="4019772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445715" y="4374384"/>
            <a:ext cx="433646" cy="43364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284756" y="4121971"/>
            <a:ext cx="252412" cy="25241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813538" y="4052022"/>
            <a:ext cx="530736" cy="53073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299001" y="4603972"/>
            <a:ext cx="131185" cy="131185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529200" y="4941058"/>
            <a:ext cx="284338" cy="284338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253303" y="3754681"/>
            <a:ext cx="140677" cy="14067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319757" y="3563437"/>
            <a:ext cx="160437" cy="16043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369851" y="3051296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296017" y="4968127"/>
            <a:ext cx="230199" cy="23019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984707" y="3573721"/>
            <a:ext cx="197488" cy="19748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625712" y="2373160"/>
            <a:ext cx="343545" cy="343545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135816" y="3333238"/>
            <a:ext cx="279601" cy="279601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995638" y="3788856"/>
            <a:ext cx="213004" cy="213004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411116" y="3856232"/>
            <a:ext cx="421793" cy="421793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9206880" y="4920484"/>
            <a:ext cx="175858" cy="17585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734439" y="4072756"/>
            <a:ext cx="334209" cy="3342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9620617" y="3989500"/>
            <a:ext cx="132472" cy="132472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9969257" y="3038886"/>
            <a:ext cx="127509" cy="1275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Соединительная линия уступом 47"/>
          <p:cNvCxnSpPr/>
          <p:nvPr/>
        </p:nvCxnSpPr>
        <p:spPr>
          <a:xfrm>
            <a:off x="4641645" y="3281495"/>
            <a:ext cx="2104730" cy="2042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8" name="Группа 1027"/>
          <p:cNvGrpSpPr/>
          <p:nvPr/>
        </p:nvGrpSpPr>
        <p:grpSpPr>
          <a:xfrm>
            <a:off x="5302862" y="2988428"/>
            <a:ext cx="800428" cy="800428"/>
            <a:chOff x="396240" y="1690688"/>
            <a:chExt cx="769620" cy="76962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396240" y="1690688"/>
              <a:ext cx="769620" cy="769620"/>
            </a:xfrm>
            <a:prstGeom prst="line">
              <a:avLst/>
            </a:prstGeom>
            <a:ln w="57150">
              <a:solidFill>
                <a:srgbClr val="E41A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Прямая соединительная линия 1026"/>
            <p:cNvCxnSpPr/>
            <p:nvPr/>
          </p:nvCxnSpPr>
          <p:spPr>
            <a:xfrm flipV="1">
              <a:off x="396240" y="1690688"/>
              <a:ext cx="769620" cy="769620"/>
            </a:xfrm>
            <a:prstGeom prst="line">
              <a:avLst/>
            </a:prstGeom>
            <a:ln w="57150">
              <a:solidFill>
                <a:srgbClr val="E41A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blipFill>
                <a:blip r:embed="rId2"/>
                <a:stretch>
                  <a:fillRect l="-26667" r="-22222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blipFill>
                <a:blip r:embed="rId3"/>
                <a:stretch>
                  <a:fillRect l="-27907" r="-23256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42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/>
          <p:nvPr/>
        </p:nvSpPr>
        <p:spPr>
          <a:xfrm>
            <a:off x="646956" y="2373160"/>
            <a:ext cx="3994689" cy="3418911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94689" h="3418911">
                <a:moveTo>
                  <a:pt x="804572" y="753705"/>
                </a:moveTo>
                <a:cubicBezTo>
                  <a:pt x="1058217" y="577859"/>
                  <a:pt x="1290548" y="902908"/>
                  <a:pt x="1539930" y="798466"/>
                </a:cubicBezTo>
                <a:cubicBezTo>
                  <a:pt x="1789312" y="694024"/>
                  <a:pt x="2006722" y="251744"/>
                  <a:pt x="2300864" y="127053"/>
                </a:cubicBezTo>
                <a:cubicBezTo>
                  <a:pt x="2595007" y="2362"/>
                  <a:pt x="3026629" y="-44530"/>
                  <a:pt x="3304785" y="50321"/>
                </a:cubicBezTo>
                <a:cubicBezTo>
                  <a:pt x="3582942" y="145172"/>
                  <a:pt x="3896267" y="414802"/>
                  <a:pt x="3969803" y="696156"/>
                </a:cubicBezTo>
                <a:cubicBezTo>
                  <a:pt x="4043339" y="977510"/>
                  <a:pt x="3949554" y="1490128"/>
                  <a:pt x="3745999" y="1738444"/>
                </a:cubicBezTo>
                <a:cubicBezTo>
                  <a:pt x="3542444" y="1986760"/>
                  <a:pt x="2974408" y="1910027"/>
                  <a:pt x="2748472" y="2186052"/>
                </a:cubicBezTo>
                <a:cubicBezTo>
                  <a:pt x="2522537" y="2462077"/>
                  <a:pt x="2561969" y="3259247"/>
                  <a:pt x="2390386" y="3394595"/>
                </a:cubicBezTo>
                <a:cubicBezTo>
                  <a:pt x="2218803" y="3529943"/>
                  <a:pt x="1927856" y="3058889"/>
                  <a:pt x="1718972" y="2998142"/>
                </a:cubicBezTo>
                <a:cubicBezTo>
                  <a:pt x="1510088" y="2937395"/>
                  <a:pt x="1369412" y="3074875"/>
                  <a:pt x="1137082" y="3030114"/>
                </a:cubicBezTo>
                <a:cubicBezTo>
                  <a:pt x="904752" y="2985353"/>
                  <a:pt x="511495" y="2925672"/>
                  <a:pt x="324992" y="2729577"/>
                </a:cubicBezTo>
                <a:cubicBezTo>
                  <a:pt x="138489" y="2533482"/>
                  <a:pt x="-61869" y="2182855"/>
                  <a:pt x="18061" y="1853543"/>
                </a:cubicBezTo>
                <a:cubicBezTo>
                  <a:pt x="97991" y="1524231"/>
                  <a:pt x="550927" y="929551"/>
                  <a:pt x="804572" y="753705"/>
                </a:cubicBezTo>
                <a:close/>
              </a:path>
            </a:pathLst>
          </a:custGeom>
          <a:solidFill>
            <a:srgbClr val="377EB8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Gromov-Wasserstein distance </a:t>
            </a:r>
            <a:endParaRPr lang="ru-RU" dirty="0"/>
          </a:p>
        </p:txBody>
      </p:sp>
      <p:sp>
        <p:nvSpPr>
          <p:cNvPr id="15" name="Полилиния 14"/>
          <p:cNvSpPr/>
          <p:nvPr/>
        </p:nvSpPr>
        <p:spPr>
          <a:xfrm>
            <a:off x="6746375" y="1799978"/>
            <a:ext cx="4116807" cy="4088450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  <a:gd name="connsiteX0" fmla="*/ 1159488 w 4349605"/>
              <a:gd name="connsiteY0" fmla="*/ 753705 h 3418911"/>
              <a:gd name="connsiteX1" fmla="*/ 1894846 w 4349605"/>
              <a:gd name="connsiteY1" fmla="*/ 798466 h 3418911"/>
              <a:gd name="connsiteX2" fmla="*/ 2655780 w 4349605"/>
              <a:gd name="connsiteY2" fmla="*/ 127053 h 3418911"/>
              <a:gd name="connsiteX3" fmla="*/ 3659701 w 4349605"/>
              <a:gd name="connsiteY3" fmla="*/ 50321 h 3418911"/>
              <a:gd name="connsiteX4" fmla="*/ 4324719 w 4349605"/>
              <a:gd name="connsiteY4" fmla="*/ 696156 h 3418911"/>
              <a:gd name="connsiteX5" fmla="*/ 4100915 w 4349605"/>
              <a:gd name="connsiteY5" fmla="*/ 1738444 h 3418911"/>
              <a:gd name="connsiteX6" fmla="*/ 3103388 w 4349605"/>
              <a:gd name="connsiteY6" fmla="*/ 2186052 h 3418911"/>
              <a:gd name="connsiteX7" fmla="*/ 2745302 w 4349605"/>
              <a:gd name="connsiteY7" fmla="*/ 3394595 h 3418911"/>
              <a:gd name="connsiteX8" fmla="*/ 2073888 w 4349605"/>
              <a:gd name="connsiteY8" fmla="*/ 2998142 h 3418911"/>
              <a:gd name="connsiteX9" fmla="*/ 1491998 w 4349605"/>
              <a:gd name="connsiteY9" fmla="*/ 3030114 h 3418911"/>
              <a:gd name="connsiteX10" fmla="*/ 679908 w 4349605"/>
              <a:gd name="connsiteY10" fmla="*/ 2729577 h 3418911"/>
              <a:gd name="connsiteX11" fmla="*/ 8496 w 4349605"/>
              <a:gd name="connsiteY11" fmla="*/ 664183 h 3418911"/>
              <a:gd name="connsiteX12" fmla="*/ 1159488 w 4349605"/>
              <a:gd name="connsiteY12" fmla="*/ 753705 h 3418911"/>
              <a:gd name="connsiteX0" fmla="*/ 1106801 w 4348073"/>
              <a:gd name="connsiteY0" fmla="*/ 1335596 h 3418911"/>
              <a:gd name="connsiteX1" fmla="*/ 1893314 w 4348073"/>
              <a:gd name="connsiteY1" fmla="*/ 798466 h 3418911"/>
              <a:gd name="connsiteX2" fmla="*/ 2654248 w 4348073"/>
              <a:gd name="connsiteY2" fmla="*/ 127053 h 3418911"/>
              <a:gd name="connsiteX3" fmla="*/ 3658169 w 4348073"/>
              <a:gd name="connsiteY3" fmla="*/ 50321 h 3418911"/>
              <a:gd name="connsiteX4" fmla="*/ 4323187 w 4348073"/>
              <a:gd name="connsiteY4" fmla="*/ 696156 h 3418911"/>
              <a:gd name="connsiteX5" fmla="*/ 4099383 w 4348073"/>
              <a:gd name="connsiteY5" fmla="*/ 1738444 h 3418911"/>
              <a:gd name="connsiteX6" fmla="*/ 3101856 w 4348073"/>
              <a:gd name="connsiteY6" fmla="*/ 2186052 h 3418911"/>
              <a:gd name="connsiteX7" fmla="*/ 2743770 w 4348073"/>
              <a:gd name="connsiteY7" fmla="*/ 3394595 h 3418911"/>
              <a:gd name="connsiteX8" fmla="*/ 2072356 w 4348073"/>
              <a:gd name="connsiteY8" fmla="*/ 2998142 h 3418911"/>
              <a:gd name="connsiteX9" fmla="*/ 1490466 w 4348073"/>
              <a:gd name="connsiteY9" fmla="*/ 3030114 h 3418911"/>
              <a:gd name="connsiteX10" fmla="*/ 678376 w 4348073"/>
              <a:gd name="connsiteY10" fmla="*/ 2729577 h 3418911"/>
              <a:gd name="connsiteX11" fmla="*/ 6964 w 4348073"/>
              <a:gd name="connsiteY11" fmla="*/ 664183 h 3418911"/>
              <a:gd name="connsiteX12" fmla="*/ 1106801 w 4348073"/>
              <a:gd name="connsiteY12" fmla="*/ 1335596 h 3418911"/>
              <a:gd name="connsiteX0" fmla="*/ 1106801 w 4348073"/>
              <a:gd name="connsiteY0" fmla="*/ 1324439 h 3407754"/>
              <a:gd name="connsiteX1" fmla="*/ 1298634 w 4348073"/>
              <a:gd name="connsiteY1" fmla="*/ 480377 h 3407754"/>
              <a:gd name="connsiteX2" fmla="*/ 2654248 w 4348073"/>
              <a:gd name="connsiteY2" fmla="*/ 115896 h 3407754"/>
              <a:gd name="connsiteX3" fmla="*/ 3658169 w 4348073"/>
              <a:gd name="connsiteY3" fmla="*/ 39164 h 3407754"/>
              <a:gd name="connsiteX4" fmla="*/ 4323187 w 4348073"/>
              <a:gd name="connsiteY4" fmla="*/ 684999 h 3407754"/>
              <a:gd name="connsiteX5" fmla="*/ 4099383 w 4348073"/>
              <a:gd name="connsiteY5" fmla="*/ 1727287 h 3407754"/>
              <a:gd name="connsiteX6" fmla="*/ 3101856 w 4348073"/>
              <a:gd name="connsiteY6" fmla="*/ 2174895 h 3407754"/>
              <a:gd name="connsiteX7" fmla="*/ 2743770 w 4348073"/>
              <a:gd name="connsiteY7" fmla="*/ 3383438 h 3407754"/>
              <a:gd name="connsiteX8" fmla="*/ 2072356 w 4348073"/>
              <a:gd name="connsiteY8" fmla="*/ 2986985 h 3407754"/>
              <a:gd name="connsiteX9" fmla="*/ 1490466 w 4348073"/>
              <a:gd name="connsiteY9" fmla="*/ 3018957 h 3407754"/>
              <a:gd name="connsiteX10" fmla="*/ 678376 w 4348073"/>
              <a:gd name="connsiteY10" fmla="*/ 2718420 h 3407754"/>
              <a:gd name="connsiteX11" fmla="*/ 6964 w 4348073"/>
              <a:gd name="connsiteY11" fmla="*/ 653026 h 3407754"/>
              <a:gd name="connsiteX12" fmla="*/ 1106801 w 4348073"/>
              <a:gd name="connsiteY12" fmla="*/ 1324439 h 3407754"/>
              <a:gd name="connsiteX0" fmla="*/ 1106801 w 4348073"/>
              <a:gd name="connsiteY0" fmla="*/ 1320384 h 3403699"/>
              <a:gd name="connsiteX1" fmla="*/ 1298634 w 4348073"/>
              <a:gd name="connsiteY1" fmla="*/ 476322 h 3403699"/>
              <a:gd name="connsiteX2" fmla="*/ 2577515 w 4348073"/>
              <a:gd name="connsiteY2" fmla="*/ 1748809 h 3403699"/>
              <a:gd name="connsiteX3" fmla="*/ 3658169 w 4348073"/>
              <a:gd name="connsiteY3" fmla="*/ 35109 h 3403699"/>
              <a:gd name="connsiteX4" fmla="*/ 4323187 w 4348073"/>
              <a:gd name="connsiteY4" fmla="*/ 680944 h 3403699"/>
              <a:gd name="connsiteX5" fmla="*/ 4099383 w 4348073"/>
              <a:gd name="connsiteY5" fmla="*/ 1723232 h 3403699"/>
              <a:gd name="connsiteX6" fmla="*/ 3101856 w 4348073"/>
              <a:gd name="connsiteY6" fmla="*/ 2170840 h 3403699"/>
              <a:gd name="connsiteX7" fmla="*/ 2743770 w 4348073"/>
              <a:gd name="connsiteY7" fmla="*/ 3379383 h 3403699"/>
              <a:gd name="connsiteX8" fmla="*/ 2072356 w 4348073"/>
              <a:gd name="connsiteY8" fmla="*/ 2982930 h 3403699"/>
              <a:gd name="connsiteX9" fmla="*/ 1490466 w 4348073"/>
              <a:gd name="connsiteY9" fmla="*/ 3014902 h 3403699"/>
              <a:gd name="connsiteX10" fmla="*/ 678376 w 4348073"/>
              <a:gd name="connsiteY10" fmla="*/ 2714365 h 3403699"/>
              <a:gd name="connsiteX11" fmla="*/ 6964 w 4348073"/>
              <a:gd name="connsiteY11" fmla="*/ 648971 h 3403699"/>
              <a:gd name="connsiteX12" fmla="*/ 1106801 w 4348073"/>
              <a:gd name="connsiteY12" fmla="*/ 1320384 h 3403699"/>
              <a:gd name="connsiteX0" fmla="*/ 1106801 w 4411843"/>
              <a:gd name="connsiteY0" fmla="*/ 1755594 h 3838909"/>
              <a:gd name="connsiteX1" fmla="*/ 1298634 w 4411843"/>
              <a:gd name="connsiteY1" fmla="*/ 911532 h 3838909"/>
              <a:gd name="connsiteX2" fmla="*/ 2577515 w 4411843"/>
              <a:gd name="connsiteY2" fmla="*/ 2184019 h 3838909"/>
              <a:gd name="connsiteX3" fmla="*/ 2762952 w 4411843"/>
              <a:gd name="connsiteY3" fmla="*/ 22711 h 3838909"/>
              <a:gd name="connsiteX4" fmla="*/ 4323187 w 4411843"/>
              <a:gd name="connsiteY4" fmla="*/ 1116154 h 3838909"/>
              <a:gd name="connsiteX5" fmla="*/ 4099383 w 4411843"/>
              <a:gd name="connsiteY5" fmla="*/ 2158442 h 3838909"/>
              <a:gd name="connsiteX6" fmla="*/ 3101856 w 4411843"/>
              <a:gd name="connsiteY6" fmla="*/ 2606050 h 3838909"/>
              <a:gd name="connsiteX7" fmla="*/ 2743770 w 4411843"/>
              <a:gd name="connsiteY7" fmla="*/ 3814593 h 3838909"/>
              <a:gd name="connsiteX8" fmla="*/ 2072356 w 4411843"/>
              <a:gd name="connsiteY8" fmla="*/ 3418140 h 3838909"/>
              <a:gd name="connsiteX9" fmla="*/ 1490466 w 4411843"/>
              <a:gd name="connsiteY9" fmla="*/ 3450112 h 3838909"/>
              <a:gd name="connsiteX10" fmla="*/ 678376 w 4411843"/>
              <a:gd name="connsiteY10" fmla="*/ 3149575 h 3838909"/>
              <a:gd name="connsiteX11" fmla="*/ 6964 w 4411843"/>
              <a:gd name="connsiteY11" fmla="*/ 1084181 h 3838909"/>
              <a:gd name="connsiteX12" fmla="*/ 1106801 w 4411843"/>
              <a:gd name="connsiteY12" fmla="*/ 1755594 h 3838909"/>
              <a:gd name="connsiteX0" fmla="*/ 1106801 w 4656244"/>
              <a:gd name="connsiteY0" fmla="*/ 1755594 h 3838909"/>
              <a:gd name="connsiteX1" fmla="*/ 1298634 w 4656244"/>
              <a:gd name="connsiteY1" fmla="*/ 911532 h 3838909"/>
              <a:gd name="connsiteX2" fmla="*/ 2577515 w 4656244"/>
              <a:gd name="connsiteY2" fmla="*/ 2184019 h 3838909"/>
              <a:gd name="connsiteX3" fmla="*/ 2762952 w 4656244"/>
              <a:gd name="connsiteY3" fmla="*/ 22711 h 3838909"/>
              <a:gd name="connsiteX4" fmla="*/ 4598147 w 4656244"/>
              <a:gd name="connsiteY4" fmla="*/ 1116154 h 3838909"/>
              <a:gd name="connsiteX5" fmla="*/ 4099383 w 4656244"/>
              <a:gd name="connsiteY5" fmla="*/ 2158442 h 3838909"/>
              <a:gd name="connsiteX6" fmla="*/ 3101856 w 4656244"/>
              <a:gd name="connsiteY6" fmla="*/ 2606050 h 3838909"/>
              <a:gd name="connsiteX7" fmla="*/ 2743770 w 4656244"/>
              <a:gd name="connsiteY7" fmla="*/ 3814593 h 3838909"/>
              <a:gd name="connsiteX8" fmla="*/ 2072356 w 4656244"/>
              <a:gd name="connsiteY8" fmla="*/ 3418140 h 3838909"/>
              <a:gd name="connsiteX9" fmla="*/ 1490466 w 4656244"/>
              <a:gd name="connsiteY9" fmla="*/ 3450112 h 3838909"/>
              <a:gd name="connsiteX10" fmla="*/ 678376 w 4656244"/>
              <a:gd name="connsiteY10" fmla="*/ 3149575 h 3838909"/>
              <a:gd name="connsiteX11" fmla="*/ 6964 w 4656244"/>
              <a:gd name="connsiteY11" fmla="*/ 1084181 h 3838909"/>
              <a:gd name="connsiteX12" fmla="*/ 1106801 w 4656244"/>
              <a:gd name="connsiteY12" fmla="*/ 1755594 h 3838909"/>
              <a:gd name="connsiteX0" fmla="*/ 1107185 w 4656628"/>
              <a:gd name="connsiteY0" fmla="*/ 1755594 h 3847395"/>
              <a:gd name="connsiteX1" fmla="*/ 1299018 w 4656628"/>
              <a:gd name="connsiteY1" fmla="*/ 911532 h 3847395"/>
              <a:gd name="connsiteX2" fmla="*/ 2577899 w 4656628"/>
              <a:gd name="connsiteY2" fmla="*/ 2184019 h 3847395"/>
              <a:gd name="connsiteX3" fmla="*/ 2763336 w 4656628"/>
              <a:gd name="connsiteY3" fmla="*/ 22711 h 3847395"/>
              <a:gd name="connsiteX4" fmla="*/ 4598531 w 4656628"/>
              <a:gd name="connsiteY4" fmla="*/ 1116154 h 3847395"/>
              <a:gd name="connsiteX5" fmla="*/ 4099767 w 4656628"/>
              <a:gd name="connsiteY5" fmla="*/ 2158442 h 3847395"/>
              <a:gd name="connsiteX6" fmla="*/ 3102240 w 4656628"/>
              <a:gd name="connsiteY6" fmla="*/ 2606050 h 3847395"/>
              <a:gd name="connsiteX7" fmla="*/ 2744154 w 4656628"/>
              <a:gd name="connsiteY7" fmla="*/ 3814593 h 3847395"/>
              <a:gd name="connsiteX8" fmla="*/ 2072740 w 4656628"/>
              <a:gd name="connsiteY8" fmla="*/ 3418140 h 3847395"/>
              <a:gd name="connsiteX9" fmla="*/ 1669894 w 4656628"/>
              <a:gd name="connsiteY9" fmla="*/ 2503740 h 3847395"/>
              <a:gd name="connsiteX10" fmla="*/ 678760 w 4656628"/>
              <a:gd name="connsiteY10" fmla="*/ 3149575 h 3847395"/>
              <a:gd name="connsiteX11" fmla="*/ 7348 w 4656628"/>
              <a:gd name="connsiteY11" fmla="*/ 1084181 h 3847395"/>
              <a:gd name="connsiteX12" fmla="*/ 1107185 w 4656628"/>
              <a:gd name="connsiteY12" fmla="*/ 1755594 h 3847395"/>
              <a:gd name="connsiteX0" fmla="*/ 1125422 w 4674865"/>
              <a:gd name="connsiteY0" fmla="*/ 1755594 h 4092994"/>
              <a:gd name="connsiteX1" fmla="*/ 1317255 w 4674865"/>
              <a:gd name="connsiteY1" fmla="*/ 911532 h 4092994"/>
              <a:gd name="connsiteX2" fmla="*/ 2596136 w 4674865"/>
              <a:gd name="connsiteY2" fmla="*/ 2184019 h 4092994"/>
              <a:gd name="connsiteX3" fmla="*/ 2781573 w 4674865"/>
              <a:gd name="connsiteY3" fmla="*/ 22711 h 4092994"/>
              <a:gd name="connsiteX4" fmla="*/ 4616768 w 4674865"/>
              <a:gd name="connsiteY4" fmla="*/ 1116154 h 4092994"/>
              <a:gd name="connsiteX5" fmla="*/ 4118004 w 4674865"/>
              <a:gd name="connsiteY5" fmla="*/ 2158442 h 4092994"/>
              <a:gd name="connsiteX6" fmla="*/ 3120477 w 4674865"/>
              <a:gd name="connsiteY6" fmla="*/ 2606050 h 4092994"/>
              <a:gd name="connsiteX7" fmla="*/ 2762391 w 4674865"/>
              <a:gd name="connsiteY7" fmla="*/ 3814593 h 4092994"/>
              <a:gd name="connsiteX8" fmla="*/ 2090977 w 4674865"/>
              <a:gd name="connsiteY8" fmla="*/ 3418140 h 4092994"/>
              <a:gd name="connsiteX9" fmla="*/ 1688131 w 4674865"/>
              <a:gd name="connsiteY9" fmla="*/ 2503740 h 4092994"/>
              <a:gd name="connsiteX10" fmla="*/ 460404 w 4674865"/>
              <a:gd name="connsiteY10" fmla="*/ 4070370 h 4092994"/>
              <a:gd name="connsiteX11" fmla="*/ 25585 w 4674865"/>
              <a:gd name="connsiteY11" fmla="*/ 1084181 h 4092994"/>
              <a:gd name="connsiteX12" fmla="*/ 1125422 w 4674865"/>
              <a:gd name="connsiteY12" fmla="*/ 1755594 h 4092994"/>
              <a:gd name="connsiteX0" fmla="*/ 1119796 w 4669239"/>
              <a:gd name="connsiteY0" fmla="*/ 1755594 h 4090031"/>
              <a:gd name="connsiteX1" fmla="*/ 1311629 w 4669239"/>
              <a:gd name="connsiteY1" fmla="*/ 911532 h 4090031"/>
              <a:gd name="connsiteX2" fmla="*/ 2590510 w 4669239"/>
              <a:gd name="connsiteY2" fmla="*/ 2184019 h 4090031"/>
              <a:gd name="connsiteX3" fmla="*/ 2775947 w 4669239"/>
              <a:gd name="connsiteY3" fmla="*/ 22711 h 4090031"/>
              <a:gd name="connsiteX4" fmla="*/ 4611142 w 4669239"/>
              <a:gd name="connsiteY4" fmla="*/ 1116154 h 4090031"/>
              <a:gd name="connsiteX5" fmla="*/ 4112378 w 4669239"/>
              <a:gd name="connsiteY5" fmla="*/ 2158442 h 4090031"/>
              <a:gd name="connsiteX6" fmla="*/ 3114851 w 4669239"/>
              <a:gd name="connsiteY6" fmla="*/ 2606050 h 4090031"/>
              <a:gd name="connsiteX7" fmla="*/ 2756765 w 4669239"/>
              <a:gd name="connsiteY7" fmla="*/ 3814593 h 4090031"/>
              <a:gd name="connsiteX8" fmla="*/ 2085351 w 4669239"/>
              <a:gd name="connsiteY8" fmla="*/ 3418140 h 4090031"/>
              <a:gd name="connsiteX9" fmla="*/ 1017486 w 4669239"/>
              <a:gd name="connsiteY9" fmla="*/ 2427007 h 4090031"/>
              <a:gd name="connsiteX10" fmla="*/ 454778 w 4669239"/>
              <a:gd name="connsiteY10" fmla="*/ 4070370 h 4090031"/>
              <a:gd name="connsiteX11" fmla="*/ 19959 w 4669239"/>
              <a:gd name="connsiteY11" fmla="*/ 1084181 h 4090031"/>
              <a:gd name="connsiteX12" fmla="*/ 1119796 w 4669239"/>
              <a:gd name="connsiteY12" fmla="*/ 1755594 h 4090031"/>
              <a:gd name="connsiteX0" fmla="*/ 1124071 w 4673514"/>
              <a:gd name="connsiteY0" fmla="*/ 1755594 h 4089797"/>
              <a:gd name="connsiteX1" fmla="*/ 1315904 w 4673514"/>
              <a:gd name="connsiteY1" fmla="*/ 911532 h 4089797"/>
              <a:gd name="connsiteX2" fmla="*/ 2594785 w 4673514"/>
              <a:gd name="connsiteY2" fmla="*/ 2184019 h 4089797"/>
              <a:gd name="connsiteX3" fmla="*/ 2780222 w 4673514"/>
              <a:gd name="connsiteY3" fmla="*/ 22711 h 4089797"/>
              <a:gd name="connsiteX4" fmla="*/ 4615417 w 4673514"/>
              <a:gd name="connsiteY4" fmla="*/ 1116154 h 4089797"/>
              <a:gd name="connsiteX5" fmla="*/ 4116653 w 4673514"/>
              <a:gd name="connsiteY5" fmla="*/ 2158442 h 4089797"/>
              <a:gd name="connsiteX6" fmla="*/ 3119126 w 4673514"/>
              <a:gd name="connsiteY6" fmla="*/ 2606050 h 4089797"/>
              <a:gd name="connsiteX7" fmla="*/ 2761040 w 4673514"/>
              <a:gd name="connsiteY7" fmla="*/ 3814593 h 4089797"/>
              <a:gd name="connsiteX8" fmla="*/ 2089626 w 4673514"/>
              <a:gd name="connsiteY8" fmla="*/ 3418140 h 4089797"/>
              <a:gd name="connsiteX9" fmla="*/ 1552497 w 4673514"/>
              <a:gd name="connsiteY9" fmla="*/ 2420613 h 4089797"/>
              <a:gd name="connsiteX10" fmla="*/ 459053 w 4673514"/>
              <a:gd name="connsiteY10" fmla="*/ 4070370 h 4089797"/>
              <a:gd name="connsiteX11" fmla="*/ 24234 w 4673514"/>
              <a:gd name="connsiteY11" fmla="*/ 1084181 h 4089797"/>
              <a:gd name="connsiteX12" fmla="*/ 1124071 w 4673514"/>
              <a:gd name="connsiteY12" fmla="*/ 1755594 h 4089797"/>
              <a:gd name="connsiteX0" fmla="*/ 1124071 w 4116807"/>
              <a:gd name="connsiteY0" fmla="*/ 1733409 h 4067612"/>
              <a:gd name="connsiteX1" fmla="*/ 1315904 w 4116807"/>
              <a:gd name="connsiteY1" fmla="*/ 889347 h 4067612"/>
              <a:gd name="connsiteX2" fmla="*/ 2594785 w 4116807"/>
              <a:gd name="connsiteY2" fmla="*/ 2161834 h 4067612"/>
              <a:gd name="connsiteX3" fmla="*/ 2780222 w 4116807"/>
              <a:gd name="connsiteY3" fmla="*/ 526 h 4067612"/>
              <a:gd name="connsiteX4" fmla="*/ 3042393 w 4116807"/>
              <a:gd name="connsiteY4" fmla="*/ 1957213 h 4067612"/>
              <a:gd name="connsiteX5" fmla="*/ 4116653 w 4116807"/>
              <a:gd name="connsiteY5" fmla="*/ 2136257 h 4067612"/>
              <a:gd name="connsiteX6" fmla="*/ 3119126 w 4116807"/>
              <a:gd name="connsiteY6" fmla="*/ 2583865 h 4067612"/>
              <a:gd name="connsiteX7" fmla="*/ 2761040 w 4116807"/>
              <a:gd name="connsiteY7" fmla="*/ 3792408 h 4067612"/>
              <a:gd name="connsiteX8" fmla="*/ 2089626 w 4116807"/>
              <a:gd name="connsiteY8" fmla="*/ 3395955 h 4067612"/>
              <a:gd name="connsiteX9" fmla="*/ 1552497 w 4116807"/>
              <a:gd name="connsiteY9" fmla="*/ 2398428 h 4067612"/>
              <a:gd name="connsiteX10" fmla="*/ 459053 w 4116807"/>
              <a:gd name="connsiteY10" fmla="*/ 4048185 h 4067612"/>
              <a:gd name="connsiteX11" fmla="*/ 24234 w 4116807"/>
              <a:gd name="connsiteY11" fmla="*/ 1061996 h 4067612"/>
              <a:gd name="connsiteX12" fmla="*/ 1124071 w 4116807"/>
              <a:gd name="connsiteY12" fmla="*/ 1733409 h 4067612"/>
              <a:gd name="connsiteX0" fmla="*/ 1124071 w 4116807"/>
              <a:gd name="connsiteY0" fmla="*/ 1748640 h 4082843"/>
              <a:gd name="connsiteX1" fmla="*/ 1315904 w 4116807"/>
              <a:gd name="connsiteY1" fmla="*/ 904578 h 4082843"/>
              <a:gd name="connsiteX2" fmla="*/ 2594785 w 4116807"/>
              <a:gd name="connsiteY2" fmla="*/ 2177065 h 4082843"/>
              <a:gd name="connsiteX3" fmla="*/ 2780222 w 4116807"/>
              <a:gd name="connsiteY3" fmla="*/ 15757 h 4082843"/>
              <a:gd name="connsiteX4" fmla="*/ 3708478 w 4116807"/>
              <a:gd name="connsiteY4" fmla="*/ 1238151 h 4082843"/>
              <a:gd name="connsiteX5" fmla="*/ 3042393 w 4116807"/>
              <a:gd name="connsiteY5" fmla="*/ 1972444 h 4082843"/>
              <a:gd name="connsiteX6" fmla="*/ 4116653 w 4116807"/>
              <a:gd name="connsiteY6" fmla="*/ 2151488 h 4082843"/>
              <a:gd name="connsiteX7" fmla="*/ 3119126 w 4116807"/>
              <a:gd name="connsiteY7" fmla="*/ 2599096 h 4082843"/>
              <a:gd name="connsiteX8" fmla="*/ 2761040 w 4116807"/>
              <a:gd name="connsiteY8" fmla="*/ 3807639 h 4082843"/>
              <a:gd name="connsiteX9" fmla="*/ 2089626 w 4116807"/>
              <a:gd name="connsiteY9" fmla="*/ 3411186 h 4082843"/>
              <a:gd name="connsiteX10" fmla="*/ 1552497 w 4116807"/>
              <a:gd name="connsiteY10" fmla="*/ 2413659 h 4082843"/>
              <a:gd name="connsiteX11" fmla="*/ 459053 w 4116807"/>
              <a:gd name="connsiteY11" fmla="*/ 4063416 h 4082843"/>
              <a:gd name="connsiteX12" fmla="*/ 24234 w 4116807"/>
              <a:gd name="connsiteY12" fmla="*/ 1077227 h 4082843"/>
              <a:gd name="connsiteX13" fmla="*/ 1124071 w 4116807"/>
              <a:gd name="connsiteY13" fmla="*/ 1748640 h 4082843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6807" h="4088450">
                <a:moveTo>
                  <a:pt x="1124071" y="1754247"/>
                </a:moveTo>
                <a:cubicBezTo>
                  <a:pt x="1339349" y="1725472"/>
                  <a:pt x="1070785" y="838781"/>
                  <a:pt x="1315904" y="910185"/>
                </a:cubicBezTo>
                <a:cubicBezTo>
                  <a:pt x="1561023" y="981589"/>
                  <a:pt x="2350732" y="2330809"/>
                  <a:pt x="2594785" y="2182672"/>
                </a:cubicBezTo>
                <a:cubicBezTo>
                  <a:pt x="2838838" y="2034535"/>
                  <a:pt x="2594607" y="177850"/>
                  <a:pt x="2780222" y="21364"/>
                </a:cubicBezTo>
                <a:cubicBezTo>
                  <a:pt x="2965838" y="-135122"/>
                  <a:pt x="3831038" y="597924"/>
                  <a:pt x="3708478" y="1243758"/>
                </a:cubicBezTo>
                <a:cubicBezTo>
                  <a:pt x="3573130" y="1704156"/>
                  <a:pt x="2974364" y="1825828"/>
                  <a:pt x="3042393" y="1978051"/>
                </a:cubicBezTo>
                <a:cubicBezTo>
                  <a:pt x="3110422" y="2130274"/>
                  <a:pt x="4103864" y="2052653"/>
                  <a:pt x="4116653" y="2157095"/>
                </a:cubicBezTo>
                <a:cubicBezTo>
                  <a:pt x="4129442" y="2261537"/>
                  <a:pt x="3345062" y="2328678"/>
                  <a:pt x="3119126" y="2604703"/>
                </a:cubicBezTo>
                <a:cubicBezTo>
                  <a:pt x="2893191" y="2880728"/>
                  <a:pt x="2932623" y="3677898"/>
                  <a:pt x="2761040" y="3813246"/>
                </a:cubicBezTo>
                <a:cubicBezTo>
                  <a:pt x="2589457" y="3948594"/>
                  <a:pt x="2291050" y="3649123"/>
                  <a:pt x="2089626" y="3416793"/>
                </a:cubicBezTo>
                <a:cubicBezTo>
                  <a:pt x="1888202" y="3184463"/>
                  <a:pt x="1824259" y="2310561"/>
                  <a:pt x="1552497" y="2419266"/>
                </a:cubicBezTo>
                <a:cubicBezTo>
                  <a:pt x="1280735" y="2527971"/>
                  <a:pt x="713763" y="4291762"/>
                  <a:pt x="459053" y="4069023"/>
                </a:cubicBezTo>
                <a:cubicBezTo>
                  <a:pt x="204343" y="3846284"/>
                  <a:pt x="-86602" y="1468630"/>
                  <a:pt x="24234" y="1082834"/>
                </a:cubicBezTo>
                <a:cubicBezTo>
                  <a:pt x="135070" y="697038"/>
                  <a:pt x="908793" y="1783022"/>
                  <a:pt x="1124071" y="1754247"/>
                </a:cubicBezTo>
                <a:close/>
              </a:path>
            </a:pathLst>
          </a:custGeom>
          <a:solidFill>
            <a:srgbClr val="E41A1C">
              <a:alpha val="9804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713702" y="3563437"/>
            <a:ext cx="361962" cy="36196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51859" y="4019772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445715" y="4374384"/>
            <a:ext cx="433646" cy="43364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284756" y="4121971"/>
            <a:ext cx="252412" cy="25241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813538" y="4052022"/>
            <a:ext cx="530736" cy="53073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299001" y="4603972"/>
            <a:ext cx="131185" cy="131185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529200" y="4941058"/>
            <a:ext cx="284338" cy="284338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253303" y="3754681"/>
            <a:ext cx="140677" cy="14067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319757" y="3563437"/>
            <a:ext cx="160437" cy="16043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369851" y="3051296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296017" y="4968127"/>
            <a:ext cx="230199" cy="23019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984707" y="3573721"/>
            <a:ext cx="197488" cy="19748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625712" y="2373160"/>
            <a:ext cx="343545" cy="343545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135816" y="3333238"/>
            <a:ext cx="279601" cy="279601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995638" y="3788856"/>
            <a:ext cx="213004" cy="213004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411116" y="3856232"/>
            <a:ext cx="421793" cy="421793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9206880" y="4920484"/>
            <a:ext cx="175858" cy="17585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734439" y="4072756"/>
            <a:ext cx="334209" cy="3342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9620617" y="3989500"/>
            <a:ext cx="132472" cy="132472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9969257" y="3038886"/>
            <a:ext cx="127509" cy="1275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Соединительная линия уступом 47"/>
          <p:cNvCxnSpPr/>
          <p:nvPr/>
        </p:nvCxnSpPr>
        <p:spPr>
          <a:xfrm>
            <a:off x="4641645" y="3281495"/>
            <a:ext cx="2104730" cy="2042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8" name="Группа 1027"/>
          <p:cNvGrpSpPr/>
          <p:nvPr/>
        </p:nvGrpSpPr>
        <p:grpSpPr>
          <a:xfrm>
            <a:off x="5302862" y="2988428"/>
            <a:ext cx="800428" cy="800428"/>
            <a:chOff x="396240" y="1690688"/>
            <a:chExt cx="769620" cy="76962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396240" y="1690688"/>
              <a:ext cx="769620" cy="769620"/>
            </a:xfrm>
            <a:prstGeom prst="line">
              <a:avLst/>
            </a:prstGeom>
            <a:ln w="57150">
              <a:solidFill>
                <a:srgbClr val="E41A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Прямая соединительная линия 1026"/>
            <p:cNvCxnSpPr/>
            <p:nvPr/>
          </p:nvCxnSpPr>
          <p:spPr>
            <a:xfrm flipV="1">
              <a:off x="396240" y="1690688"/>
              <a:ext cx="769620" cy="769620"/>
            </a:xfrm>
            <a:prstGeom prst="line">
              <a:avLst/>
            </a:prstGeom>
            <a:ln w="57150">
              <a:solidFill>
                <a:srgbClr val="E41A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5" name="Прямая со стрелкой 1034"/>
          <p:cNvCxnSpPr/>
          <p:nvPr/>
        </p:nvCxnSpPr>
        <p:spPr>
          <a:xfrm flipH="1">
            <a:off x="2480194" y="3223245"/>
            <a:ext cx="889657" cy="389594"/>
          </a:xfrm>
          <a:prstGeom prst="straightConnector1">
            <a:avLst/>
          </a:prstGeom>
          <a:ln>
            <a:solidFill>
              <a:srgbClr val="377EB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6" name="TextBox 1035"/>
              <p:cNvSpPr txBox="1"/>
              <p:nvPr/>
            </p:nvSpPr>
            <p:spPr>
              <a:xfrm>
                <a:off x="2759952" y="3116078"/>
                <a:ext cx="2566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036" name="TextBox 10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952" y="3116078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8571" r="-26190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Прямая со стрелкой 80"/>
          <p:cNvCxnSpPr/>
          <p:nvPr/>
        </p:nvCxnSpPr>
        <p:spPr>
          <a:xfrm flipH="1">
            <a:off x="7436644" y="4278025"/>
            <a:ext cx="123825" cy="690102"/>
          </a:xfrm>
          <a:prstGeom prst="straightConnector1">
            <a:avLst/>
          </a:prstGeom>
          <a:ln>
            <a:solidFill>
              <a:srgbClr val="E41A1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7182195" y="4419306"/>
                <a:ext cx="256609" cy="377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2195" y="4419306"/>
                <a:ext cx="256609" cy="377476"/>
              </a:xfrm>
              <a:prstGeom prst="rect">
                <a:avLst/>
              </a:prstGeom>
              <a:blipFill>
                <a:blip r:embed="rId3"/>
                <a:stretch>
                  <a:fillRect l="-28571" t="-3226" r="-100000" b="-80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blipFill>
                <a:blip r:embed="rId4"/>
                <a:stretch>
                  <a:fillRect l="-26667" r="-22222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blipFill>
                <a:blip r:embed="rId2"/>
                <a:stretch>
                  <a:fillRect l="-27907" r="-23256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4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01" y="2284157"/>
            <a:ext cx="7246596" cy="9738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Gromov-Wasserstein distance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4427067" y="3330328"/>
            <a:ext cx="6926733" cy="2772022"/>
            <a:chOff x="646956" y="1799978"/>
            <a:chExt cx="10216226" cy="4088450"/>
          </a:xfrm>
        </p:grpSpPr>
        <p:sp>
          <p:nvSpPr>
            <p:cNvPr id="13" name="Полилиния 12"/>
            <p:cNvSpPr/>
            <p:nvPr/>
          </p:nvSpPr>
          <p:spPr>
            <a:xfrm>
              <a:off x="646956" y="2373160"/>
              <a:ext cx="3994689" cy="3418911"/>
            </a:xfrm>
            <a:custGeom>
              <a:avLst/>
              <a:gdLst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41793 w 3694184"/>
                <a:gd name="connsiteY34" fmla="*/ 633046 h 3152442"/>
                <a:gd name="connsiteX35" fmla="*/ 754582 w 3694184"/>
                <a:gd name="connsiteY35" fmla="*/ 613863 h 3152442"/>
                <a:gd name="connsiteX36" fmla="*/ 773765 w 3694184"/>
                <a:gd name="connsiteY36" fmla="*/ 569102 h 3152442"/>
                <a:gd name="connsiteX37" fmla="*/ 780160 w 3694184"/>
                <a:gd name="connsiteY37" fmla="*/ 549919 h 3152442"/>
                <a:gd name="connsiteX38" fmla="*/ 792949 w 3694184"/>
                <a:gd name="connsiteY38" fmla="*/ 517947 h 3152442"/>
                <a:gd name="connsiteX39" fmla="*/ 799343 w 3694184"/>
                <a:gd name="connsiteY39" fmla="*/ 498764 h 3152442"/>
                <a:gd name="connsiteX40" fmla="*/ 831315 w 3694184"/>
                <a:gd name="connsiteY40" fmla="*/ 492369 h 3152442"/>
                <a:gd name="connsiteX41" fmla="*/ 876076 w 3694184"/>
                <a:gd name="connsiteY41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41793 w 3694184"/>
                <a:gd name="connsiteY34" fmla="*/ 633046 h 3152442"/>
                <a:gd name="connsiteX35" fmla="*/ 773765 w 3694184"/>
                <a:gd name="connsiteY35" fmla="*/ 569102 h 3152442"/>
                <a:gd name="connsiteX36" fmla="*/ 780160 w 3694184"/>
                <a:gd name="connsiteY36" fmla="*/ 549919 h 3152442"/>
                <a:gd name="connsiteX37" fmla="*/ 792949 w 3694184"/>
                <a:gd name="connsiteY37" fmla="*/ 517947 h 3152442"/>
                <a:gd name="connsiteX38" fmla="*/ 799343 w 3694184"/>
                <a:gd name="connsiteY38" fmla="*/ 498764 h 3152442"/>
                <a:gd name="connsiteX39" fmla="*/ 831315 w 3694184"/>
                <a:gd name="connsiteY39" fmla="*/ 492369 h 3152442"/>
                <a:gd name="connsiteX40" fmla="*/ 876076 w 3694184"/>
                <a:gd name="connsiteY40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799343 w 3694184"/>
                <a:gd name="connsiteY37" fmla="*/ 498764 h 3152442"/>
                <a:gd name="connsiteX38" fmla="*/ 831315 w 3694184"/>
                <a:gd name="connsiteY38" fmla="*/ 492369 h 3152442"/>
                <a:gd name="connsiteX39" fmla="*/ 876076 w 3694184"/>
                <a:gd name="connsiteY39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831315 w 3694184"/>
                <a:gd name="connsiteY37" fmla="*/ 492369 h 3152442"/>
                <a:gd name="connsiteX38" fmla="*/ 876076 w 3694184"/>
                <a:gd name="connsiteY38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876076 w 3694184"/>
                <a:gd name="connsiteY37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876076 w 3694184"/>
                <a:gd name="connsiteY36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876076 w 3694184"/>
                <a:gd name="connsiteY35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876076 w 3694184"/>
                <a:gd name="connsiteY34" fmla="*/ 498764 h 3152442"/>
                <a:gd name="connsiteX0" fmla="*/ 729004 w 3694184"/>
                <a:gd name="connsiteY0" fmla="*/ 65862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0" fmla="*/ 709821 w 3694184"/>
                <a:gd name="connsiteY0" fmla="*/ 677807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0" fmla="*/ 709821 w 3694184"/>
                <a:gd name="connsiteY0" fmla="*/ 677807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30" fmla="*/ 671455 w 3694184"/>
                <a:gd name="connsiteY30" fmla="*/ 728962 h 3152442"/>
                <a:gd name="connsiteX31" fmla="*/ 709821 w 3694184"/>
                <a:gd name="connsiteY31" fmla="*/ 677807 h 3152442"/>
                <a:gd name="connsiteX0" fmla="*/ 709821 w 3694184"/>
                <a:gd name="connsiteY0" fmla="*/ 677807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30" fmla="*/ 709821 w 3694184"/>
                <a:gd name="connsiteY30" fmla="*/ 677807 h 3152442"/>
                <a:gd name="connsiteX0" fmla="*/ 581933 w 3694184"/>
                <a:gd name="connsiteY0" fmla="*/ 824878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460439 w 3694184"/>
                <a:gd name="connsiteY29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294185 w 3694184"/>
                <a:gd name="connsiteY28" fmla="*/ 863244 h 3152442"/>
                <a:gd name="connsiteX29" fmla="*/ 460439 w 3694184"/>
                <a:gd name="connsiteY29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460439 w 3694184"/>
                <a:gd name="connsiteY28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60439 w 3694184"/>
                <a:gd name="connsiteY27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460439 w 3694184"/>
                <a:gd name="connsiteY26" fmla="*/ 588285 h 3152442"/>
                <a:gd name="connsiteX0" fmla="*/ 460439 w 3694184"/>
                <a:gd name="connsiteY0" fmla="*/ 588285 h 3152442"/>
                <a:gd name="connsiteX1" fmla="*/ 1189402 w 3694184"/>
                <a:gd name="connsiteY1" fmla="*/ 300537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638056 h 3202213"/>
                <a:gd name="connsiteX1" fmla="*/ 1387629 w 3694184"/>
                <a:gd name="connsiteY1" fmla="*/ 1546061 h 3202213"/>
                <a:gd name="connsiteX2" fmla="*/ 1835237 w 3694184"/>
                <a:gd name="connsiteY2" fmla="*/ 126504 h 3202213"/>
                <a:gd name="connsiteX3" fmla="*/ 2154957 w 3694184"/>
                <a:gd name="connsiteY3" fmla="*/ 62560 h 3202213"/>
                <a:gd name="connsiteX4" fmla="*/ 2679298 w 3694184"/>
                <a:gd name="connsiteY4" fmla="*/ 49771 h 3202213"/>
                <a:gd name="connsiteX5" fmla="*/ 2858342 w 3694184"/>
                <a:gd name="connsiteY5" fmla="*/ 62560 h 3202213"/>
                <a:gd name="connsiteX6" fmla="*/ 3184456 w 3694184"/>
                <a:gd name="connsiteY6" fmla="*/ 139293 h 3202213"/>
                <a:gd name="connsiteX7" fmla="*/ 3606487 w 3694184"/>
                <a:gd name="connsiteY7" fmla="*/ 433435 h 3202213"/>
                <a:gd name="connsiteX8" fmla="*/ 3657642 w 3694184"/>
                <a:gd name="connsiteY8" fmla="*/ 529352 h 3202213"/>
                <a:gd name="connsiteX9" fmla="*/ 3638459 w 3694184"/>
                <a:gd name="connsiteY9" fmla="*/ 1040904 h 3202213"/>
                <a:gd name="connsiteX10" fmla="*/ 3401866 w 3694184"/>
                <a:gd name="connsiteY10" fmla="*/ 1622795 h 3202213"/>
                <a:gd name="connsiteX11" fmla="*/ 2960652 w 3694184"/>
                <a:gd name="connsiteY11" fmla="*/ 2537195 h 3202213"/>
                <a:gd name="connsiteX12" fmla="*/ 2871130 w 3694184"/>
                <a:gd name="connsiteY12" fmla="*/ 2735422 h 3202213"/>
                <a:gd name="connsiteX13" fmla="*/ 2775214 w 3694184"/>
                <a:gd name="connsiteY13" fmla="*/ 3010381 h 3202213"/>
                <a:gd name="connsiteX14" fmla="*/ 2692087 w 3694184"/>
                <a:gd name="connsiteY14" fmla="*/ 3144663 h 3202213"/>
                <a:gd name="connsiteX15" fmla="*/ 2391550 w 3694184"/>
                <a:gd name="connsiteY15" fmla="*/ 3202213 h 3202213"/>
                <a:gd name="connsiteX16" fmla="*/ 2039858 w 3694184"/>
                <a:gd name="connsiteY16" fmla="*/ 3183030 h 3202213"/>
                <a:gd name="connsiteX17" fmla="*/ 1336473 w 3694184"/>
                <a:gd name="connsiteY17" fmla="*/ 3016775 h 3202213"/>
                <a:gd name="connsiteX18" fmla="*/ 792949 w 3694184"/>
                <a:gd name="connsiteY18" fmla="*/ 2914465 h 3202213"/>
                <a:gd name="connsiteX19" fmla="*/ 313368 w 3694184"/>
                <a:gd name="connsiteY19" fmla="*/ 2812154 h 3202213"/>
                <a:gd name="connsiteX20" fmla="*/ 198269 w 3694184"/>
                <a:gd name="connsiteY20" fmla="*/ 2786577 h 3202213"/>
                <a:gd name="connsiteX21" fmla="*/ 44803 w 3694184"/>
                <a:gd name="connsiteY21" fmla="*/ 2697055 h 3202213"/>
                <a:gd name="connsiteX22" fmla="*/ 19225 w 3694184"/>
                <a:gd name="connsiteY22" fmla="*/ 2639505 h 3202213"/>
                <a:gd name="connsiteX23" fmla="*/ 42 w 3694184"/>
                <a:gd name="connsiteY23" fmla="*/ 2543589 h 3202213"/>
                <a:gd name="connsiteX24" fmla="*/ 70381 w 3694184"/>
                <a:gd name="connsiteY24" fmla="*/ 2038431 h 3202213"/>
                <a:gd name="connsiteX25" fmla="*/ 460439 w 3694184"/>
                <a:gd name="connsiteY25" fmla="*/ 638056 h 3202213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679298 w 3694184"/>
                <a:gd name="connsiteY3" fmla="*/ 0 h 3152442"/>
                <a:gd name="connsiteX4" fmla="*/ 2858342 w 3694184"/>
                <a:gd name="connsiteY4" fmla="*/ 12789 h 3152442"/>
                <a:gd name="connsiteX5" fmla="*/ 3184456 w 3694184"/>
                <a:gd name="connsiteY5" fmla="*/ 89522 h 3152442"/>
                <a:gd name="connsiteX6" fmla="*/ 3606487 w 3694184"/>
                <a:gd name="connsiteY6" fmla="*/ 383664 h 3152442"/>
                <a:gd name="connsiteX7" fmla="*/ 3657642 w 3694184"/>
                <a:gd name="connsiteY7" fmla="*/ 479581 h 3152442"/>
                <a:gd name="connsiteX8" fmla="*/ 3638459 w 3694184"/>
                <a:gd name="connsiteY8" fmla="*/ 991133 h 3152442"/>
                <a:gd name="connsiteX9" fmla="*/ 3401866 w 3694184"/>
                <a:gd name="connsiteY9" fmla="*/ 1573024 h 3152442"/>
                <a:gd name="connsiteX10" fmla="*/ 2960652 w 3694184"/>
                <a:gd name="connsiteY10" fmla="*/ 2487424 h 3152442"/>
                <a:gd name="connsiteX11" fmla="*/ 2871130 w 3694184"/>
                <a:gd name="connsiteY11" fmla="*/ 2685651 h 3152442"/>
                <a:gd name="connsiteX12" fmla="*/ 2775214 w 3694184"/>
                <a:gd name="connsiteY12" fmla="*/ 2960610 h 3152442"/>
                <a:gd name="connsiteX13" fmla="*/ 2692087 w 3694184"/>
                <a:gd name="connsiteY13" fmla="*/ 3094892 h 3152442"/>
                <a:gd name="connsiteX14" fmla="*/ 2391550 w 3694184"/>
                <a:gd name="connsiteY14" fmla="*/ 3152442 h 3152442"/>
                <a:gd name="connsiteX15" fmla="*/ 2039858 w 3694184"/>
                <a:gd name="connsiteY15" fmla="*/ 3133259 h 3152442"/>
                <a:gd name="connsiteX16" fmla="*/ 1336473 w 3694184"/>
                <a:gd name="connsiteY16" fmla="*/ 2967004 h 3152442"/>
                <a:gd name="connsiteX17" fmla="*/ 792949 w 3694184"/>
                <a:gd name="connsiteY17" fmla="*/ 2864694 h 3152442"/>
                <a:gd name="connsiteX18" fmla="*/ 313368 w 3694184"/>
                <a:gd name="connsiteY18" fmla="*/ 2762383 h 3152442"/>
                <a:gd name="connsiteX19" fmla="*/ 198269 w 3694184"/>
                <a:gd name="connsiteY19" fmla="*/ 2736806 h 3152442"/>
                <a:gd name="connsiteX20" fmla="*/ 44803 w 3694184"/>
                <a:gd name="connsiteY20" fmla="*/ 2647284 h 3152442"/>
                <a:gd name="connsiteX21" fmla="*/ 19225 w 3694184"/>
                <a:gd name="connsiteY21" fmla="*/ 2589734 h 3152442"/>
                <a:gd name="connsiteX22" fmla="*/ 42 w 3694184"/>
                <a:gd name="connsiteY22" fmla="*/ 2493818 h 3152442"/>
                <a:gd name="connsiteX23" fmla="*/ 70381 w 3694184"/>
                <a:gd name="connsiteY23" fmla="*/ 1988660 h 3152442"/>
                <a:gd name="connsiteX24" fmla="*/ 460439 w 3694184"/>
                <a:gd name="connsiteY24" fmla="*/ 588285 h 3152442"/>
                <a:gd name="connsiteX0" fmla="*/ 460439 w 3694184"/>
                <a:gd name="connsiteY0" fmla="*/ 588285 h 3161201"/>
                <a:gd name="connsiteX1" fmla="*/ 1195797 w 3694184"/>
                <a:gd name="connsiteY1" fmla="*/ 633046 h 3161201"/>
                <a:gd name="connsiteX2" fmla="*/ 1835237 w 3694184"/>
                <a:gd name="connsiteY2" fmla="*/ 76733 h 3161201"/>
                <a:gd name="connsiteX3" fmla="*/ 2679298 w 3694184"/>
                <a:gd name="connsiteY3" fmla="*/ 0 h 3161201"/>
                <a:gd name="connsiteX4" fmla="*/ 2858342 w 3694184"/>
                <a:gd name="connsiteY4" fmla="*/ 12789 h 3161201"/>
                <a:gd name="connsiteX5" fmla="*/ 3184456 w 3694184"/>
                <a:gd name="connsiteY5" fmla="*/ 89522 h 3161201"/>
                <a:gd name="connsiteX6" fmla="*/ 3606487 w 3694184"/>
                <a:gd name="connsiteY6" fmla="*/ 383664 h 3161201"/>
                <a:gd name="connsiteX7" fmla="*/ 3657642 w 3694184"/>
                <a:gd name="connsiteY7" fmla="*/ 479581 h 3161201"/>
                <a:gd name="connsiteX8" fmla="*/ 3638459 w 3694184"/>
                <a:gd name="connsiteY8" fmla="*/ 991133 h 3161201"/>
                <a:gd name="connsiteX9" fmla="*/ 3401866 w 3694184"/>
                <a:gd name="connsiteY9" fmla="*/ 1573024 h 3161201"/>
                <a:gd name="connsiteX10" fmla="*/ 2960652 w 3694184"/>
                <a:gd name="connsiteY10" fmla="*/ 2487424 h 3161201"/>
                <a:gd name="connsiteX11" fmla="*/ 2871130 w 3694184"/>
                <a:gd name="connsiteY11" fmla="*/ 2685651 h 3161201"/>
                <a:gd name="connsiteX12" fmla="*/ 2775214 w 3694184"/>
                <a:gd name="connsiteY12" fmla="*/ 2960610 h 3161201"/>
                <a:gd name="connsiteX13" fmla="*/ 2692087 w 3694184"/>
                <a:gd name="connsiteY13" fmla="*/ 3094892 h 3161201"/>
                <a:gd name="connsiteX14" fmla="*/ 2391550 w 3694184"/>
                <a:gd name="connsiteY14" fmla="*/ 3152442 h 3161201"/>
                <a:gd name="connsiteX15" fmla="*/ 2039858 w 3694184"/>
                <a:gd name="connsiteY15" fmla="*/ 3133259 h 3161201"/>
                <a:gd name="connsiteX16" fmla="*/ 1374839 w 3694184"/>
                <a:gd name="connsiteY16" fmla="*/ 2832722 h 3161201"/>
                <a:gd name="connsiteX17" fmla="*/ 792949 w 3694184"/>
                <a:gd name="connsiteY17" fmla="*/ 2864694 h 3161201"/>
                <a:gd name="connsiteX18" fmla="*/ 313368 w 3694184"/>
                <a:gd name="connsiteY18" fmla="*/ 2762383 h 3161201"/>
                <a:gd name="connsiteX19" fmla="*/ 198269 w 3694184"/>
                <a:gd name="connsiteY19" fmla="*/ 2736806 h 3161201"/>
                <a:gd name="connsiteX20" fmla="*/ 44803 w 3694184"/>
                <a:gd name="connsiteY20" fmla="*/ 2647284 h 3161201"/>
                <a:gd name="connsiteX21" fmla="*/ 19225 w 3694184"/>
                <a:gd name="connsiteY21" fmla="*/ 2589734 h 3161201"/>
                <a:gd name="connsiteX22" fmla="*/ 42 w 3694184"/>
                <a:gd name="connsiteY22" fmla="*/ 2493818 h 3161201"/>
                <a:gd name="connsiteX23" fmla="*/ 70381 w 3694184"/>
                <a:gd name="connsiteY23" fmla="*/ 1988660 h 3161201"/>
                <a:gd name="connsiteX24" fmla="*/ 460439 w 3694184"/>
                <a:gd name="connsiteY24" fmla="*/ 588285 h 3161201"/>
                <a:gd name="connsiteX0" fmla="*/ 461073 w 3694818"/>
                <a:gd name="connsiteY0" fmla="*/ 588285 h 3161201"/>
                <a:gd name="connsiteX1" fmla="*/ 1196431 w 3694818"/>
                <a:gd name="connsiteY1" fmla="*/ 633046 h 3161201"/>
                <a:gd name="connsiteX2" fmla="*/ 1835871 w 3694818"/>
                <a:gd name="connsiteY2" fmla="*/ 76733 h 3161201"/>
                <a:gd name="connsiteX3" fmla="*/ 2679932 w 3694818"/>
                <a:gd name="connsiteY3" fmla="*/ 0 h 3161201"/>
                <a:gd name="connsiteX4" fmla="*/ 2858976 w 3694818"/>
                <a:gd name="connsiteY4" fmla="*/ 12789 h 3161201"/>
                <a:gd name="connsiteX5" fmla="*/ 3185090 w 3694818"/>
                <a:gd name="connsiteY5" fmla="*/ 89522 h 3161201"/>
                <a:gd name="connsiteX6" fmla="*/ 3607121 w 3694818"/>
                <a:gd name="connsiteY6" fmla="*/ 383664 h 3161201"/>
                <a:gd name="connsiteX7" fmla="*/ 3658276 w 3694818"/>
                <a:gd name="connsiteY7" fmla="*/ 479581 h 3161201"/>
                <a:gd name="connsiteX8" fmla="*/ 3639093 w 3694818"/>
                <a:gd name="connsiteY8" fmla="*/ 991133 h 3161201"/>
                <a:gd name="connsiteX9" fmla="*/ 3402500 w 3694818"/>
                <a:gd name="connsiteY9" fmla="*/ 1573024 h 3161201"/>
                <a:gd name="connsiteX10" fmla="*/ 2961286 w 3694818"/>
                <a:gd name="connsiteY10" fmla="*/ 2487424 h 3161201"/>
                <a:gd name="connsiteX11" fmla="*/ 2871764 w 3694818"/>
                <a:gd name="connsiteY11" fmla="*/ 2685651 h 3161201"/>
                <a:gd name="connsiteX12" fmla="*/ 2775848 w 3694818"/>
                <a:gd name="connsiteY12" fmla="*/ 2960610 h 3161201"/>
                <a:gd name="connsiteX13" fmla="*/ 2692721 w 3694818"/>
                <a:gd name="connsiteY13" fmla="*/ 3094892 h 3161201"/>
                <a:gd name="connsiteX14" fmla="*/ 2392184 w 3694818"/>
                <a:gd name="connsiteY14" fmla="*/ 3152442 h 3161201"/>
                <a:gd name="connsiteX15" fmla="*/ 2040492 w 3694818"/>
                <a:gd name="connsiteY15" fmla="*/ 3133259 h 3161201"/>
                <a:gd name="connsiteX16" fmla="*/ 1375473 w 3694818"/>
                <a:gd name="connsiteY16" fmla="*/ 2832722 h 3161201"/>
                <a:gd name="connsiteX17" fmla="*/ 793583 w 3694818"/>
                <a:gd name="connsiteY17" fmla="*/ 2864694 h 3161201"/>
                <a:gd name="connsiteX18" fmla="*/ 314002 w 3694818"/>
                <a:gd name="connsiteY18" fmla="*/ 2762383 h 3161201"/>
                <a:gd name="connsiteX19" fmla="*/ 198903 w 3694818"/>
                <a:gd name="connsiteY19" fmla="*/ 2736806 h 3161201"/>
                <a:gd name="connsiteX20" fmla="*/ 45437 w 3694818"/>
                <a:gd name="connsiteY20" fmla="*/ 2647284 h 3161201"/>
                <a:gd name="connsiteX21" fmla="*/ 676 w 3694818"/>
                <a:gd name="connsiteY21" fmla="*/ 2493818 h 3161201"/>
                <a:gd name="connsiteX22" fmla="*/ 71015 w 3694818"/>
                <a:gd name="connsiteY22" fmla="*/ 1988660 h 3161201"/>
                <a:gd name="connsiteX23" fmla="*/ 461073 w 3694818"/>
                <a:gd name="connsiteY23" fmla="*/ 588285 h 3161201"/>
                <a:gd name="connsiteX0" fmla="*/ 748197 w 3981942"/>
                <a:gd name="connsiteY0" fmla="*/ 588285 h 3161201"/>
                <a:gd name="connsiteX1" fmla="*/ 1483555 w 3981942"/>
                <a:gd name="connsiteY1" fmla="*/ 633046 h 3161201"/>
                <a:gd name="connsiteX2" fmla="*/ 2122995 w 3981942"/>
                <a:gd name="connsiteY2" fmla="*/ 76733 h 3161201"/>
                <a:gd name="connsiteX3" fmla="*/ 2967056 w 3981942"/>
                <a:gd name="connsiteY3" fmla="*/ 0 h 3161201"/>
                <a:gd name="connsiteX4" fmla="*/ 3146100 w 3981942"/>
                <a:gd name="connsiteY4" fmla="*/ 12789 h 3161201"/>
                <a:gd name="connsiteX5" fmla="*/ 3472214 w 3981942"/>
                <a:gd name="connsiteY5" fmla="*/ 89522 h 3161201"/>
                <a:gd name="connsiteX6" fmla="*/ 3894245 w 3981942"/>
                <a:gd name="connsiteY6" fmla="*/ 383664 h 3161201"/>
                <a:gd name="connsiteX7" fmla="*/ 3945400 w 3981942"/>
                <a:gd name="connsiteY7" fmla="*/ 479581 h 3161201"/>
                <a:gd name="connsiteX8" fmla="*/ 3926217 w 3981942"/>
                <a:gd name="connsiteY8" fmla="*/ 991133 h 3161201"/>
                <a:gd name="connsiteX9" fmla="*/ 3689624 w 3981942"/>
                <a:gd name="connsiteY9" fmla="*/ 1573024 h 3161201"/>
                <a:gd name="connsiteX10" fmla="*/ 3248410 w 3981942"/>
                <a:gd name="connsiteY10" fmla="*/ 2487424 h 3161201"/>
                <a:gd name="connsiteX11" fmla="*/ 3158888 w 3981942"/>
                <a:gd name="connsiteY11" fmla="*/ 2685651 h 3161201"/>
                <a:gd name="connsiteX12" fmla="*/ 3062972 w 3981942"/>
                <a:gd name="connsiteY12" fmla="*/ 2960610 h 3161201"/>
                <a:gd name="connsiteX13" fmla="*/ 2979845 w 3981942"/>
                <a:gd name="connsiteY13" fmla="*/ 3094892 h 3161201"/>
                <a:gd name="connsiteX14" fmla="*/ 2679308 w 3981942"/>
                <a:gd name="connsiteY14" fmla="*/ 3152442 h 3161201"/>
                <a:gd name="connsiteX15" fmla="*/ 2327616 w 3981942"/>
                <a:gd name="connsiteY15" fmla="*/ 3133259 h 3161201"/>
                <a:gd name="connsiteX16" fmla="*/ 1662597 w 3981942"/>
                <a:gd name="connsiteY16" fmla="*/ 2832722 h 3161201"/>
                <a:gd name="connsiteX17" fmla="*/ 1080707 w 3981942"/>
                <a:gd name="connsiteY17" fmla="*/ 2864694 h 3161201"/>
                <a:gd name="connsiteX18" fmla="*/ 601126 w 3981942"/>
                <a:gd name="connsiteY18" fmla="*/ 2762383 h 3161201"/>
                <a:gd name="connsiteX19" fmla="*/ 486027 w 3981942"/>
                <a:gd name="connsiteY19" fmla="*/ 2736806 h 3161201"/>
                <a:gd name="connsiteX20" fmla="*/ 332561 w 3981942"/>
                <a:gd name="connsiteY20" fmla="*/ 2647284 h 3161201"/>
                <a:gd name="connsiteX21" fmla="*/ 52 w 3981942"/>
                <a:gd name="connsiteY21" fmla="*/ 2493818 h 3161201"/>
                <a:gd name="connsiteX22" fmla="*/ 358139 w 3981942"/>
                <a:gd name="connsiteY22" fmla="*/ 1988660 h 3161201"/>
                <a:gd name="connsiteX23" fmla="*/ 748197 w 3981942"/>
                <a:gd name="connsiteY23" fmla="*/ 588285 h 3161201"/>
                <a:gd name="connsiteX0" fmla="*/ 436829 w 3670574"/>
                <a:gd name="connsiteY0" fmla="*/ 588285 h 3161201"/>
                <a:gd name="connsiteX1" fmla="*/ 1172187 w 3670574"/>
                <a:gd name="connsiteY1" fmla="*/ 633046 h 3161201"/>
                <a:gd name="connsiteX2" fmla="*/ 1811627 w 3670574"/>
                <a:gd name="connsiteY2" fmla="*/ 76733 h 3161201"/>
                <a:gd name="connsiteX3" fmla="*/ 2655688 w 3670574"/>
                <a:gd name="connsiteY3" fmla="*/ 0 h 3161201"/>
                <a:gd name="connsiteX4" fmla="*/ 2834732 w 3670574"/>
                <a:gd name="connsiteY4" fmla="*/ 12789 h 3161201"/>
                <a:gd name="connsiteX5" fmla="*/ 3160846 w 3670574"/>
                <a:gd name="connsiteY5" fmla="*/ 89522 h 3161201"/>
                <a:gd name="connsiteX6" fmla="*/ 3582877 w 3670574"/>
                <a:gd name="connsiteY6" fmla="*/ 383664 h 3161201"/>
                <a:gd name="connsiteX7" fmla="*/ 3634032 w 3670574"/>
                <a:gd name="connsiteY7" fmla="*/ 479581 h 3161201"/>
                <a:gd name="connsiteX8" fmla="*/ 3614849 w 3670574"/>
                <a:gd name="connsiteY8" fmla="*/ 991133 h 3161201"/>
                <a:gd name="connsiteX9" fmla="*/ 3378256 w 3670574"/>
                <a:gd name="connsiteY9" fmla="*/ 1573024 h 3161201"/>
                <a:gd name="connsiteX10" fmla="*/ 2937042 w 3670574"/>
                <a:gd name="connsiteY10" fmla="*/ 2487424 h 3161201"/>
                <a:gd name="connsiteX11" fmla="*/ 2847520 w 3670574"/>
                <a:gd name="connsiteY11" fmla="*/ 2685651 h 3161201"/>
                <a:gd name="connsiteX12" fmla="*/ 2751604 w 3670574"/>
                <a:gd name="connsiteY12" fmla="*/ 2960610 h 3161201"/>
                <a:gd name="connsiteX13" fmla="*/ 2668477 w 3670574"/>
                <a:gd name="connsiteY13" fmla="*/ 3094892 h 3161201"/>
                <a:gd name="connsiteX14" fmla="*/ 2367940 w 3670574"/>
                <a:gd name="connsiteY14" fmla="*/ 3152442 h 3161201"/>
                <a:gd name="connsiteX15" fmla="*/ 2016248 w 3670574"/>
                <a:gd name="connsiteY15" fmla="*/ 3133259 h 3161201"/>
                <a:gd name="connsiteX16" fmla="*/ 1351229 w 3670574"/>
                <a:gd name="connsiteY16" fmla="*/ 2832722 h 3161201"/>
                <a:gd name="connsiteX17" fmla="*/ 769339 w 3670574"/>
                <a:gd name="connsiteY17" fmla="*/ 2864694 h 3161201"/>
                <a:gd name="connsiteX18" fmla="*/ 289758 w 3670574"/>
                <a:gd name="connsiteY18" fmla="*/ 2762383 h 3161201"/>
                <a:gd name="connsiteX19" fmla="*/ 174659 w 3670574"/>
                <a:gd name="connsiteY19" fmla="*/ 2736806 h 3161201"/>
                <a:gd name="connsiteX20" fmla="*/ 21193 w 3670574"/>
                <a:gd name="connsiteY20" fmla="*/ 2647284 h 3161201"/>
                <a:gd name="connsiteX21" fmla="*/ 46771 w 3670574"/>
                <a:gd name="connsiteY21" fmla="*/ 1988660 h 3161201"/>
                <a:gd name="connsiteX22" fmla="*/ 436829 w 3670574"/>
                <a:gd name="connsiteY22" fmla="*/ 588285 h 3161201"/>
                <a:gd name="connsiteX0" fmla="*/ 538008 w 3771753"/>
                <a:gd name="connsiteY0" fmla="*/ 588285 h 3161201"/>
                <a:gd name="connsiteX1" fmla="*/ 1273366 w 3771753"/>
                <a:gd name="connsiteY1" fmla="*/ 633046 h 3161201"/>
                <a:gd name="connsiteX2" fmla="*/ 1912806 w 3771753"/>
                <a:gd name="connsiteY2" fmla="*/ 76733 h 3161201"/>
                <a:gd name="connsiteX3" fmla="*/ 2756867 w 3771753"/>
                <a:gd name="connsiteY3" fmla="*/ 0 h 3161201"/>
                <a:gd name="connsiteX4" fmla="*/ 2935911 w 3771753"/>
                <a:gd name="connsiteY4" fmla="*/ 12789 h 3161201"/>
                <a:gd name="connsiteX5" fmla="*/ 3262025 w 3771753"/>
                <a:gd name="connsiteY5" fmla="*/ 89522 h 3161201"/>
                <a:gd name="connsiteX6" fmla="*/ 3684056 w 3771753"/>
                <a:gd name="connsiteY6" fmla="*/ 383664 h 3161201"/>
                <a:gd name="connsiteX7" fmla="*/ 3735211 w 3771753"/>
                <a:gd name="connsiteY7" fmla="*/ 479581 h 3161201"/>
                <a:gd name="connsiteX8" fmla="*/ 3716028 w 3771753"/>
                <a:gd name="connsiteY8" fmla="*/ 991133 h 3161201"/>
                <a:gd name="connsiteX9" fmla="*/ 3479435 w 3771753"/>
                <a:gd name="connsiteY9" fmla="*/ 1573024 h 3161201"/>
                <a:gd name="connsiteX10" fmla="*/ 3038221 w 3771753"/>
                <a:gd name="connsiteY10" fmla="*/ 2487424 h 3161201"/>
                <a:gd name="connsiteX11" fmla="*/ 2948699 w 3771753"/>
                <a:gd name="connsiteY11" fmla="*/ 2685651 h 3161201"/>
                <a:gd name="connsiteX12" fmla="*/ 2852783 w 3771753"/>
                <a:gd name="connsiteY12" fmla="*/ 2960610 h 3161201"/>
                <a:gd name="connsiteX13" fmla="*/ 2769656 w 3771753"/>
                <a:gd name="connsiteY13" fmla="*/ 3094892 h 3161201"/>
                <a:gd name="connsiteX14" fmla="*/ 2469119 w 3771753"/>
                <a:gd name="connsiteY14" fmla="*/ 3152442 h 3161201"/>
                <a:gd name="connsiteX15" fmla="*/ 2117427 w 3771753"/>
                <a:gd name="connsiteY15" fmla="*/ 3133259 h 3161201"/>
                <a:gd name="connsiteX16" fmla="*/ 1452408 w 3771753"/>
                <a:gd name="connsiteY16" fmla="*/ 2832722 h 3161201"/>
                <a:gd name="connsiteX17" fmla="*/ 870518 w 3771753"/>
                <a:gd name="connsiteY17" fmla="*/ 2864694 h 3161201"/>
                <a:gd name="connsiteX18" fmla="*/ 390937 w 3771753"/>
                <a:gd name="connsiteY18" fmla="*/ 2762383 h 3161201"/>
                <a:gd name="connsiteX19" fmla="*/ 275838 w 3771753"/>
                <a:gd name="connsiteY19" fmla="*/ 2736806 h 3161201"/>
                <a:gd name="connsiteX20" fmla="*/ 122372 w 3771753"/>
                <a:gd name="connsiteY20" fmla="*/ 2647284 h 3161201"/>
                <a:gd name="connsiteX21" fmla="*/ 20062 w 3771753"/>
                <a:gd name="connsiteY21" fmla="*/ 1911927 h 3161201"/>
                <a:gd name="connsiteX22" fmla="*/ 538008 w 3771753"/>
                <a:gd name="connsiteY22" fmla="*/ 588285 h 3161201"/>
                <a:gd name="connsiteX0" fmla="*/ 795463 w 4029208"/>
                <a:gd name="connsiteY0" fmla="*/ 588285 h 3161201"/>
                <a:gd name="connsiteX1" fmla="*/ 1530821 w 4029208"/>
                <a:gd name="connsiteY1" fmla="*/ 633046 h 3161201"/>
                <a:gd name="connsiteX2" fmla="*/ 2170261 w 4029208"/>
                <a:gd name="connsiteY2" fmla="*/ 76733 h 3161201"/>
                <a:gd name="connsiteX3" fmla="*/ 3014322 w 4029208"/>
                <a:gd name="connsiteY3" fmla="*/ 0 h 3161201"/>
                <a:gd name="connsiteX4" fmla="*/ 3193366 w 4029208"/>
                <a:gd name="connsiteY4" fmla="*/ 12789 h 3161201"/>
                <a:gd name="connsiteX5" fmla="*/ 3519480 w 4029208"/>
                <a:gd name="connsiteY5" fmla="*/ 89522 h 3161201"/>
                <a:gd name="connsiteX6" fmla="*/ 3941511 w 4029208"/>
                <a:gd name="connsiteY6" fmla="*/ 383664 h 3161201"/>
                <a:gd name="connsiteX7" fmla="*/ 3992666 w 4029208"/>
                <a:gd name="connsiteY7" fmla="*/ 479581 h 3161201"/>
                <a:gd name="connsiteX8" fmla="*/ 3973483 w 4029208"/>
                <a:gd name="connsiteY8" fmla="*/ 991133 h 3161201"/>
                <a:gd name="connsiteX9" fmla="*/ 3736890 w 4029208"/>
                <a:gd name="connsiteY9" fmla="*/ 1573024 h 3161201"/>
                <a:gd name="connsiteX10" fmla="*/ 3295676 w 4029208"/>
                <a:gd name="connsiteY10" fmla="*/ 2487424 h 3161201"/>
                <a:gd name="connsiteX11" fmla="*/ 3206154 w 4029208"/>
                <a:gd name="connsiteY11" fmla="*/ 2685651 h 3161201"/>
                <a:gd name="connsiteX12" fmla="*/ 3110238 w 4029208"/>
                <a:gd name="connsiteY12" fmla="*/ 2960610 h 3161201"/>
                <a:gd name="connsiteX13" fmla="*/ 3027111 w 4029208"/>
                <a:gd name="connsiteY13" fmla="*/ 3094892 h 3161201"/>
                <a:gd name="connsiteX14" fmla="*/ 2726574 w 4029208"/>
                <a:gd name="connsiteY14" fmla="*/ 3152442 h 3161201"/>
                <a:gd name="connsiteX15" fmla="*/ 2374882 w 4029208"/>
                <a:gd name="connsiteY15" fmla="*/ 3133259 h 3161201"/>
                <a:gd name="connsiteX16" fmla="*/ 1709863 w 4029208"/>
                <a:gd name="connsiteY16" fmla="*/ 2832722 h 3161201"/>
                <a:gd name="connsiteX17" fmla="*/ 1127973 w 4029208"/>
                <a:gd name="connsiteY17" fmla="*/ 2864694 h 3161201"/>
                <a:gd name="connsiteX18" fmla="*/ 648392 w 4029208"/>
                <a:gd name="connsiteY18" fmla="*/ 2762383 h 3161201"/>
                <a:gd name="connsiteX19" fmla="*/ 533293 w 4029208"/>
                <a:gd name="connsiteY19" fmla="*/ 2736806 h 3161201"/>
                <a:gd name="connsiteX20" fmla="*/ 379827 w 4029208"/>
                <a:gd name="connsiteY20" fmla="*/ 2647284 h 3161201"/>
                <a:gd name="connsiteX21" fmla="*/ 8952 w 4029208"/>
                <a:gd name="connsiteY21" fmla="*/ 1688123 h 3161201"/>
                <a:gd name="connsiteX22" fmla="*/ 795463 w 4029208"/>
                <a:gd name="connsiteY22" fmla="*/ 588285 h 3161201"/>
                <a:gd name="connsiteX0" fmla="*/ 789420 w 4023165"/>
                <a:gd name="connsiteY0" fmla="*/ 588285 h 3161201"/>
                <a:gd name="connsiteX1" fmla="*/ 1524778 w 4023165"/>
                <a:gd name="connsiteY1" fmla="*/ 633046 h 3161201"/>
                <a:gd name="connsiteX2" fmla="*/ 2164218 w 4023165"/>
                <a:gd name="connsiteY2" fmla="*/ 76733 h 3161201"/>
                <a:gd name="connsiteX3" fmla="*/ 3008279 w 4023165"/>
                <a:gd name="connsiteY3" fmla="*/ 0 h 3161201"/>
                <a:gd name="connsiteX4" fmla="*/ 3187323 w 4023165"/>
                <a:gd name="connsiteY4" fmla="*/ 12789 h 3161201"/>
                <a:gd name="connsiteX5" fmla="*/ 3513437 w 4023165"/>
                <a:gd name="connsiteY5" fmla="*/ 89522 h 3161201"/>
                <a:gd name="connsiteX6" fmla="*/ 3935468 w 4023165"/>
                <a:gd name="connsiteY6" fmla="*/ 383664 h 3161201"/>
                <a:gd name="connsiteX7" fmla="*/ 3986623 w 4023165"/>
                <a:gd name="connsiteY7" fmla="*/ 479581 h 3161201"/>
                <a:gd name="connsiteX8" fmla="*/ 3967440 w 4023165"/>
                <a:gd name="connsiteY8" fmla="*/ 991133 h 3161201"/>
                <a:gd name="connsiteX9" fmla="*/ 3730847 w 4023165"/>
                <a:gd name="connsiteY9" fmla="*/ 1573024 h 3161201"/>
                <a:gd name="connsiteX10" fmla="*/ 3289633 w 4023165"/>
                <a:gd name="connsiteY10" fmla="*/ 2487424 h 3161201"/>
                <a:gd name="connsiteX11" fmla="*/ 3200111 w 4023165"/>
                <a:gd name="connsiteY11" fmla="*/ 2685651 h 3161201"/>
                <a:gd name="connsiteX12" fmla="*/ 3104195 w 4023165"/>
                <a:gd name="connsiteY12" fmla="*/ 2960610 h 3161201"/>
                <a:gd name="connsiteX13" fmla="*/ 3021068 w 4023165"/>
                <a:gd name="connsiteY13" fmla="*/ 3094892 h 3161201"/>
                <a:gd name="connsiteX14" fmla="*/ 2720531 w 4023165"/>
                <a:gd name="connsiteY14" fmla="*/ 3152442 h 3161201"/>
                <a:gd name="connsiteX15" fmla="*/ 2368839 w 4023165"/>
                <a:gd name="connsiteY15" fmla="*/ 3133259 h 3161201"/>
                <a:gd name="connsiteX16" fmla="*/ 1703820 w 4023165"/>
                <a:gd name="connsiteY16" fmla="*/ 2832722 h 3161201"/>
                <a:gd name="connsiteX17" fmla="*/ 1121930 w 4023165"/>
                <a:gd name="connsiteY17" fmla="*/ 2864694 h 3161201"/>
                <a:gd name="connsiteX18" fmla="*/ 642349 w 4023165"/>
                <a:gd name="connsiteY18" fmla="*/ 2762383 h 3161201"/>
                <a:gd name="connsiteX19" fmla="*/ 527250 w 4023165"/>
                <a:gd name="connsiteY19" fmla="*/ 2736806 h 3161201"/>
                <a:gd name="connsiteX20" fmla="*/ 2909 w 4023165"/>
                <a:gd name="connsiteY20" fmla="*/ 1688123 h 3161201"/>
                <a:gd name="connsiteX21" fmla="*/ 789420 w 4023165"/>
                <a:gd name="connsiteY21" fmla="*/ 588285 h 3161201"/>
                <a:gd name="connsiteX0" fmla="*/ 800650 w 4034395"/>
                <a:gd name="connsiteY0" fmla="*/ 588285 h 3161201"/>
                <a:gd name="connsiteX1" fmla="*/ 1536008 w 4034395"/>
                <a:gd name="connsiteY1" fmla="*/ 633046 h 3161201"/>
                <a:gd name="connsiteX2" fmla="*/ 2175448 w 4034395"/>
                <a:gd name="connsiteY2" fmla="*/ 76733 h 3161201"/>
                <a:gd name="connsiteX3" fmla="*/ 3019509 w 4034395"/>
                <a:gd name="connsiteY3" fmla="*/ 0 h 3161201"/>
                <a:gd name="connsiteX4" fmla="*/ 3198553 w 4034395"/>
                <a:gd name="connsiteY4" fmla="*/ 12789 h 3161201"/>
                <a:gd name="connsiteX5" fmla="*/ 3524667 w 4034395"/>
                <a:gd name="connsiteY5" fmla="*/ 89522 h 3161201"/>
                <a:gd name="connsiteX6" fmla="*/ 3946698 w 4034395"/>
                <a:gd name="connsiteY6" fmla="*/ 383664 h 3161201"/>
                <a:gd name="connsiteX7" fmla="*/ 3997853 w 4034395"/>
                <a:gd name="connsiteY7" fmla="*/ 479581 h 3161201"/>
                <a:gd name="connsiteX8" fmla="*/ 3978670 w 4034395"/>
                <a:gd name="connsiteY8" fmla="*/ 991133 h 3161201"/>
                <a:gd name="connsiteX9" fmla="*/ 3742077 w 4034395"/>
                <a:gd name="connsiteY9" fmla="*/ 1573024 h 3161201"/>
                <a:gd name="connsiteX10" fmla="*/ 3300863 w 4034395"/>
                <a:gd name="connsiteY10" fmla="*/ 2487424 h 3161201"/>
                <a:gd name="connsiteX11" fmla="*/ 3211341 w 4034395"/>
                <a:gd name="connsiteY11" fmla="*/ 2685651 h 3161201"/>
                <a:gd name="connsiteX12" fmla="*/ 3115425 w 4034395"/>
                <a:gd name="connsiteY12" fmla="*/ 2960610 h 3161201"/>
                <a:gd name="connsiteX13" fmla="*/ 3032298 w 4034395"/>
                <a:gd name="connsiteY13" fmla="*/ 3094892 h 3161201"/>
                <a:gd name="connsiteX14" fmla="*/ 2731761 w 4034395"/>
                <a:gd name="connsiteY14" fmla="*/ 3152442 h 3161201"/>
                <a:gd name="connsiteX15" fmla="*/ 2380069 w 4034395"/>
                <a:gd name="connsiteY15" fmla="*/ 3133259 h 3161201"/>
                <a:gd name="connsiteX16" fmla="*/ 1715050 w 4034395"/>
                <a:gd name="connsiteY16" fmla="*/ 2832722 h 3161201"/>
                <a:gd name="connsiteX17" fmla="*/ 1133160 w 4034395"/>
                <a:gd name="connsiteY17" fmla="*/ 2864694 h 3161201"/>
                <a:gd name="connsiteX18" fmla="*/ 653579 w 4034395"/>
                <a:gd name="connsiteY18" fmla="*/ 2762383 h 3161201"/>
                <a:gd name="connsiteX19" fmla="*/ 321070 w 4034395"/>
                <a:gd name="connsiteY19" fmla="*/ 2564157 h 3161201"/>
                <a:gd name="connsiteX20" fmla="*/ 14139 w 4034395"/>
                <a:gd name="connsiteY20" fmla="*/ 1688123 h 3161201"/>
                <a:gd name="connsiteX21" fmla="*/ 800650 w 4034395"/>
                <a:gd name="connsiteY21" fmla="*/ 588285 h 3161201"/>
                <a:gd name="connsiteX0" fmla="*/ 804572 w 4038317"/>
                <a:gd name="connsiteY0" fmla="*/ 588285 h 3161201"/>
                <a:gd name="connsiteX1" fmla="*/ 1539930 w 4038317"/>
                <a:gd name="connsiteY1" fmla="*/ 633046 h 3161201"/>
                <a:gd name="connsiteX2" fmla="*/ 2179370 w 4038317"/>
                <a:gd name="connsiteY2" fmla="*/ 76733 h 3161201"/>
                <a:gd name="connsiteX3" fmla="*/ 3023431 w 4038317"/>
                <a:gd name="connsiteY3" fmla="*/ 0 h 3161201"/>
                <a:gd name="connsiteX4" fmla="*/ 3202475 w 4038317"/>
                <a:gd name="connsiteY4" fmla="*/ 12789 h 3161201"/>
                <a:gd name="connsiteX5" fmla="*/ 3528589 w 4038317"/>
                <a:gd name="connsiteY5" fmla="*/ 89522 h 3161201"/>
                <a:gd name="connsiteX6" fmla="*/ 3950620 w 4038317"/>
                <a:gd name="connsiteY6" fmla="*/ 383664 h 3161201"/>
                <a:gd name="connsiteX7" fmla="*/ 4001775 w 4038317"/>
                <a:gd name="connsiteY7" fmla="*/ 479581 h 3161201"/>
                <a:gd name="connsiteX8" fmla="*/ 3982592 w 4038317"/>
                <a:gd name="connsiteY8" fmla="*/ 991133 h 3161201"/>
                <a:gd name="connsiteX9" fmla="*/ 3745999 w 4038317"/>
                <a:gd name="connsiteY9" fmla="*/ 1573024 h 3161201"/>
                <a:gd name="connsiteX10" fmla="*/ 3304785 w 4038317"/>
                <a:gd name="connsiteY10" fmla="*/ 2487424 h 3161201"/>
                <a:gd name="connsiteX11" fmla="*/ 3215263 w 4038317"/>
                <a:gd name="connsiteY11" fmla="*/ 2685651 h 3161201"/>
                <a:gd name="connsiteX12" fmla="*/ 3119347 w 4038317"/>
                <a:gd name="connsiteY12" fmla="*/ 2960610 h 3161201"/>
                <a:gd name="connsiteX13" fmla="*/ 3036220 w 4038317"/>
                <a:gd name="connsiteY13" fmla="*/ 3094892 h 3161201"/>
                <a:gd name="connsiteX14" fmla="*/ 2735683 w 4038317"/>
                <a:gd name="connsiteY14" fmla="*/ 3152442 h 3161201"/>
                <a:gd name="connsiteX15" fmla="*/ 2383991 w 4038317"/>
                <a:gd name="connsiteY15" fmla="*/ 3133259 h 3161201"/>
                <a:gd name="connsiteX16" fmla="*/ 1718972 w 4038317"/>
                <a:gd name="connsiteY16" fmla="*/ 2832722 h 3161201"/>
                <a:gd name="connsiteX17" fmla="*/ 1137082 w 4038317"/>
                <a:gd name="connsiteY17" fmla="*/ 2864694 h 3161201"/>
                <a:gd name="connsiteX18" fmla="*/ 324992 w 4038317"/>
                <a:gd name="connsiteY18" fmla="*/ 2564157 h 3161201"/>
                <a:gd name="connsiteX19" fmla="*/ 18061 w 4038317"/>
                <a:gd name="connsiteY19" fmla="*/ 1688123 h 3161201"/>
                <a:gd name="connsiteX20" fmla="*/ 804572 w 4038317"/>
                <a:gd name="connsiteY20" fmla="*/ 588285 h 3161201"/>
                <a:gd name="connsiteX0" fmla="*/ 804572 w 4038317"/>
                <a:gd name="connsiteY0" fmla="*/ 588285 h 3149833"/>
                <a:gd name="connsiteX1" fmla="*/ 1539930 w 4038317"/>
                <a:gd name="connsiteY1" fmla="*/ 633046 h 3149833"/>
                <a:gd name="connsiteX2" fmla="*/ 2179370 w 4038317"/>
                <a:gd name="connsiteY2" fmla="*/ 76733 h 3149833"/>
                <a:gd name="connsiteX3" fmla="*/ 3023431 w 4038317"/>
                <a:gd name="connsiteY3" fmla="*/ 0 h 3149833"/>
                <a:gd name="connsiteX4" fmla="*/ 3202475 w 4038317"/>
                <a:gd name="connsiteY4" fmla="*/ 12789 h 3149833"/>
                <a:gd name="connsiteX5" fmla="*/ 3528589 w 4038317"/>
                <a:gd name="connsiteY5" fmla="*/ 89522 h 3149833"/>
                <a:gd name="connsiteX6" fmla="*/ 3950620 w 4038317"/>
                <a:gd name="connsiteY6" fmla="*/ 383664 h 3149833"/>
                <a:gd name="connsiteX7" fmla="*/ 4001775 w 4038317"/>
                <a:gd name="connsiteY7" fmla="*/ 479581 h 3149833"/>
                <a:gd name="connsiteX8" fmla="*/ 3982592 w 4038317"/>
                <a:gd name="connsiteY8" fmla="*/ 991133 h 3149833"/>
                <a:gd name="connsiteX9" fmla="*/ 3745999 w 4038317"/>
                <a:gd name="connsiteY9" fmla="*/ 1573024 h 3149833"/>
                <a:gd name="connsiteX10" fmla="*/ 3304785 w 4038317"/>
                <a:gd name="connsiteY10" fmla="*/ 2487424 h 3149833"/>
                <a:gd name="connsiteX11" fmla="*/ 3215263 w 4038317"/>
                <a:gd name="connsiteY11" fmla="*/ 2685651 h 3149833"/>
                <a:gd name="connsiteX12" fmla="*/ 3119347 w 4038317"/>
                <a:gd name="connsiteY12" fmla="*/ 2960610 h 3149833"/>
                <a:gd name="connsiteX13" fmla="*/ 3036220 w 4038317"/>
                <a:gd name="connsiteY13" fmla="*/ 3094892 h 3149833"/>
                <a:gd name="connsiteX14" fmla="*/ 2383991 w 4038317"/>
                <a:gd name="connsiteY14" fmla="*/ 3133259 h 3149833"/>
                <a:gd name="connsiteX15" fmla="*/ 1718972 w 4038317"/>
                <a:gd name="connsiteY15" fmla="*/ 2832722 h 3149833"/>
                <a:gd name="connsiteX16" fmla="*/ 1137082 w 4038317"/>
                <a:gd name="connsiteY16" fmla="*/ 2864694 h 3149833"/>
                <a:gd name="connsiteX17" fmla="*/ 324992 w 4038317"/>
                <a:gd name="connsiteY17" fmla="*/ 2564157 h 3149833"/>
                <a:gd name="connsiteX18" fmla="*/ 18061 w 4038317"/>
                <a:gd name="connsiteY18" fmla="*/ 1688123 h 3149833"/>
                <a:gd name="connsiteX19" fmla="*/ 804572 w 4038317"/>
                <a:gd name="connsiteY19" fmla="*/ 588285 h 3149833"/>
                <a:gd name="connsiteX0" fmla="*/ 804572 w 4038317"/>
                <a:gd name="connsiteY0" fmla="*/ 588285 h 3160115"/>
                <a:gd name="connsiteX1" fmla="*/ 1539930 w 4038317"/>
                <a:gd name="connsiteY1" fmla="*/ 633046 h 3160115"/>
                <a:gd name="connsiteX2" fmla="*/ 2179370 w 4038317"/>
                <a:gd name="connsiteY2" fmla="*/ 76733 h 3160115"/>
                <a:gd name="connsiteX3" fmla="*/ 3023431 w 4038317"/>
                <a:gd name="connsiteY3" fmla="*/ 0 h 3160115"/>
                <a:gd name="connsiteX4" fmla="*/ 3202475 w 4038317"/>
                <a:gd name="connsiteY4" fmla="*/ 12789 h 3160115"/>
                <a:gd name="connsiteX5" fmla="*/ 3528589 w 4038317"/>
                <a:gd name="connsiteY5" fmla="*/ 89522 h 3160115"/>
                <a:gd name="connsiteX6" fmla="*/ 3950620 w 4038317"/>
                <a:gd name="connsiteY6" fmla="*/ 383664 h 3160115"/>
                <a:gd name="connsiteX7" fmla="*/ 4001775 w 4038317"/>
                <a:gd name="connsiteY7" fmla="*/ 479581 h 3160115"/>
                <a:gd name="connsiteX8" fmla="*/ 3982592 w 4038317"/>
                <a:gd name="connsiteY8" fmla="*/ 991133 h 3160115"/>
                <a:gd name="connsiteX9" fmla="*/ 3745999 w 4038317"/>
                <a:gd name="connsiteY9" fmla="*/ 1573024 h 3160115"/>
                <a:gd name="connsiteX10" fmla="*/ 3304785 w 4038317"/>
                <a:gd name="connsiteY10" fmla="*/ 2487424 h 3160115"/>
                <a:gd name="connsiteX11" fmla="*/ 3215263 w 4038317"/>
                <a:gd name="connsiteY11" fmla="*/ 2685651 h 3160115"/>
                <a:gd name="connsiteX12" fmla="*/ 3036220 w 4038317"/>
                <a:gd name="connsiteY12" fmla="*/ 3094892 h 3160115"/>
                <a:gd name="connsiteX13" fmla="*/ 2383991 w 4038317"/>
                <a:gd name="connsiteY13" fmla="*/ 3133259 h 3160115"/>
                <a:gd name="connsiteX14" fmla="*/ 1718972 w 4038317"/>
                <a:gd name="connsiteY14" fmla="*/ 2832722 h 3160115"/>
                <a:gd name="connsiteX15" fmla="*/ 1137082 w 4038317"/>
                <a:gd name="connsiteY15" fmla="*/ 2864694 h 3160115"/>
                <a:gd name="connsiteX16" fmla="*/ 324992 w 4038317"/>
                <a:gd name="connsiteY16" fmla="*/ 2564157 h 3160115"/>
                <a:gd name="connsiteX17" fmla="*/ 18061 w 4038317"/>
                <a:gd name="connsiteY17" fmla="*/ 1688123 h 3160115"/>
                <a:gd name="connsiteX18" fmla="*/ 804572 w 4038317"/>
                <a:gd name="connsiteY18" fmla="*/ 588285 h 3160115"/>
                <a:gd name="connsiteX0" fmla="*/ 804572 w 4038317"/>
                <a:gd name="connsiteY0" fmla="*/ 588285 h 3170928"/>
                <a:gd name="connsiteX1" fmla="*/ 1539930 w 4038317"/>
                <a:gd name="connsiteY1" fmla="*/ 633046 h 3170928"/>
                <a:gd name="connsiteX2" fmla="*/ 2179370 w 4038317"/>
                <a:gd name="connsiteY2" fmla="*/ 76733 h 3170928"/>
                <a:gd name="connsiteX3" fmla="*/ 3023431 w 4038317"/>
                <a:gd name="connsiteY3" fmla="*/ 0 h 3170928"/>
                <a:gd name="connsiteX4" fmla="*/ 3202475 w 4038317"/>
                <a:gd name="connsiteY4" fmla="*/ 12789 h 3170928"/>
                <a:gd name="connsiteX5" fmla="*/ 3528589 w 4038317"/>
                <a:gd name="connsiteY5" fmla="*/ 89522 h 3170928"/>
                <a:gd name="connsiteX6" fmla="*/ 3950620 w 4038317"/>
                <a:gd name="connsiteY6" fmla="*/ 383664 h 3170928"/>
                <a:gd name="connsiteX7" fmla="*/ 4001775 w 4038317"/>
                <a:gd name="connsiteY7" fmla="*/ 479581 h 3170928"/>
                <a:gd name="connsiteX8" fmla="*/ 3982592 w 4038317"/>
                <a:gd name="connsiteY8" fmla="*/ 991133 h 3170928"/>
                <a:gd name="connsiteX9" fmla="*/ 3745999 w 4038317"/>
                <a:gd name="connsiteY9" fmla="*/ 1573024 h 3170928"/>
                <a:gd name="connsiteX10" fmla="*/ 3304785 w 4038317"/>
                <a:gd name="connsiteY10" fmla="*/ 2487424 h 3170928"/>
                <a:gd name="connsiteX11" fmla="*/ 3036220 w 4038317"/>
                <a:gd name="connsiteY11" fmla="*/ 3094892 h 3170928"/>
                <a:gd name="connsiteX12" fmla="*/ 2383991 w 4038317"/>
                <a:gd name="connsiteY12" fmla="*/ 3133259 h 3170928"/>
                <a:gd name="connsiteX13" fmla="*/ 1718972 w 4038317"/>
                <a:gd name="connsiteY13" fmla="*/ 2832722 h 3170928"/>
                <a:gd name="connsiteX14" fmla="*/ 1137082 w 4038317"/>
                <a:gd name="connsiteY14" fmla="*/ 2864694 h 3170928"/>
                <a:gd name="connsiteX15" fmla="*/ 324992 w 4038317"/>
                <a:gd name="connsiteY15" fmla="*/ 2564157 h 3170928"/>
                <a:gd name="connsiteX16" fmla="*/ 18061 w 4038317"/>
                <a:gd name="connsiteY16" fmla="*/ 1688123 h 3170928"/>
                <a:gd name="connsiteX17" fmla="*/ 804572 w 4038317"/>
                <a:gd name="connsiteY17" fmla="*/ 588285 h 3170928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202475 w 4038317"/>
                <a:gd name="connsiteY4" fmla="*/ 12789 h 3233323"/>
                <a:gd name="connsiteX5" fmla="*/ 3528589 w 4038317"/>
                <a:gd name="connsiteY5" fmla="*/ 89522 h 3233323"/>
                <a:gd name="connsiteX6" fmla="*/ 3950620 w 4038317"/>
                <a:gd name="connsiteY6" fmla="*/ 383664 h 3233323"/>
                <a:gd name="connsiteX7" fmla="*/ 4001775 w 4038317"/>
                <a:gd name="connsiteY7" fmla="*/ 479581 h 3233323"/>
                <a:gd name="connsiteX8" fmla="*/ 3982592 w 4038317"/>
                <a:gd name="connsiteY8" fmla="*/ 991133 h 3233323"/>
                <a:gd name="connsiteX9" fmla="*/ 3745999 w 4038317"/>
                <a:gd name="connsiteY9" fmla="*/ 1573024 h 3233323"/>
                <a:gd name="connsiteX10" fmla="*/ 3036220 w 4038317"/>
                <a:gd name="connsiteY10" fmla="*/ 3094892 h 3233323"/>
                <a:gd name="connsiteX11" fmla="*/ 2383991 w 4038317"/>
                <a:gd name="connsiteY11" fmla="*/ 3133259 h 3233323"/>
                <a:gd name="connsiteX12" fmla="*/ 1718972 w 4038317"/>
                <a:gd name="connsiteY12" fmla="*/ 2832722 h 3233323"/>
                <a:gd name="connsiteX13" fmla="*/ 1137082 w 4038317"/>
                <a:gd name="connsiteY13" fmla="*/ 2864694 h 3233323"/>
                <a:gd name="connsiteX14" fmla="*/ 324992 w 4038317"/>
                <a:gd name="connsiteY14" fmla="*/ 2564157 h 3233323"/>
                <a:gd name="connsiteX15" fmla="*/ 18061 w 4038317"/>
                <a:gd name="connsiteY15" fmla="*/ 1688123 h 3233323"/>
                <a:gd name="connsiteX16" fmla="*/ 804572 w 4038317"/>
                <a:gd name="connsiteY16" fmla="*/ 588285 h 3233323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202475 w 4038317"/>
                <a:gd name="connsiteY4" fmla="*/ 12789 h 3233323"/>
                <a:gd name="connsiteX5" fmla="*/ 3528589 w 4038317"/>
                <a:gd name="connsiteY5" fmla="*/ 89522 h 3233323"/>
                <a:gd name="connsiteX6" fmla="*/ 4001775 w 4038317"/>
                <a:gd name="connsiteY6" fmla="*/ 479581 h 3233323"/>
                <a:gd name="connsiteX7" fmla="*/ 3982592 w 4038317"/>
                <a:gd name="connsiteY7" fmla="*/ 991133 h 3233323"/>
                <a:gd name="connsiteX8" fmla="*/ 3745999 w 4038317"/>
                <a:gd name="connsiteY8" fmla="*/ 1573024 h 3233323"/>
                <a:gd name="connsiteX9" fmla="*/ 3036220 w 4038317"/>
                <a:gd name="connsiteY9" fmla="*/ 3094892 h 3233323"/>
                <a:gd name="connsiteX10" fmla="*/ 2383991 w 4038317"/>
                <a:gd name="connsiteY10" fmla="*/ 3133259 h 3233323"/>
                <a:gd name="connsiteX11" fmla="*/ 1718972 w 4038317"/>
                <a:gd name="connsiteY11" fmla="*/ 2832722 h 3233323"/>
                <a:gd name="connsiteX12" fmla="*/ 1137082 w 4038317"/>
                <a:gd name="connsiteY12" fmla="*/ 2864694 h 3233323"/>
                <a:gd name="connsiteX13" fmla="*/ 324992 w 4038317"/>
                <a:gd name="connsiteY13" fmla="*/ 2564157 h 3233323"/>
                <a:gd name="connsiteX14" fmla="*/ 18061 w 4038317"/>
                <a:gd name="connsiteY14" fmla="*/ 1688123 h 3233323"/>
                <a:gd name="connsiteX15" fmla="*/ 804572 w 4038317"/>
                <a:gd name="connsiteY15" fmla="*/ 588285 h 3233323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528589 w 4038317"/>
                <a:gd name="connsiteY4" fmla="*/ 89522 h 3233323"/>
                <a:gd name="connsiteX5" fmla="*/ 4001775 w 4038317"/>
                <a:gd name="connsiteY5" fmla="*/ 479581 h 3233323"/>
                <a:gd name="connsiteX6" fmla="*/ 3982592 w 4038317"/>
                <a:gd name="connsiteY6" fmla="*/ 991133 h 3233323"/>
                <a:gd name="connsiteX7" fmla="*/ 3745999 w 4038317"/>
                <a:gd name="connsiteY7" fmla="*/ 1573024 h 3233323"/>
                <a:gd name="connsiteX8" fmla="*/ 3036220 w 4038317"/>
                <a:gd name="connsiteY8" fmla="*/ 3094892 h 3233323"/>
                <a:gd name="connsiteX9" fmla="*/ 2383991 w 4038317"/>
                <a:gd name="connsiteY9" fmla="*/ 3133259 h 3233323"/>
                <a:gd name="connsiteX10" fmla="*/ 1718972 w 4038317"/>
                <a:gd name="connsiteY10" fmla="*/ 2832722 h 3233323"/>
                <a:gd name="connsiteX11" fmla="*/ 1137082 w 4038317"/>
                <a:gd name="connsiteY11" fmla="*/ 2864694 h 3233323"/>
                <a:gd name="connsiteX12" fmla="*/ 324992 w 4038317"/>
                <a:gd name="connsiteY12" fmla="*/ 2564157 h 3233323"/>
                <a:gd name="connsiteX13" fmla="*/ 18061 w 4038317"/>
                <a:gd name="connsiteY13" fmla="*/ 1688123 h 3233323"/>
                <a:gd name="connsiteX14" fmla="*/ 804572 w 4038317"/>
                <a:gd name="connsiteY14" fmla="*/ 588285 h 3233323"/>
                <a:gd name="connsiteX0" fmla="*/ 804572 w 4038317"/>
                <a:gd name="connsiteY0" fmla="*/ 565692 h 3210730"/>
                <a:gd name="connsiteX1" fmla="*/ 1539930 w 4038317"/>
                <a:gd name="connsiteY1" fmla="*/ 610453 h 3210730"/>
                <a:gd name="connsiteX2" fmla="*/ 2179370 w 4038317"/>
                <a:gd name="connsiteY2" fmla="*/ 54140 h 3210730"/>
                <a:gd name="connsiteX3" fmla="*/ 3528589 w 4038317"/>
                <a:gd name="connsiteY3" fmla="*/ 66929 h 3210730"/>
                <a:gd name="connsiteX4" fmla="*/ 4001775 w 4038317"/>
                <a:gd name="connsiteY4" fmla="*/ 456988 h 3210730"/>
                <a:gd name="connsiteX5" fmla="*/ 3982592 w 4038317"/>
                <a:gd name="connsiteY5" fmla="*/ 968540 h 3210730"/>
                <a:gd name="connsiteX6" fmla="*/ 3745999 w 4038317"/>
                <a:gd name="connsiteY6" fmla="*/ 1550431 h 3210730"/>
                <a:gd name="connsiteX7" fmla="*/ 3036220 w 4038317"/>
                <a:gd name="connsiteY7" fmla="*/ 3072299 h 3210730"/>
                <a:gd name="connsiteX8" fmla="*/ 2383991 w 4038317"/>
                <a:gd name="connsiteY8" fmla="*/ 3110666 h 3210730"/>
                <a:gd name="connsiteX9" fmla="*/ 1718972 w 4038317"/>
                <a:gd name="connsiteY9" fmla="*/ 2810129 h 3210730"/>
                <a:gd name="connsiteX10" fmla="*/ 1137082 w 4038317"/>
                <a:gd name="connsiteY10" fmla="*/ 2842101 h 3210730"/>
                <a:gd name="connsiteX11" fmla="*/ 324992 w 4038317"/>
                <a:gd name="connsiteY11" fmla="*/ 2541564 h 3210730"/>
                <a:gd name="connsiteX12" fmla="*/ 18061 w 4038317"/>
                <a:gd name="connsiteY12" fmla="*/ 1665530 h 3210730"/>
                <a:gd name="connsiteX13" fmla="*/ 804572 w 4038317"/>
                <a:gd name="connsiteY13" fmla="*/ 565692 h 3210730"/>
                <a:gd name="connsiteX0" fmla="*/ 804572 w 4038317"/>
                <a:gd name="connsiteY0" fmla="*/ 721302 h 3366340"/>
                <a:gd name="connsiteX1" fmla="*/ 1539930 w 4038317"/>
                <a:gd name="connsiteY1" fmla="*/ 766063 h 3366340"/>
                <a:gd name="connsiteX2" fmla="*/ 2179370 w 4038317"/>
                <a:gd name="connsiteY2" fmla="*/ 209750 h 3366340"/>
                <a:gd name="connsiteX3" fmla="*/ 3304785 w 4038317"/>
                <a:gd name="connsiteY3" fmla="*/ 17918 h 3366340"/>
                <a:gd name="connsiteX4" fmla="*/ 4001775 w 4038317"/>
                <a:gd name="connsiteY4" fmla="*/ 612598 h 3366340"/>
                <a:gd name="connsiteX5" fmla="*/ 3982592 w 4038317"/>
                <a:gd name="connsiteY5" fmla="*/ 1124150 h 3366340"/>
                <a:gd name="connsiteX6" fmla="*/ 3745999 w 4038317"/>
                <a:gd name="connsiteY6" fmla="*/ 1706041 h 3366340"/>
                <a:gd name="connsiteX7" fmla="*/ 3036220 w 4038317"/>
                <a:gd name="connsiteY7" fmla="*/ 3227909 h 3366340"/>
                <a:gd name="connsiteX8" fmla="*/ 2383991 w 4038317"/>
                <a:gd name="connsiteY8" fmla="*/ 3266276 h 3366340"/>
                <a:gd name="connsiteX9" fmla="*/ 1718972 w 4038317"/>
                <a:gd name="connsiteY9" fmla="*/ 2965739 h 3366340"/>
                <a:gd name="connsiteX10" fmla="*/ 1137082 w 4038317"/>
                <a:gd name="connsiteY10" fmla="*/ 2997711 h 3366340"/>
                <a:gd name="connsiteX11" fmla="*/ 324992 w 4038317"/>
                <a:gd name="connsiteY11" fmla="*/ 2697174 h 3366340"/>
                <a:gd name="connsiteX12" fmla="*/ 18061 w 4038317"/>
                <a:gd name="connsiteY12" fmla="*/ 1821140 h 3366340"/>
                <a:gd name="connsiteX13" fmla="*/ 804572 w 4038317"/>
                <a:gd name="connsiteY13" fmla="*/ 721302 h 3366340"/>
                <a:gd name="connsiteX0" fmla="*/ 804572 w 4038317"/>
                <a:gd name="connsiteY0" fmla="*/ 749940 h 3394978"/>
                <a:gd name="connsiteX1" fmla="*/ 1539930 w 4038317"/>
                <a:gd name="connsiteY1" fmla="*/ 794701 h 3394978"/>
                <a:gd name="connsiteX2" fmla="*/ 2300864 w 4038317"/>
                <a:gd name="connsiteY2" fmla="*/ 123288 h 3394978"/>
                <a:gd name="connsiteX3" fmla="*/ 3304785 w 4038317"/>
                <a:gd name="connsiteY3" fmla="*/ 46556 h 3394978"/>
                <a:gd name="connsiteX4" fmla="*/ 4001775 w 4038317"/>
                <a:gd name="connsiteY4" fmla="*/ 641236 h 3394978"/>
                <a:gd name="connsiteX5" fmla="*/ 3982592 w 4038317"/>
                <a:gd name="connsiteY5" fmla="*/ 1152788 h 3394978"/>
                <a:gd name="connsiteX6" fmla="*/ 3745999 w 4038317"/>
                <a:gd name="connsiteY6" fmla="*/ 1734679 h 3394978"/>
                <a:gd name="connsiteX7" fmla="*/ 3036220 w 4038317"/>
                <a:gd name="connsiteY7" fmla="*/ 3256547 h 3394978"/>
                <a:gd name="connsiteX8" fmla="*/ 2383991 w 4038317"/>
                <a:gd name="connsiteY8" fmla="*/ 3294914 h 3394978"/>
                <a:gd name="connsiteX9" fmla="*/ 1718972 w 4038317"/>
                <a:gd name="connsiteY9" fmla="*/ 2994377 h 3394978"/>
                <a:gd name="connsiteX10" fmla="*/ 1137082 w 4038317"/>
                <a:gd name="connsiteY10" fmla="*/ 3026349 h 3394978"/>
                <a:gd name="connsiteX11" fmla="*/ 324992 w 4038317"/>
                <a:gd name="connsiteY11" fmla="*/ 2725812 h 3394978"/>
                <a:gd name="connsiteX12" fmla="*/ 18061 w 4038317"/>
                <a:gd name="connsiteY12" fmla="*/ 1849778 h 3394978"/>
                <a:gd name="connsiteX13" fmla="*/ 804572 w 4038317"/>
                <a:gd name="connsiteY13" fmla="*/ 749940 h 3394978"/>
                <a:gd name="connsiteX0" fmla="*/ 804572 w 4038317"/>
                <a:gd name="connsiteY0" fmla="*/ 749940 h 3443978"/>
                <a:gd name="connsiteX1" fmla="*/ 1539930 w 4038317"/>
                <a:gd name="connsiteY1" fmla="*/ 794701 h 3443978"/>
                <a:gd name="connsiteX2" fmla="*/ 2300864 w 4038317"/>
                <a:gd name="connsiteY2" fmla="*/ 123288 h 3443978"/>
                <a:gd name="connsiteX3" fmla="*/ 3304785 w 4038317"/>
                <a:gd name="connsiteY3" fmla="*/ 46556 h 3443978"/>
                <a:gd name="connsiteX4" fmla="*/ 4001775 w 4038317"/>
                <a:gd name="connsiteY4" fmla="*/ 641236 h 3443978"/>
                <a:gd name="connsiteX5" fmla="*/ 3982592 w 4038317"/>
                <a:gd name="connsiteY5" fmla="*/ 1152788 h 3443978"/>
                <a:gd name="connsiteX6" fmla="*/ 3745999 w 4038317"/>
                <a:gd name="connsiteY6" fmla="*/ 1734679 h 3443978"/>
                <a:gd name="connsiteX7" fmla="*/ 3036220 w 4038317"/>
                <a:gd name="connsiteY7" fmla="*/ 3256547 h 3443978"/>
                <a:gd name="connsiteX8" fmla="*/ 2390386 w 4038317"/>
                <a:gd name="connsiteY8" fmla="*/ 3390830 h 3443978"/>
                <a:gd name="connsiteX9" fmla="*/ 1718972 w 4038317"/>
                <a:gd name="connsiteY9" fmla="*/ 2994377 h 3443978"/>
                <a:gd name="connsiteX10" fmla="*/ 1137082 w 4038317"/>
                <a:gd name="connsiteY10" fmla="*/ 3026349 h 3443978"/>
                <a:gd name="connsiteX11" fmla="*/ 324992 w 4038317"/>
                <a:gd name="connsiteY11" fmla="*/ 2725812 h 3443978"/>
                <a:gd name="connsiteX12" fmla="*/ 18061 w 4038317"/>
                <a:gd name="connsiteY12" fmla="*/ 1849778 h 3443978"/>
                <a:gd name="connsiteX13" fmla="*/ 804572 w 4038317"/>
                <a:gd name="connsiteY13" fmla="*/ 749940 h 3443978"/>
                <a:gd name="connsiteX0" fmla="*/ 804572 w 4038317"/>
                <a:gd name="connsiteY0" fmla="*/ 749940 h 3401703"/>
                <a:gd name="connsiteX1" fmla="*/ 1539930 w 4038317"/>
                <a:gd name="connsiteY1" fmla="*/ 794701 h 3401703"/>
                <a:gd name="connsiteX2" fmla="*/ 2300864 w 4038317"/>
                <a:gd name="connsiteY2" fmla="*/ 123288 h 3401703"/>
                <a:gd name="connsiteX3" fmla="*/ 3304785 w 4038317"/>
                <a:gd name="connsiteY3" fmla="*/ 46556 h 3401703"/>
                <a:gd name="connsiteX4" fmla="*/ 4001775 w 4038317"/>
                <a:gd name="connsiteY4" fmla="*/ 641236 h 3401703"/>
                <a:gd name="connsiteX5" fmla="*/ 3982592 w 4038317"/>
                <a:gd name="connsiteY5" fmla="*/ 1152788 h 3401703"/>
                <a:gd name="connsiteX6" fmla="*/ 3745999 w 4038317"/>
                <a:gd name="connsiteY6" fmla="*/ 1734679 h 3401703"/>
                <a:gd name="connsiteX7" fmla="*/ 2486301 w 4038317"/>
                <a:gd name="connsiteY7" fmla="*/ 2495613 h 3401703"/>
                <a:gd name="connsiteX8" fmla="*/ 2390386 w 4038317"/>
                <a:gd name="connsiteY8" fmla="*/ 3390830 h 3401703"/>
                <a:gd name="connsiteX9" fmla="*/ 1718972 w 4038317"/>
                <a:gd name="connsiteY9" fmla="*/ 2994377 h 3401703"/>
                <a:gd name="connsiteX10" fmla="*/ 1137082 w 4038317"/>
                <a:gd name="connsiteY10" fmla="*/ 3026349 h 3401703"/>
                <a:gd name="connsiteX11" fmla="*/ 324992 w 4038317"/>
                <a:gd name="connsiteY11" fmla="*/ 2725812 h 3401703"/>
                <a:gd name="connsiteX12" fmla="*/ 18061 w 4038317"/>
                <a:gd name="connsiteY12" fmla="*/ 1849778 h 3401703"/>
                <a:gd name="connsiteX13" fmla="*/ 804572 w 4038317"/>
                <a:gd name="connsiteY13" fmla="*/ 749940 h 3401703"/>
                <a:gd name="connsiteX0" fmla="*/ 804572 w 4038317"/>
                <a:gd name="connsiteY0" fmla="*/ 749940 h 3394966"/>
                <a:gd name="connsiteX1" fmla="*/ 1539930 w 4038317"/>
                <a:gd name="connsiteY1" fmla="*/ 794701 h 3394966"/>
                <a:gd name="connsiteX2" fmla="*/ 2300864 w 4038317"/>
                <a:gd name="connsiteY2" fmla="*/ 123288 h 3394966"/>
                <a:gd name="connsiteX3" fmla="*/ 3304785 w 4038317"/>
                <a:gd name="connsiteY3" fmla="*/ 46556 h 3394966"/>
                <a:gd name="connsiteX4" fmla="*/ 4001775 w 4038317"/>
                <a:gd name="connsiteY4" fmla="*/ 641236 h 3394966"/>
                <a:gd name="connsiteX5" fmla="*/ 3982592 w 4038317"/>
                <a:gd name="connsiteY5" fmla="*/ 1152788 h 3394966"/>
                <a:gd name="connsiteX6" fmla="*/ 3745999 w 4038317"/>
                <a:gd name="connsiteY6" fmla="*/ 1734679 h 3394966"/>
                <a:gd name="connsiteX7" fmla="*/ 3125742 w 4038317"/>
                <a:gd name="connsiteY7" fmla="*/ 2706629 h 3394966"/>
                <a:gd name="connsiteX8" fmla="*/ 2390386 w 4038317"/>
                <a:gd name="connsiteY8" fmla="*/ 3390830 h 3394966"/>
                <a:gd name="connsiteX9" fmla="*/ 1718972 w 4038317"/>
                <a:gd name="connsiteY9" fmla="*/ 2994377 h 3394966"/>
                <a:gd name="connsiteX10" fmla="*/ 1137082 w 4038317"/>
                <a:gd name="connsiteY10" fmla="*/ 3026349 h 3394966"/>
                <a:gd name="connsiteX11" fmla="*/ 324992 w 4038317"/>
                <a:gd name="connsiteY11" fmla="*/ 2725812 h 3394966"/>
                <a:gd name="connsiteX12" fmla="*/ 18061 w 4038317"/>
                <a:gd name="connsiteY12" fmla="*/ 1849778 h 3394966"/>
                <a:gd name="connsiteX13" fmla="*/ 804572 w 4038317"/>
                <a:gd name="connsiteY13" fmla="*/ 749940 h 3394966"/>
                <a:gd name="connsiteX0" fmla="*/ 804572 w 4038317"/>
                <a:gd name="connsiteY0" fmla="*/ 749940 h 3415146"/>
                <a:gd name="connsiteX1" fmla="*/ 1539930 w 4038317"/>
                <a:gd name="connsiteY1" fmla="*/ 794701 h 3415146"/>
                <a:gd name="connsiteX2" fmla="*/ 2300864 w 4038317"/>
                <a:gd name="connsiteY2" fmla="*/ 123288 h 3415146"/>
                <a:gd name="connsiteX3" fmla="*/ 3304785 w 4038317"/>
                <a:gd name="connsiteY3" fmla="*/ 46556 h 3415146"/>
                <a:gd name="connsiteX4" fmla="*/ 4001775 w 4038317"/>
                <a:gd name="connsiteY4" fmla="*/ 641236 h 3415146"/>
                <a:gd name="connsiteX5" fmla="*/ 3982592 w 4038317"/>
                <a:gd name="connsiteY5" fmla="*/ 1152788 h 3415146"/>
                <a:gd name="connsiteX6" fmla="*/ 3745999 w 4038317"/>
                <a:gd name="connsiteY6" fmla="*/ 1734679 h 3415146"/>
                <a:gd name="connsiteX7" fmla="*/ 2748472 w 4038317"/>
                <a:gd name="connsiteY7" fmla="*/ 2182287 h 3415146"/>
                <a:gd name="connsiteX8" fmla="*/ 2390386 w 4038317"/>
                <a:gd name="connsiteY8" fmla="*/ 3390830 h 3415146"/>
                <a:gd name="connsiteX9" fmla="*/ 1718972 w 4038317"/>
                <a:gd name="connsiteY9" fmla="*/ 2994377 h 3415146"/>
                <a:gd name="connsiteX10" fmla="*/ 1137082 w 4038317"/>
                <a:gd name="connsiteY10" fmla="*/ 3026349 h 3415146"/>
                <a:gd name="connsiteX11" fmla="*/ 324992 w 4038317"/>
                <a:gd name="connsiteY11" fmla="*/ 2725812 h 3415146"/>
                <a:gd name="connsiteX12" fmla="*/ 18061 w 4038317"/>
                <a:gd name="connsiteY12" fmla="*/ 1849778 h 3415146"/>
                <a:gd name="connsiteX13" fmla="*/ 804572 w 4038317"/>
                <a:gd name="connsiteY13" fmla="*/ 749940 h 3415146"/>
                <a:gd name="connsiteX0" fmla="*/ 804572 w 4006105"/>
                <a:gd name="connsiteY0" fmla="*/ 787672 h 3452878"/>
                <a:gd name="connsiteX1" fmla="*/ 1539930 w 4006105"/>
                <a:gd name="connsiteY1" fmla="*/ 832433 h 3452878"/>
                <a:gd name="connsiteX2" fmla="*/ 2300864 w 4006105"/>
                <a:gd name="connsiteY2" fmla="*/ 161020 h 3452878"/>
                <a:gd name="connsiteX3" fmla="*/ 3304785 w 4006105"/>
                <a:gd name="connsiteY3" fmla="*/ 84288 h 3452878"/>
                <a:gd name="connsiteX4" fmla="*/ 3982592 w 4006105"/>
                <a:gd name="connsiteY4" fmla="*/ 1190520 h 3452878"/>
                <a:gd name="connsiteX5" fmla="*/ 3745999 w 4006105"/>
                <a:gd name="connsiteY5" fmla="*/ 1772411 h 3452878"/>
                <a:gd name="connsiteX6" fmla="*/ 2748472 w 4006105"/>
                <a:gd name="connsiteY6" fmla="*/ 2220019 h 3452878"/>
                <a:gd name="connsiteX7" fmla="*/ 2390386 w 4006105"/>
                <a:gd name="connsiteY7" fmla="*/ 3428562 h 3452878"/>
                <a:gd name="connsiteX8" fmla="*/ 1718972 w 4006105"/>
                <a:gd name="connsiteY8" fmla="*/ 3032109 h 3452878"/>
                <a:gd name="connsiteX9" fmla="*/ 1137082 w 4006105"/>
                <a:gd name="connsiteY9" fmla="*/ 3064081 h 3452878"/>
                <a:gd name="connsiteX10" fmla="*/ 324992 w 4006105"/>
                <a:gd name="connsiteY10" fmla="*/ 2763544 h 3452878"/>
                <a:gd name="connsiteX11" fmla="*/ 18061 w 4006105"/>
                <a:gd name="connsiteY11" fmla="*/ 1887510 h 3452878"/>
                <a:gd name="connsiteX12" fmla="*/ 804572 w 4006105"/>
                <a:gd name="connsiteY12" fmla="*/ 787672 h 3452878"/>
                <a:gd name="connsiteX0" fmla="*/ 804572 w 3994689"/>
                <a:gd name="connsiteY0" fmla="*/ 753705 h 3418911"/>
                <a:gd name="connsiteX1" fmla="*/ 1539930 w 3994689"/>
                <a:gd name="connsiteY1" fmla="*/ 798466 h 3418911"/>
                <a:gd name="connsiteX2" fmla="*/ 2300864 w 3994689"/>
                <a:gd name="connsiteY2" fmla="*/ 127053 h 3418911"/>
                <a:gd name="connsiteX3" fmla="*/ 3304785 w 3994689"/>
                <a:gd name="connsiteY3" fmla="*/ 50321 h 3418911"/>
                <a:gd name="connsiteX4" fmla="*/ 3969803 w 3994689"/>
                <a:gd name="connsiteY4" fmla="*/ 696156 h 3418911"/>
                <a:gd name="connsiteX5" fmla="*/ 3745999 w 3994689"/>
                <a:gd name="connsiteY5" fmla="*/ 1738444 h 3418911"/>
                <a:gd name="connsiteX6" fmla="*/ 2748472 w 3994689"/>
                <a:gd name="connsiteY6" fmla="*/ 2186052 h 3418911"/>
                <a:gd name="connsiteX7" fmla="*/ 2390386 w 3994689"/>
                <a:gd name="connsiteY7" fmla="*/ 3394595 h 3418911"/>
                <a:gd name="connsiteX8" fmla="*/ 1718972 w 3994689"/>
                <a:gd name="connsiteY8" fmla="*/ 2998142 h 3418911"/>
                <a:gd name="connsiteX9" fmla="*/ 1137082 w 3994689"/>
                <a:gd name="connsiteY9" fmla="*/ 3030114 h 3418911"/>
                <a:gd name="connsiteX10" fmla="*/ 324992 w 3994689"/>
                <a:gd name="connsiteY10" fmla="*/ 2729577 h 3418911"/>
                <a:gd name="connsiteX11" fmla="*/ 18061 w 3994689"/>
                <a:gd name="connsiteY11" fmla="*/ 1853543 h 3418911"/>
                <a:gd name="connsiteX12" fmla="*/ 804572 w 3994689"/>
                <a:gd name="connsiteY12" fmla="*/ 753705 h 341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94689" h="3418911">
                  <a:moveTo>
                    <a:pt x="804572" y="753705"/>
                  </a:moveTo>
                  <a:cubicBezTo>
                    <a:pt x="1058217" y="577859"/>
                    <a:pt x="1290548" y="902908"/>
                    <a:pt x="1539930" y="798466"/>
                  </a:cubicBezTo>
                  <a:cubicBezTo>
                    <a:pt x="1789312" y="694024"/>
                    <a:pt x="2006722" y="251744"/>
                    <a:pt x="2300864" y="127053"/>
                  </a:cubicBezTo>
                  <a:cubicBezTo>
                    <a:pt x="2595007" y="2362"/>
                    <a:pt x="3026629" y="-44530"/>
                    <a:pt x="3304785" y="50321"/>
                  </a:cubicBezTo>
                  <a:cubicBezTo>
                    <a:pt x="3582942" y="145172"/>
                    <a:pt x="3896267" y="414802"/>
                    <a:pt x="3969803" y="696156"/>
                  </a:cubicBezTo>
                  <a:cubicBezTo>
                    <a:pt x="4043339" y="977510"/>
                    <a:pt x="3949554" y="1490128"/>
                    <a:pt x="3745999" y="1738444"/>
                  </a:cubicBezTo>
                  <a:cubicBezTo>
                    <a:pt x="3542444" y="1986760"/>
                    <a:pt x="2974408" y="1910027"/>
                    <a:pt x="2748472" y="2186052"/>
                  </a:cubicBezTo>
                  <a:cubicBezTo>
                    <a:pt x="2522537" y="2462077"/>
                    <a:pt x="2561969" y="3259247"/>
                    <a:pt x="2390386" y="3394595"/>
                  </a:cubicBezTo>
                  <a:cubicBezTo>
                    <a:pt x="2218803" y="3529943"/>
                    <a:pt x="1927856" y="3058889"/>
                    <a:pt x="1718972" y="2998142"/>
                  </a:cubicBezTo>
                  <a:cubicBezTo>
                    <a:pt x="1510088" y="2937395"/>
                    <a:pt x="1369412" y="3074875"/>
                    <a:pt x="1137082" y="3030114"/>
                  </a:cubicBezTo>
                  <a:cubicBezTo>
                    <a:pt x="904752" y="2985353"/>
                    <a:pt x="511495" y="2925672"/>
                    <a:pt x="324992" y="2729577"/>
                  </a:cubicBezTo>
                  <a:cubicBezTo>
                    <a:pt x="138489" y="2533482"/>
                    <a:pt x="-61869" y="2182855"/>
                    <a:pt x="18061" y="1853543"/>
                  </a:cubicBezTo>
                  <a:cubicBezTo>
                    <a:pt x="97991" y="1524231"/>
                    <a:pt x="550927" y="929551"/>
                    <a:pt x="804572" y="753705"/>
                  </a:cubicBezTo>
                  <a:close/>
                </a:path>
              </a:pathLst>
            </a:custGeom>
            <a:solidFill>
              <a:srgbClr val="377EB8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746375" y="1799978"/>
              <a:ext cx="4116807" cy="4088450"/>
            </a:xfrm>
            <a:custGeom>
              <a:avLst/>
              <a:gdLst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41793 w 3694184"/>
                <a:gd name="connsiteY34" fmla="*/ 633046 h 3152442"/>
                <a:gd name="connsiteX35" fmla="*/ 754582 w 3694184"/>
                <a:gd name="connsiteY35" fmla="*/ 613863 h 3152442"/>
                <a:gd name="connsiteX36" fmla="*/ 773765 w 3694184"/>
                <a:gd name="connsiteY36" fmla="*/ 569102 h 3152442"/>
                <a:gd name="connsiteX37" fmla="*/ 780160 w 3694184"/>
                <a:gd name="connsiteY37" fmla="*/ 549919 h 3152442"/>
                <a:gd name="connsiteX38" fmla="*/ 792949 w 3694184"/>
                <a:gd name="connsiteY38" fmla="*/ 517947 h 3152442"/>
                <a:gd name="connsiteX39" fmla="*/ 799343 w 3694184"/>
                <a:gd name="connsiteY39" fmla="*/ 498764 h 3152442"/>
                <a:gd name="connsiteX40" fmla="*/ 831315 w 3694184"/>
                <a:gd name="connsiteY40" fmla="*/ 492369 h 3152442"/>
                <a:gd name="connsiteX41" fmla="*/ 876076 w 3694184"/>
                <a:gd name="connsiteY41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41793 w 3694184"/>
                <a:gd name="connsiteY34" fmla="*/ 633046 h 3152442"/>
                <a:gd name="connsiteX35" fmla="*/ 773765 w 3694184"/>
                <a:gd name="connsiteY35" fmla="*/ 569102 h 3152442"/>
                <a:gd name="connsiteX36" fmla="*/ 780160 w 3694184"/>
                <a:gd name="connsiteY36" fmla="*/ 549919 h 3152442"/>
                <a:gd name="connsiteX37" fmla="*/ 792949 w 3694184"/>
                <a:gd name="connsiteY37" fmla="*/ 517947 h 3152442"/>
                <a:gd name="connsiteX38" fmla="*/ 799343 w 3694184"/>
                <a:gd name="connsiteY38" fmla="*/ 498764 h 3152442"/>
                <a:gd name="connsiteX39" fmla="*/ 831315 w 3694184"/>
                <a:gd name="connsiteY39" fmla="*/ 492369 h 3152442"/>
                <a:gd name="connsiteX40" fmla="*/ 876076 w 3694184"/>
                <a:gd name="connsiteY40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799343 w 3694184"/>
                <a:gd name="connsiteY37" fmla="*/ 498764 h 3152442"/>
                <a:gd name="connsiteX38" fmla="*/ 831315 w 3694184"/>
                <a:gd name="connsiteY38" fmla="*/ 492369 h 3152442"/>
                <a:gd name="connsiteX39" fmla="*/ 876076 w 3694184"/>
                <a:gd name="connsiteY39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831315 w 3694184"/>
                <a:gd name="connsiteY37" fmla="*/ 492369 h 3152442"/>
                <a:gd name="connsiteX38" fmla="*/ 876076 w 3694184"/>
                <a:gd name="connsiteY38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876076 w 3694184"/>
                <a:gd name="connsiteY37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876076 w 3694184"/>
                <a:gd name="connsiteY36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876076 w 3694184"/>
                <a:gd name="connsiteY35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876076 w 3694184"/>
                <a:gd name="connsiteY34" fmla="*/ 498764 h 3152442"/>
                <a:gd name="connsiteX0" fmla="*/ 729004 w 3694184"/>
                <a:gd name="connsiteY0" fmla="*/ 65862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0" fmla="*/ 709821 w 3694184"/>
                <a:gd name="connsiteY0" fmla="*/ 677807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0" fmla="*/ 709821 w 3694184"/>
                <a:gd name="connsiteY0" fmla="*/ 677807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30" fmla="*/ 671455 w 3694184"/>
                <a:gd name="connsiteY30" fmla="*/ 728962 h 3152442"/>
                <a:gd name="connsiteX31" fmla="*/ 709821 w 3694184"/>
                <a:gd name="connsiteY31" fmla="*/ 677807 h 3152442"/>
                <a:gd name="connsiteX0" fmla="*/ 709821 w 3694184"/>
                <a:gd name="connsiteY0" fmla="*/ 677807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30" fmla="*/ 709821 w 3694184"/>
                <a:gd name="connsiteY30" fmla="*/ 677807 h 3152442"/>
                <a:gd name="connsiteX0" fmla="*/ 581933 w 3694184"/>
                <a:gd name="connsiteY0" fmla="*/ 824878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460439 w 3694184"/>
                <a:gd name="connsiteY29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294185 w 3694184"/>
                <a:gd name="connsiteY28" fmla="*/ 863244 h 3152442"/>
                <a:gd name="connsiteX29" fmla="*/ 460439 w 3694184"/>
                <a:gd name="connsiteY29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460439 w 3694184"/>
                <a:gd name="connsiteY28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60439 w 3694184"/>
                <a:gd name="connsiteY27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460439 w 3694184"/>
                <a:gd name="connsiteY26" fmla="*/ 588285 h 3152442"/>
                <a:gd name="connsiteX0" fmla="*/ 460439 w 3694184"/>
                <a:gd name="connsiteY0" fmla="*/ 588285 h 3152442"/>
                <a:gd name="connsiteX1" fmla="*/ 1189402 w 3694184"/>
                <a:gd name="connsiteY1" fmla="*/ 300537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638056 h 3202213"/>
                <a:gd name="connsiteX1" fmla="*/ 1387629 w 3694184"/>
                <a:gd name="connsiteY1" fmla="*/ 1546061 h 3202213"/>
                <a:gd name="connsiteX2" fmla="*/ 1835237 w 3694184"/>
                <a:gd name="connsiteY2" fmla="*/ 126504 h 3202213"/>
                <a:gd name="connsiteX3" fmla="*/ 2154957 w 3694184"/>
                <a:gd name="connsiteY3" fmla="*/ 62560 h 3202213"/>
                <a:gd name="connsiteX4" fmla="*/ 2679298 w 3694184"/>
                <a:gd name="connsiteY4" fmla="*/ 49771 h 3202213"/>
                <a:gd name="connsiteX5" fmla="*/ 2858342 w 3694184"/>
                <a:gd name="connsiteY5" fmla="*/ 62560 h 3202213"/>
                <a:gd name="connsiteX6" fmla="*/ 3184456 w 3694184"/>
                <a:gd name="connsiteY6" fmla="*/ 139293 h 3202213"/>
                <a:gd name="connsiteX7" fmla="*/ 3606487 w 3694184"/>
                <a:gd name="connsiteY7" fmla="*/ 433435 h 3202213"/>
                <a:gd name="connsiteX8" fmla="*/ 3657642 w 3694184"/>
                <a:gd name="connsiteY8" fmla="*/ 529352 h 3202213"/>
                <a:gd name="connsiteX9" fmla="*/ 3638459 w 3694184"/>
                <a:gd name="connsiteY9" fmla="*/ 1040904 h 3202213"/>
                <a:gd name="connsiteX10" fmla="*/ 3401866 w 3694184"/>
                <a:gd name="connsiteY10" fmla="*/ 1622795 h 3202213"/>
                <a:gd name="connsiteX11" fmla="*/ 2960652 w 3694184"/>
                <a:gd name="connsiteY11" fmla="*/ 2537195 h 3202213"/>
                <a:gd name="connsiteX12" fmla="*/ 2871130 w 3694184"/>
                <a:gd name="connsiteY12" fmla="*/ 2735422 h 3202213"/>
                <a:gd name="connsiteX13" fmla="*/ 2775214 w 3694184"/>
                <a:gd name="connsiteY13" fmla="*/ 3010381 h 3202213"/>
                <a:gd name="connsiteX14" fmla="*/ 2692087 w 3694184"/>
                <a:gd name="connsiteY14" fmla="*/ 3144663 h 3202213"/>
                <a:gd name="connsiteX15" fmla="*/ 2391550 w 3694184"/>
                <a:gd name="connsiteY15" fmla="*/ 3202213 h 3202213"/>
                <a:gd name="connsiteX16" fmla="*/ 2039858 w 3694184"/>
                <a:gd name="connsiteY16" fmla="*/ 3183030 h 3202213"/>
                <a:gd name="connsiteX17" fmla="*/ 1336473 w 3694184"/>
                <a:gd name="connsiteY17" fmla="*/ 3016775 h 3202213"/>
                <a:gd name="connsiteX18" fmla="*/ 792949 w 3694184"/>
                <a:gd name="connsiteY18" fmla="*/ 2914465 h 3202213"/>
                <a:gd name="connsiteX19" fmla="*/ 313368 w 3694184"/>
                <a:gd name="connsiteY19" fmla="*/ 2812154 h 3202213"/>
                <a:gd name="connsiteX20" fmla="*/ 198269 w 3694184"/>
                <a:gd name="connsiteY20" fmla="*/ 2786577 h 3202213"/>
                <a:gd name="connsiteX21" fmla="*/ 44803 w 3694184"/>
                <a:gd name="connsiteY21" fmla="*/ 2697055 h 3202213"/>
                <a:gd name="connsiteX22" fmla="*/ 19225 w 3694184"/>
                <a:gd name="connsiteY22" fmla="*/ 2639505 h 3202213"/>
                <a:gd name="connsiteX23" fmla="*/ 42 w 3694184"/>
                <a:gd name="connsiteY23" fmla="*/ 2543589 h 3202213"/>
                <a:gd name="connsiteX24" fmla="*/ 70381 w 3694184"/>
                <a:gd name="connsiteY24" fmla="*/ 2038431 h 3202213"/>
                <a:gd name="connsiteX25" fmla="*/ 460439 w 3694184"/>
                <a:gd name="connsiteY25" fmla="*/ 638056 h 3202213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679298 w 3694184"/>
                <a:gd name="connsiteY3" fmla="*/ 0 h 3152442"/>
                <a:gd name="connsiteX4" fmla="*/ 2858342 w 3694184"/>
                <a:gd name="connsiteY4" fmla="*/ 12789 h 3152442"/>
                <a:gd name="connsiteX5" fmla="*/ 3184456 w 3694184"/>
                <a:gd name="connsiteY5" fmla="*/ 89522 h 3152442"/>
                <a:gd name="connsiteX6" fmla="*/ 3606487 w 3694184"/>
                <a:gd name="connsiteY6" fmla="*/ 383664 h 3152442"/>
                <a:gd name="connsiteX7" fmla="*/ 3657642 w 3694184"/>
                <a:gd name="connsiteY7" fmla="*/ 479581 h 3152442"/>
                <a:gd name="connsiteX8" fmla="*/ 3638459 w 3694184"/>
                <a:gd name="connsiteY8" fmla="*/ 991133 h 3152442"/>
                <a:gd name="connsiteX9" fmla="*/ 3401866 w 3694184"/>
                <a:gd name="connsiteY9" fmla="*/ 1573024 h 3152442"/>
                <a:gd name="connsiteX10" fmla="*/ 2960652 w 3694184"/>
                <a:gd name="connsiteY10" fmla="*/ 2487424 h 3152442"/>
                <a:gd name="connsiteX11" fmla="*/ 2871130 w 3694184"/>
                <a:gd name="connsiteY11" fmla="*/ 2685651 h 3152442"/>
                <a:gd name="connsiteX12" fmla="*/ 2775214 w 3694184"/>
                <a:gd name="connsiteY12" fmla="*/ 2960610 h 3152442"/>
                <a:gd name="connsiteX13" fmla="*/ 2692087 w 3694184"/>
                <a:gd name="connsiteY13" fmla="*/ 3094892 h 3152442"/>
                <a:gd name="connsiteX14" fmla="*/ 2391550 w 3694184"/>
                <a:gd name="connsiteY14" fmla="*/ 3152442 h 3152442"/>
                <a:gd name="connsiteX15" fmla="*/ 2039858 w 3694184"/>
                <a:gd name="connsiteY15" fmla="*/ 3133259 h 3152442"/>
                <a:gd name="connsiteX16" fmla="*/ 1336473 w 3694184"/>
                <a:gd name="connsiteY16" fmla="*/ 2967004 h 3152442"/>
                <a:gd name="connsiteX17" fmla="*/ 792949 w 3694184"/>
                <a:gd name="connsiteY17" fmla="*/ 2864694 h 3152442"/>
                <a:gd name="connsiteX18" fmla="*/ 313368 w 3694184"/>
                <a:gd name="connsiteY18" fmla="*/ 2762383 h 3152442"/>
                <a:gd name="connsiteX19" fmla="*/ 198269 w 3694184"/>
                <a:gd name="connsiteY19" fmla="*/ 2736806 h 3152442"/>
                <a:gd name="connsiteX20" fmla="*/ 44803 w 3694184"/>
                <a:gd name="connsiteY20" fmla="*/ 2647284 h 3152442"/>
                <a:gd name="connsiteX21" fmla="*/ 19225 w 3694184"/>
                <a:gd name="connsiteY21" fmla="*/ 2589734 h 3152442"/>
                <a:gd name="connsiteX22" fmla="*/ 42 w 3694184"/>
                <a:gd name="connsiteY22" fmla="*/ 2493818 h 3152442"/>
                <a:gd name="connsiteX23" fmla="*/ 70381 w 3694184"/>
                <a:gd name="connsiteY23" fmla="*/ 1988660 h 3152442"/>
                <a:gd name="connsiteX24" fmla="*/ 460439 w 3694184"/>
                <a:gd name="connsiteY24" fmla="*/ 588285 h 3152442"/>
                <a:gd name="connsiteX0" fmla="*/ 460439 w 3694184"/>
                <a:gd name="connsiteY0" fmla="*/ 588285 h 3161201"/>
                <a:gd name="connsiteX1" fmla="*/ 1195797 w 3694184"/>
                <a:gd name="connsiteY1" fmla="*/ 633046 h 3161201"/>
                <a:gd name="connsiteX2" fmla="*/ 1835237 w 3694184"/>
                <a:gd name="connsiteY2" fmla="*/ 76733 h 3161201"/>
                <a:gd name="connsiteX3" fmla="*/ 2679298 w 3694184"/>
                <a:gd name="connsiteY3" fmla="*/ 0 h 3161201"/>
                <a:gd name="connsiteX4" fmla="*/ 2858342 w 3694184"/>
                <a:gd name="connsiteY4" fmla="*/ 12789 h 3161201"/>
                <a:gd name="connsiteX5" fmla="*/ 3184456 w 3694184"/>
                <a:gd name="connsiteY5" fmla="*/ 89522 h 3161201"/>
                <a:gd name="connsiteX6" fmla="*/ 3606487 w 3694184"/>
                <a:gd name="connsiteY6" fmla="*/ 383664 h 3161201"/>
                <a:gd name="connsiteX7" fmla="*/ 3657642 w 3694184"/>
                <a:gd name="connsiteY7" fmla="*/ 479581 h 3161201"/>
                <a:gd name="connsiteX8" fmla="*/ 3638459 w 3694184"/>
                <a:gd name="connsiteY8" fmla="*/ 991133 h 3161201"/>
                <a:gd name="connsiteX9" fmla="*/ 3401866 w 3694184"/>
                <a:gd name="connsiteY9" fmla="*/ 1573024 h 3161201"/>
                <a:gd name="connsiteX10" fmla="*/ 2960652 w 3694184"/>
                <a:gd name="connsiteY10" fmla="*/ 2487424 h 3161201"/>
                <a:gd name="connsiteX11" fmla="*/ 2871130 w 3694184"/>
                <a:gd name="connsiteY11" fmla="*/ 2685651 h 3161201"/>
                <a:gd name="connsiteX12" fmla="*/ 2775214 w 3694184"/>
                <a:gd name="connsiteY12" fmla="*/ 2960610 h 3161201"/>
                <a:gd name="connsiteX13" fmla="*/ 2692087 w 3694184"/>
                <a:gd name="connsiteY13" fmla="*/ 3094892 h 3161201"/>
                <a:gd name="connsiteX14" fmla="*/ 2391550 w 3694184"/>
                <a:gd name="connsiteY14" fmla="*/ 3152442 h 3161201"/>
                <a:gd name="connsiteX15" fmla="*/ 2039858 w 3694184"/>
                <a:gd name="connsiteY15" fmla="*/ 3133259 h 3161201"/>
                <a:gd name="connsiteX16" fmla="*/ 1374839 w 3694184"/>
                <a:gd name="connsiteY16" fmla="*/ 2832722 h 3161201"/>
                <a:gd name="connsiteX17" fmla="*/ 792949 w 3694184"/>
                <a:gd name="connsiteY17" fmla="*/ 2864694 h 3161201"/>
                <a:gd name="connsiteX18" fmla="*/ 313368 w 3694184"/>
                <a:gd name="connsiteY18" fmla="*/ 2762383 h 3161201"/>
                <a:gd name="connsiteX19" fmla="*/ 198269 w 3694184"/>
                <a:gd name="connsiteY19" fmla="*/ 2736806 h 3161201"/>
                <a:gd name="connsiteX20" fmla="*/ 44803 w 3694184"/>
                <a:gd name="connsiteY20" fmla="*/ 2647284 h 3161201"/>
                <a:gd name="connsiteX21" fmla="*/ 19225 w 3694184"/>
                <a:gd name="connsiteY21" fmla="*/ 2589734 h 3161201"/>
                <a:gd name="connsiteX22" fmla="*/ 42 w 3694184"/>
                <a:gd name="connsiteY22" fmla="*/ 2493818 h 3161201"/>
                <a:gd name="connsiteX23" fmla="*/ 70381 w 3694184"/>
                <a:gd name="connsiteY23" fmla="*/ 1988660 h 3161201"/>
                <a:gd name="connsiteX24" fmla="*/ 460439 w 3694184"/>
                <a:gd name="connsiteY24" fmla="*/ 588285 h 3161201"/>
                <a:gd name="connsiteX0" fmla="*/ 461073 w 3694818"/>
                <a:gd name="connsiteY0" fmla="*/ 588285 h 3161201"/>
                <a:gd name="connsiteX1" fmla="*/ 1196431 w 3694818"/>
                <a:gd name="connsiteY1" fmla="*/ 633046 h 3161201"/>
                <a:gd name="connsiteX2" fmla="*/ 1835871 w 3694818"/>
                <a:gd name="connsiteY2" fmla="*/ 76733 h 3161201"/>
                <a:gd name="connsiteX3" fmla="*/ 2679932 w 3694818"/>
                <a:gd name="connsiteY3" fmla="*/ 0 h 3161201"/>
                <a:gd name="connsiteX4" fmla="*/ 2858976 w 3694818"/>
                <a:gd name="connsiteY4" fmla="*/ 12789 h 3161201"/>
                <a:gd name="connsiteX5" fmla="*/ 3185090 w 3694818"/>
                <a:gd name="connsiteY5" fmla="*/ 89522 h 3161201"/>
                <a:gd name="connsiteX6" fmla="*/ 3607121 w 3694818"/>
                <a:gd name="connsiteY6" fmla="*/ 383664 h 3161201"/>
                <a:gd name="connsiteX7" fmla="*/ 3658276 w 3694818"/>
                <a:gd name="connsiteY7" fmla="*/ 479581 h 3161201"/>
                <a:gd name="connsiteX8" fmla="*/ 3639093 w 3694818"/>
                <a:gd name="connsiteY8" fmla="*/ 991133 h 3161201"/>
                <a:gd name="connsiteX9" fmla="*/ 3402500 w 3694818"/>
                <a:gd name="connsiteY9" fmla="*/ 1573024 h 3161201"/>
                <a:gd name="connsiteX10" fmla="*/ 2961286 w 3694818"/>
                <a:gd name="connsiteY10" fmla="*/ 2487424 h 3161201"/>
                <a:gd name="connsiteX11" fmla="*/ 2871764 w 3694818"/>
                <a:gd name="connsiteY11" fmla="*/ 2685651 h 3161201"/>
                <a:gd name="connsiteX12" fmla="*/ 2775848 w 3694818"/>
                <a:gd name="connsiteY12" fmla="*/ 2960610 h 3161201"/>
                <a:gd name="connsiteX13" fmla="*/ 2692721 w 3694818"/>
                <a:gd name="connsiteY13" fmla="*/ 3094892 h 3161201"/>
                <a:gd name="connsiteX14" fmla="*/ 2392184 w 3694818"/>
                <a:gd name="connsiteY14" fmla="*/ 3152442 h 3161201"/>
                <a:gd name="connsiteX15" fmla="*/ 2040492 w 3694818"/>
                <a:gd name="connsiteY15" fmla="*/ 3133259 h 3161201"/>
                <a:gd name="connsiteX16" fmla="*/ 1375473 w 3694818"/>
                <a:gd name="connsiteY16" fmla="*/ 2832722 h 3161201"/>
                <a:gd name="connsiteX17" fmla="*/ 793583 w 3694818"/>
                <a:gd name="connsiteY17" fmla="*/ 2864694 h 3161201"/>
                <a:gd name="connsiteX18" fmla="*/ 314002 w 3694818"/>
                <a:gd name="connsiteY18" fmla="*/ 2762383 h 3161201"/>
                <a:gd name="connsiteX19" fmla="*/ 198903 w 3694818"/>
                <a:gd name="connsiteY19" fmla="*/ 2736806 h 3161201"/>
                <a:gd name="connsiteX20" fmla="*/ 45437 w 3694818"/>
                <a:gd name="connsiteY20" fmla="*/ 2647284 h 3161201"/>
                <a:gd name="connsiteX21" fmla="*/ 676 w 3694818"/>
                <a:gd name="connsiteY21" fmla="*/ 2493818 h 3161201"/>
                <a:gd name="connsiteX22" fmla="*/ 71015 w 3694818"/>
                <a:gd name="connsiteY22" fmla="*/ 1988660 h 3161201"/>
                <a:gd name="connsiteX23" fmla="*/ 461073 w 3694818"/>
                <a:gd name="connsiteY23" fmla="*/ 588285 h 3161201"/>
                <a:gd name="connsiteX0" fmla="*/ 748197 w 3981942"/>
                <a:gd name="connsiteY0" fmla="*/ 588285 h 3161201"/>
                <a:gd name="connsiteX1" fmla="*/ 1483555 w 3981942"/>
                <a:gd name="connsiteY1" fmla="*/ 633046 h 3161201"/>
                <a:gd name="connsiteX2" fmla="*/ 2122995 w 3981942"/>
                <a:gd name="connsiteY2" fmla="*/ 76733 h 3161201"/>
                <a:gd name="connsiteX3" fmla="*/ 2967056 w 3981942"/>
                <a:gd name="connsiteY3" fmla="*/ 0 h 3161201"/>
                <a:gd name="connsiteX4" fmla="*/ 3146100 w 3981942"/>
                <a:gd name="connsiteY4" fmla="*/ 12789 h 3161201"/>
                <a:gd name="connsiteX5" fmla="*/ 3472214 w 3981942"/>
                <a:gd name="connsiteY5" fmla="*/ 89522 h 3161201"/>
                <a:gd name="connsiteX6" fmla="*/ 3894245 w 3981942"/>
                <a:gd name="connsiteY6" fmla="*/ 383664 h 3161201"/>
                <a:gd name="connsiteX7" fmla="*/ 3945400 w 3981942"/>
                <a:gd name="connsiteY7" fmla="*/ 479581 h 3161201"/>
                <a:gd name="connsiteX8" fmla="*/ 3926217 w 3981942"/>
                <a:gd name="connsiteY8" fmla="*/ 991133 h 3161201"/>
                <a:gd name="connsiteX9" fmla="*/ 3689624 w 3981942"/>
                <a:gd name="connsiteY9" fmla="*/ 1573024 h 3161201"/>
                <a:gd name="connsiteX10" fmla="*/ 3248410 w 3981942"/>
                <a:gd name="connsiteY10" fmla="*/ 2487424 h 3161201"/>
                <a:gd name="connsiteX11" fmla="*/ 3158888 w 3981942"/>
                <a:gd name="connsiteY11" fmla="*/ 2685651 h 3161201"/>
                <a:gd name="connsiteX12" fmla="*/ 3062972 w 3981942"/>
                <a:gd name="connsiteY12" fmla="*/ 2960610 h 3161201"/>
                <a:gd name="connsiteX13" fmla="*/ 2979845 w 3981942"/>
                <a:gd name="connsiteY13" fmla="*/ 3094892 h 3161201"/>
                <a:gd name="connsiteX14" fmla="*/ 2679308 w 3981942"/>
                <a:gd name="connsiteY14" fmla="*/ 3152442 h 3161201"/>
                <a:gd name="connsiteX15" fmla="*/ 2327616 w 3981942"/>
                <a:gd name="connsiteY15" fmla="*/ 3133259 h 3161201"/>
                <a:gd name="connsiteX16" fmla="*/ 1662597 w 3981942"/>
                <a:gd name="connsiteY16" fmla="*/ 2832722 h 3161201"/>
                <a:gd name="connsiteX17" fmla="*/ 1080707 w 3981942"/>
                <a:gd name="connsiteY17" fmla="*/ 2864694 h 3161201"/>
                <a:gd name="connsiteX18" fmla="*/ 601126 w 3981942"/>
                <a:gd name="connsiteY18" fmla="*/ 2762383 h 3161201"/>
                <a:gd name="connsiteX19" fmla="*/ 486027 w 3981942"/>
                <a:gd name="connsiteY19" fmla="*/ 2736806 h 3161201"/>
                <a:gd name="connsiteX20" fmla="*/ 332561 w 3981942"/>
                <a:gd name="connsiteY20" fmla="*/ 2647284 h 3161201"/>
                <a:gd name="connsiteX21" fmla="*/ 52 w 3981942"/>
                <a:gd name="connsiteY21" fmla="*/ 2493818 h 3161201"/>
                <a:gd name="connsiteX22" fmla="*/ 358139 w 3981942"/>
                <a:gd name="connsiteY22" fmla="*/ 1988660 h 3161201"/>
                <a:gd name="connsiteX23" fmla="*/ 748197 w 3981942"/>
                <a:gd name="connsiteY23" fmla="*/ 588285 h 3161201"/>
                <a:gd name="connsiteX0" fmla="*/ 436829 w 3670574"/>
                <a:gd name="connsiteY0" fmla="*/ 588285 h 3161201"/>
                <a:gd name="connsiteX1" fmla="*/ 1172187 w 3670574"/>
                <a:gd name="connsiteY1" fmla="*/ 633046 h 3161201"/>
                <a:gd name="connsiteX2" fmla="*/ 1811627 w 3670574"/>
                <a:gd name="connsiteY2" fmla="*/ 76733 h 3161201"/>
                <a:gd name="connsiteX3" fmla="*/ 2655688 w 3670574"/>
                <a:gd name="connsiteY3" fmla="*/ 0 h 3161201"/>
                <a:gd name="connsiteX4" fmla="*/ 2834732 w 3670574"/>
                <a:gd name="connsiteY4" fmla="*/ 12789 h 3161201"/>
                <a:gd name="connsiteX5" fmla="*/ 3160846 w 3670574"/>
                <a:gd name="connsiteY5" fmla="*/ 89522 h 3161201"/>
                <a:gd name="connsiteX6" fmla="*/ 3582877 w 3670574"/>
                <a:gd name="connsiteY6" fmla="*/ 383664 h 3161201"/>
                <a:gd name="connsiteX7" fmla="*/ 3634032 w 3670574"/>
                <a:gd name="connsiteY7" fmla="*/ 479581 h 3161201"/>
                <a:gd name="connsiteX8" fmla="*/ 3614849 w 3670574"/>
                <a:gd name="connsiteY8" fmla="*/ 991133 h 3161201"/>
                <a:gd name="connsiteX9" fmla="*/ 3378256 w 3670574"/>
                <a:gd name="connsiteY9" fmla="*/ 1573024 h 3161201"/>
                <a:gd name="connsiteX10" fmla="*/ 2937042 w 3670574"/>
                <a:gd name="connsiteY10" fmla="*/ 2487424 h 3161201"/>
                <a:gd name="connsiteX11" fmla="*/ 2847520 w 3670574"/>
                <a:gd name="connsiteY11" fmla="*/ 2685651 h 3161201"/>
                <a:gd name="connsiteX12" fmla="*/ 2751604 w 3670574"/>
                <a:gd name="connsiteY12" fmla="*/ 2960610 h 3161201"/>
                <a:gd name="connsiteX13" fmla="*/ 2668477 w 3670574"/>
                <a:gd name="connsiteY13" fmla="*/ 3094892 h 3161201"/>
                <a:gd name="connsiteX14" fmla="*/ 2367940 w 3670574"/>
                <a:gd name="connsiteY14" fmla="*/ 3152442 h 3161201"/>
                <a:gd name="connsiteX15" fmla="*/ 2016248 w 3670574"/>
                <a:gd name="connsiteY15" fmla="*/ 3133259 h 3161201"/>
                <a:gd name="connsiteX16" fmla="*/ 1351229 w 3670574"/>
                <a:gd name="connsiteY16" fmla="*/ 2832722 h 3161201"/>
                <a:gd name="connsiteX17" fmla="*/ 769339 w 3670574"/>
                <a:gd name="connsiteY17" fmla="*/ 2864694 h 3161201"/>
                <a:gd name="connsiteX18" fmla="*/ 289758 w 3670574"/>
                <a:gd name="connsiteY18" fmla="*/ 2762383 h 3161201"/>
                <a:gd name="connsiteX19" fmla="*/ 174659 w 3670574"/>
                <a:gd name="connsiteY19" fmla="*/ 2736806 h 3161201"/>
                <a:gd name="connsiteX20" fmla="*/ 21193 w 3670574"/>
                <a:gd name="connsiteY20" fmla="*/ 2647284 h 3161201"/>
                <a:gd name="connsiteX21" fmla="*/ 46771 w 3670574"/>
                <a:gd name="connsiteY21" fmla="*/ 1988660 h 3161201"/>
                <a:gd name="connsiteX22" fmla="*/ 436829 w 3670574"/>
                <a:gd name="connsiteY22" fmla="*/ 588285 h 3161201"/>
                <a:gd name="connsiteX0" fmla="*/ 538008 w 3771753"/>
                <a:gd name="connsiteY0" fmla="*/ 588285 h 3161201"/>
                <a:gd name="connsiteX1" fmla="*/ 1273366 w 3771753"/>
                <a:gd name="connsiteY1" fmla="*/ 633046 h 3161201"/>
                <a:gd name="connsiteX2" fmla="*/ 1912806 w 3771753"/>
                <a:gd name="connsiteY2" fmla="*/ 76733 h 3161201"/>
                <a:gd name="connsiteX3" fmla="*/ 2756867 w 3771753"/>
                <a:gd name="connsiteY3" fmla="*/ 0 h 3161201"/>
                <a:gd name="connsiteX4" fmla="*/ 2935911 w 3771753"/>
                <a:gd name="connsiteY4" fmla="*/ 12789 h 3161201"/>
                <a:gd name="connsiteX5" fmla="*/ 3262025 w 3771753"/>
                <a:gd name="connsiteY5" fmla="*/ 89522 h 3161201"/>
                <a:gd name="connsiteX6" fmla="*/ 3684056 w 3771753"/>
                <a:gd name="connsiteY6" fmla="*/ 383664 h 3161201"/>
                <a:gd name="connsiteX7" fmla="*/ 3735211 w 3771753"/>
                <a:gd name="connsiteY7" fmla="*/ 479581 h 3161201"/>
                <a:gd name="connsiteX8" fmla="*/ 3716028 w 3771753"/>
                <a:gd name="connsiteY8" fmla="*/ 991133 h 3161201"/>
                <a:gd name="connsiteX9" fmla="*/ 3479435 w 3771753"/>
                <a:gd name="connsiteY9" fmla="*/ 1573024 h 3161201"/>
                <a:gd name="connsiteX10" fmla="*/ 3038221 w 3771753"/>
                <a:gd name="connsiteY10" fmla="*/ 2487424 h 3161201"/>
                <a:gd name="connsiteX11" fmla="*/ 2948699 w 3771753"/>
                <a:gd name="connsiteY11" fmla="*/ 2685651 h 3161201"/>
                <a:gd name="connsiteX12" fmla="*/ 2852783 w 3771753"/>
                <a:gd name="connsiteY12" fmla="*/ 2960610 h 3161201"/>
                <a:gd name="connsiteX13" fmla="*/ 2769656 w 3771753"/>
                <a:gd name="connsiteY13" fmla="*/ 3094892 h 3161201"/>
                <a:gd name="connsiteX14" fmla="*/ 2469119 w 3771753"/>
                <a:gd name="connsiteY14" fmla="*/ 3152442 h 3161201"/>
                <a:gd name="connsiteX15" fmla="*/ 2117427 w 3771753"/>
                <a:gd name="connsiteY15" fmla="*/ 3133259 h 3161201"/>
                <a:gd name="connsiteX16" fmla="*/ 1452408 w 3771753"/>
                <a:gd name="connsiteY16" fmla="*/ 2832722 h 3161201"/>
                <a:gd name="connsiteX17" fmla="*/ 870518 w 3771753"/>
                <a:gd name="connsiteY17" fmla="*/ 2864694 h 3161201"/>
                <a:gd name="connsiteX18" fmla="*/ 390937 w 3771753"/>
                <a:gd name="connsiteY18" fmla="*/ 2762383 h 3161201"/>
                <a:gd name="connsiteX19" fmla="*/ 275838 w 3771753"/>
                <a:gd name="connsiteY19" fmla="*/ 2736806 h 3161201"/>
                <a:gd name="connsiteX20" fmla="*/ 122372 w 3771753"/>
                <a:gd name="connsiteY20" fmla="*/ 2647284 h 3161201"/>
                <a:gd name="connsiteX21" fmla="*/ 20062 w 3771753"/>
                <a:gd name="connsiteY21" fmla="*/ 1911927 h 3161201"/>
                <a:gd name="connsiteX22" fmla="*/ 538008 w 3771753"/>
                <a:gd name="connsiteY22" fmla="*/ 588285 h 3161201"/>
                <a:gd name="connsiteX0" fmla="*/ 795463 w 4029208"/>
                <a:gd name="connsiteY0" fmla="*/ 588285 h 3161201"/>
                <a:gd name="connsiteX1" fmla="*/ 1530821 w 4029208"/>
                <a:gd name="connsiteY1" fmla="*/ 633046 h 3161201"/>
                <a:gd name="connsiteX2" fmla="*/ 2170261 w 4029208"/>
                <a:gd name="connsiteY2" fmla="*/ 76733 h 3161201"/>
                <a:gd name="connsiteX3" fmla="*/ 3014322 w 4029208"/>
                <a:gd name="connsiteY3" fmla="*/ 0 h 3161201"/>
                <a:gd name="connsiteX4" fmla="*/ 3193366 w 4029208"/>
                <a:gd name="connsiteY4" fmla="*/ 12789 h 3161201"/>
                <a:gd name="connsiteX5" fmla="*/ 3519480 w 4029208"/>
                <a:gd name="connsiteY5" fmla="*/ 89522 h 3161201"/>
                <a:gd name="connsiteX6" fmla="*/ 3941511 w 4029208"/>
                <a:gd name="connsiteY6" fmla="*/ 383664 h 3161201"/>
                <a:gd name="connsiteX7" fmla="*/ 3992666 w 4029208"/>
                <a:gd name="connsiteY7" fmla="*/ 479581 h 3161201"/>
                <a:gd name="connsiteX8" fmla="*/ 3973483 w 4029208"/>
                <a:gd name="connsiteY8" fmla="*/ 991133 h 3161201"/>
                <a:gd name="connsiteX9" fmla="*/ 3736890 w 4029208"/>
                <a:gd name="connsiteY9" fmla="*/ 1573024 h 3161201"/>
                <a:gd name="connsiteX10" fmla="*/ 3295676 w 4029208"/>
                <a:gd name="connsiteY10" fmla="*/ 2487424 h 3161201"/>
                <a:gd name="connsiteX11" fmla="*/ 3206154 w 4029208"/>
                <a:gd name="connsiteY11" fmla="*/ 2685651 h 3161201"/>
                <a:gd name="connsiteX12" fmla="*/ 3110238 w 4029208"/>
                <a:gd name="connsiteY12" fmla="*/ 2960610 h 3161201"/>
                <a:gd name="connsiteX13" fmla="*/ 3027111 w 4029208"/>
                <a:gd name="connsiteY13" fmla="*/ 3094892 h 3161201"/>
                <a:gd name="connsiteX14" fmla="*/ 2726574 w 4029208"/>
                <a:gd name="connsiteY14" fmla="*/ 3152442 h 3161201"/>
                <a:gd name="connsiteX15" fmla="*/ 2374882 w 4029208"/>
                <a:gd name="connsiteY15" fmla="*/ 3133259 h 3161201"/>
                <a:gd name="connsiteX16" fmla="*/ 1709863 w 4029208"/>
                <a:gd name="connsiteY16" fmla="*/ 2832722 h 3161201"/>
                <a:gd name="connsiteX17" fmla="*/ 1127973 w 4029208"/>
                <a:gd name="connsiteY17" fmla="*/ 2864694 h 3161201"/>
                <a:gd name="connsiteX18" fmla="*/ 648392 w 4029208"/>
                <a:gd name="connsiteY18" fmla="*/ 2762383 h 3161201"/>
                <a:gd name="connsiteX19" fmla="*/ 533293 w 4029208"/>
                <a:gd name="connsiteY19" fmla="*/ 2736806 h 3161201"/>
                <a:gd name="connsiteX20" fmla="*/ 379827 w 4029208"/>
                <a:gd name="connsiteY20" fmla="*/ 2647284 h 3161201"/>
                <a:gd name="connsiteX21" fmla="*/ 8952 w 4029208"/>
                <a:gd name="connsiteY21" fmla="*/ 1688123 h 3161201"/>
                <a:gd name="connsiteX22" fmla="*/ 795463 w 4029208"/>
                <a:gd name="connsiteY22" fmla="*/ 588285 h 3161201"/>
                <a:gd name="connsiteX0" fmla="*/ 789420 w 4023165"/>
                <a:gd name="connsiteY0" fmla="*/ 588285 h 3161201"/>
                <a:gd name="connsiteX1" fmla="*/ 1524778 w 4023165"/>
                <a:gd name="connsiteY1" fmla="*/ 633046 h 3161201"/>
                <a:gd name="connsiteX2" fmla="*/ 2164218 w 4023165"/>
                <a:gd name="connsiteY2" fmla="*/ 76733 h 3161201"/>
                <a:gd name="connsiteX3" fmla="*/ 3008279 w 4023165"/>
                <a:gd name="connsiteY3" fmla="*/ 0 h 3161201"/>
                <a:gd name="connsiteX4" fmla="*/ 3187323 w 4023165"/>
                <a:gd name="connsiteY4" fmla="*/ 12789 h 3161201"/>
                <a:gd name="connsiteX5" fmla="*/ 3513437 w 4023165"/>
                <a:gd name="connsiteY5" fmla="*/ 89522 h 3161201"/>
                <a:gd name="connsiteX6" fmla="*/ 3935468 w 4023165"/>
                <a:gd name="connsiteY6" fmla="*/ 383664 h 3161201"/>
                <a:gd name="connsiteX7" fmla="*/ 3986623 w 4023165"/>
                <a:gd name="connsiteY7" fmla="*/ 479581 h 3161201"/>
                <a:gd name="connsiteX8" fmla="*/ 3967440 w 4023165"/>
                <a:gd name="connsiteY8" fmla="*/ 991133 h 3161201"/>
                <a:gd name="connsiteX9" fmla="*/ 3730847 w 4023165"/>
                <a:gd name="connsiteY9" fmla="*/ 1573024 h 3161201"/>
                <a:gd name="connsiteX10" fmla="*/ 3289633 w 4023165"/>
                <a:gd name="connsiteY10" fmla="*/ 2487424 h 3161201"/>
                <a:gd name="connsiteX11" fmla="*/ 3200111 w 4023165"/>
                <a:gd name="connsiteY11" fmla="*/ 2685651 h 3161201"/>
                <a:gd name="connsiteX12" fmla="*/ 3104195 w 4023165"/>
                <a:gd name="connsiteY12" fmla="*/ 2960610 h 3161201"/>
                <a:gd name="connsiteX13" fmla="*/ 3021068 w 4023165"/>
                <a:gd name="connsiteY13" fmla="*/ 3094892 h 3161201"/>
                <a:gd name="connsiteX14" fmla="*/ 2720531 w 4023165"/>
                <a:gd name="connsiteY14" fmla="*/ 3152442 h 3161201"/>
                <a:gd name="connsiteX15" fmla="*/ 2368839 w 4023165"/>
                <a:gd name="connsiteY15" fmla="*/ 3133259 h 3161201"/>
                <a:gd name="connsiteX16" fmla="*/ 1703820 w 4023165"/>
                <a:gd name="connsiteY16" fmla="*/ 2832722 h 3161201"/>
                <a:gd name="connsiteX17" fmla="*/ 1121930 w 4023165"/>
                <a:gd name="connsiteY17" fmla="*/ 2864694 h 3161201"/>
                <a:gd name="connsiteX18" fmla="*/ 642349 w 4023165"/>
                <a:gd name="connsiteY18" fmla="*/ 2762383 h 3161201"/>
                <a:gd name="connsiteX19" fmla="*/ 527250 w 4023165"/>
                <a:gd name="connsiteY19" fmla="*/ 2736806 h 3161201"/>
                <a:gd name="connsiteX20" fmla="*/ 2909 w 4023165"/>
                <a:gd name="connsiteY20" fmla="*/ 1688123 h 3161201"/>
                <a:gd name="connsiteX21" fmla="*/ 789420 w 4023165"/>
                <a:gd name="connsiteY21" fmla="*/ 588285 h 3161201"/>
                <a:gd name="connsiteX0" fmla="*/ 800650 w 4034395"/>
                <a:gd name="connsiteY0" fmla="*/ 588285 h 3161201"/>
                <a:gd name="connsiteX1" fmla="*/ 1536008 w 4034395"/>
                <a:gd name="connsiteY1" fmla="*/ 633046 h 3161201"/>
                <a:gd name="connsiteX2" fmla="*/ 2175448 w 4034395"/>
                <a:gd name="connsiteY2" fmla="*/ 76733 h 3161201"/>
                <a:gd name="connsiteX3" fmla="*/ 3019509 w 4034395"/>
                <a:gd name="connsiteY3" fmla="*/ 0 h 3161201"/>
                <a:gd name="connsiteX4" fmla="*/ 3198553 w 4034395"/>
                <a:gd name="connsiteY4" fmla="*/ 12789 h 3161201"/>
                <a:gd name="connsiteX5" fmla="*/ 3524667 w 4034395"/>
                <a:gd name="connsiteY5" fmla="*/ 89522 h 3161201"/>
                <a:gd name="connsiteX6" fmla="*/ 3946698 w 4034395"/>
                <a:gd name="connsiteY6" fmla="*/ 383664 h 3161201"/>
                <a:gd name="connsiteX7" fmla="*/ 3997853 w 4034395"/>
                <a:gd name="connsiteY7" fmla="*/ 479581 h 3161201"/>
                <a:gd name="connsiteX8" fmla="*/ 3978670 w 4034395"/>
                <a:gd name="connsiteY8" fmla="*/ 991133 h 3161201"/>
                <a:gd name="connsiteX9" fmla="*/ 3742077 w 4034395"/>
                <a:gd name="connsiteY9" fmla="*/ 1573024 h 3161201"/>
                <a:gd name="connsiteX10" fmla="*/ 3300863 w 4034395"/>
                <a:gd name="connsiteY10" fmla="*/ 2487424 h 3161201"/>
                <a:gd name="connsiteX11" fmla="*/ 3211341 w 4034395"/>
                <a:gd name="connsiteY11" fmla="*/ 2685651 h 3161201"/>
                <a:gd name="connsiteX12" fmla="*/ 3115425 w 4034395"/>
                <a:gd name="connsiteY12" fmla="*/ 2960610 h 3161201"/>
                <a:gd name="connsiteX13" fmla="*/ 3032298 w 4034395"/>
                <a:gd name="connsiteY13" fmla="*/ 3094892 h 3161201"/>
                <a:gd name="connsiteX14" fmla="*/ 2731761 w 4034395"/>
                <a:gd name="connsiteY14" fmla="*/ 3152442 h 3161201"/>
                <a:gd name="connsiteX15" fmla="*/ 2380069 w 4034395"/>
                <a:gd name="connsiteY15" fmla="*/ 3133259 h 3161201"/>
                <a:gd name="connsiteX16" fmla="*/ 1715050 w 4034395"/>
                <a:gd name="connsiteY16" fmla="*/ 2832722 h 3161201"/>
                <a:gd name="connsiteX17" fmla="*/ 1133160 w 4034395"/>
                <a:gd name="connsiteY17" fmla="*/ 2864694 h 3161201"/>
                <a:gd name="connsiteX18" fmla="*/ 653579 w 4034395"/>
                <a:gd name="connsiteY18" fmla="*/ 2762383 h 3161201"/>
                <a:gd name="connsiteX19" fmla="*/ 321070 w 4034395"/>
                <a:gd name="connsiteY19" fmla="*/ 2564157 h 3161201"/>
                <a:gd name="connsiteX20" fmla="*/ 14139 w 4034395"/>
                <a:gd name="connsiteY20" fmla="*/ 1688123 h 3161201"/>
                <a:gd name="connsiteX21" fmla="*/ 800650 w 4034395"/>
                <a:gd name="connsiteY21" fmla="*/ 588285 h 3161201"/>
                <a:gd name="connsiteX0" fmla="*/ 804572 w 4038317"/>
                <a:gd name="connsiteY0" fmla="*/ 588285 h 3161201"/>
                <a:gd name="connsiteX1" fmla="*/ 1539930 w 4038317"/>
                <a:gd name="connsiteY1" fmla="*/ 633046 h 3161201"/>
                <a:gd name="connsiteX2" fmla="*/ 2179370 w 4038317"/>
                <a:gd name="connsiteY2" fmla="*/ 76733 h 3161201"/>
                <a:gd name="connsiteX3" fmla="*/ 3023431 w 4038317"/>
                <a:gd name="connsiteY3" fmla="*/ 0 h 3161201"/>
                <a:gd name="connsiteX4" fmla="*/ 3202475 w 4038317"/>
                <a:gd name="connsiteY4" fmla="*/ 12789 h 3161201"/>
                <a:gd name="connsiteX5" fmla="*/ 3528589 w 4038317"/>
                <a:gd name="connsiteY5" fmla="*/ 89522 h 3161201"/>
                <a:gd name="connsiteX6" fmla="*/ 3950620 w 4038317"/>
                <a:gd name="connsiteY6" fmla="*/ 383664 h 3161201"/>
                <a:gd name="connsiteX7" fmla="*/ 4001775 w 4038317"/>
                <a:gd name="connsiteY7" fmla="*/ 479581 h 3161201"/>
                <a:gd name="connsiteX8" fmla="*/ 3982592 w 4038317"/>
                <a:gd name="connsiteY8" fmla="*/ 991133 h 3161201"/>
                <a:gd name="connsiteX9" fmla="*/ 3745999 w 4038317"/>
                <a:gd name="connsiteY9" fmla="*/ 1573024 h 3161201"/>
                <a:gd name="connsiteX10" fmla="*/ 3304785 w 4038317"/>
                <a:gd name="connsiteY10" fmla="*/ 2487424 h 3161201"/>
                <a:gd name="connsiteX11" fmla="*/ 3215263 w 4038317"/>
                <a:gd name="connsiteY11" fmla="*/ 2685651 h 3161201"/>
                <a:gd name="connsiteX12" fmla="*/ 3119347 w 4038317"/>
                <a:gd name="connsiteY12" fmla="*/ 2960610 h 3161201"/>
                <a:gd name="connsiteX13" fmla="*/ 3036220 w 4038317"/>
                <a:gd name="connsiteY13" fmla="*/ 3094892 h 3161201"/>
                <a:gd name="connsiteX14" fmla="*/ 2735683 w 4038317"/>
                <a:gd name="connsiteY14" fmla="*/ 3152442 h 3161201"/>
                <a:gd name="connsiteX15" fmla="*/ 2383991 w 4038317"/>
                <a:gd name="connsiteY15" fmla="*/ 3133259 h 3161201"/>
                <a:gd name="connsiteX16" fmla="*/ 1718972 w 4038317"/>
                <a:gd name="connsiteY16" fmla="*/ 2832722 h 3161201"/>
                <a:gd name="connsiteX17" fmla="*/ 1137082 w 4038317"/>
                <a:gd name="connsiteY17" fmla="*/ 2864694 h 3161201"/>
                <a:gd name="connsiteX18" fmla="*/ 324992 w 4038317"/>
                <a:gd name="connsiteY18" fmla="*/ 2564157 h 3161201"/>
                <a:gd name="connsiteX19" fmla="*/ 18061 w 4038317"/>
                <a:gd name="connsiteY19" fmla="*/ 1688123 h 3161201"/>
                <a:gd name="connsiteX20" fmla="*/ 804572 w 4038317"/>
                <a:gd name="connsiteY20" fmla="*/ 588285 h 3161201"/>
                <a:gd name="connsiteX0" fmla="*/ 804572 w 4038317"/>
                <a:gd name="connsiteY0" fmla="*/ 588285 h 3149833"/>
                <a:gd name="connsiteX1" fmla="*/ 1539930 w 4038317"/>
                <a:gd name="connsiteY1" fmla="*/ 633046 h 3149833"/>
                <a:gd name="connsiteX2" fmla="*/ 2179370 w 4038317"/>
                <a:gd name="connsiteY2" fmla="*/ 76733 h 3149833"/>
                <a:gd name="connsiteX3" fmla="*/ 3023431 w 4038317"/>
                <a:gd name="connsiteY3" fmla="*/ 0 h 3149833"/>
                <a:gd name="connsiteX4" fmla="*/ 3202475 w 4038317"/>
                <a:gd name="connsiteY4" fmla="*/ 12789 h 3149833"/>
                <a:gd name="connsiteX5" fmla="*/ 3528589 w 4038317"/>
                <a:gd name="connsiteY5" fmla="*/ 89522 h 3149833"/>
                <a:gd name="connsiteX6" fmla="*/ 3950620 w 4038317"/>
                <a:gd name="connsiteY6" fmla="*/ 383664 h 3149833"/>
                <a:gd name="connsiteX7" fmla="*/ 4001775 w 4038317"/>
                <a:gd name="connsiteY7" fmla="*/ 479581 h 3149833"/>
                <a:gd name="connsiteX8" fmla="*/ 3982592 w 4038317"/>
                <a:gd name="connsiteY8" fmla="*/ 991133 h 3149833"/>
                <a:gd name="connsiteX9" fmla="*/ 3745999 w 4038317"/>
                <a:gd name="connsiteY9" fmla="*/ 1573024 h 3149833"/>
                <a:gd name="connsiteX10" fmla="*/ 3304785 w 4038317"/>
                <a:gd name="connsiteY10" fmla="*/ 2487424 h 3149833"/>
                <a:gd name="connsiteX11" fmla="*/ 3215263 w 4038317"/>
                <a:gd name="connsiteY11" fmla="*/ 2685651 h 3149833"/>
                <a:gd name="connsiteX12" fmla="*/ 3119347 w 4038317"/>
                <a:gd name="connsiteY12" fmla="*/ 2960610 h 3149833"/>
                <a:gd name="connsiteX13" fmla="*/ 3036220 w 4038317"/>
                <a:gd name="connsiteY13" fmla="*/ 3094892 h 3149833"/>
                <a:gd name="connsiteX14" fmla="*/ 2383991 w 4038317"/>
                <a:gd name="connsiteY14" fmla="*/ 3133259 h 3149833"/>
                <a:gd name="connsiteX15" fmla="*/ 1718972 w 4038317"/>
                <a:gd name="connsiteY15" fmla="*/ 2832722 h 3149833"/>
                <a:gd name="connsiteX16" fmla="*/ 1137082 w 4038317"/>
                <a:gd name="connsiteY16" fmla="*/ 2864694 h 3149833"/>
                <a:gd name="connsiteX17" fmla="*/ 324992 w 4038317"/>
                <a:gd name="connsiteY17" fmla="*/ 2564157 h 3149833"/>
                <a:gd name="connsiteX18" fmla="*/ 18061 w 4038317"/>
                <a:gd name="connsiteY18" fmla="*/ 1688123 h 3149833"/>
                <a:gd name="connsiteX19" fmla="*/ 804572 w 4038317"/>
                <a:gd name="connsiteY19" fmla="*/ 588285 h 3149833"/>
                <a:gd name="connsiteX0" fmla="*/ 804572 w 4038317"/>
                <a:gd name="connsiteY0" fmla="*/ 588285 h 3160115"/>
                <a:gd name="connsiteX1" fmla="*/ 1539930 w 4038317"/>
                <a:gd name="connsiteY1" fmla="*/ 633046 h 3160115"/>
                <a:gd name="connsiteX2" fmla="*/ 2179370 w 4038317"/>
                <a:gd name="connsiteY2" fmla="*/ 76733 h 3160115"/>
                <a:gd name="connsiteX3" fmla="*/ 3023431 w 4038317"/>
                <a:gd name="connsiteY3" fmla="*/ 0 h 3160115"/>
                <a:gd name="connsiteX4" fmla="*/ 3202475 w 4038317"/>
                <a:gd name="connsiteY4" fmla="*/ 12789 h 3160115"/>
                <a:gd name="connsiteX5" fmla="*/ 3528589 w 4038317"/>
                <a:gd name="connsiteY5" fmla="*/ 89522 h 3160115"/>
                <a:gd name="connsiteX6" fmla="*/ 3950620 w 4038317"/>
                <a:gd name="connsiteY6" fmla="*/ 383664 h 3160115"/>
                <a:gd name="connsiteX7" fmla="*/ 4001775 w 4038317"/>
                <a:gd name="connsiteY7" fmla="*/ 479581 h 3160115"/>
                <a:gd name="connsiteX8" fmla="*/ 3982592 w 4038317"/>
                <a:gd name="connsiteY8" fmla="*/ 991133 h 3160115"/>
                <a:gd name="connsiteX9" fmla="*/ 3745999 w 4038317"/>
                <a:gd name="connsiteY9" fmla="*/ 1573024 h 3160115"/>
                <a:gd name="connsiteX10" fmla="*/ 3304785 w 4038317"/>
                <a:gd name="connsiteY10" fmla="*/ 2487424 h 3160115"/>
                <a:gd name="connsiteX11" fmla="*/ 3215263 w 4038317"/>
                <a:gd name="connsiteY11" fmla="*/ 2685651 h 3160115"/>
                <a:gd name="connsiteX12" fmla="*/ 3036220 w 4038317"/>
                <a:gd name="connsiteY12" fmla="*/ 3094892 h 3160115"/>
                <a:gd name="connsiteX13" fmla="*/ 2383991 w 4038317"/>
                <a:gd name="connsiteY13" fmla="*/ 3133259 h 3160115"/>
                <a:gd name="connsiteX14" fmla="*/ 1718972 w 4038317"/>
                <a:gd name="connsiteY14" fmla="*/ 2832722 h 3160115"/>
                <a:gd name="connsiteX15" fmla="*/ 1137082 w 4038317"/>
                <a:gd name="connsiteY15" fmla="*/ 2864694 h 3160115"/>
                <a:gd name="connsiteX16" fmla="*/ 324992 w 4038317"/>
                <a:gd name="connsiteY16" fmla="*/ 2564157 h 3160115"/>
                <a:gd name="connsiteX17" fmla="*/ 18061 w 4038317"/>
                <a:gd name="connsiteY17" fmla="*/ 1688123 h 3160115"/>
                <a:gd name="connsiteX18" fmla="*/ 804572 w 4038317"/>
                <a:gd name="connsiteY18" fmla="*/ 588285 h 3160115"/>
                <a:gd name="connsiteX0" fmla="*/ 804572 w 4038317"/>
                <a:gd name="connsiteY0" fmla="*/ 588285 h 3170928"/>
                <a:gd name="connsiteX1" fmla="*/ 1539930 w 4038317"/>
                <a:gd name="connsiteY1" fmla="*/ 633046 h 3170928"/>
                <a:gd name="connsiteX2" fmla="*/ 2179370 w 4038317"/>
                <a:gd name="connsiteY2" fmla="*/ 76733 h 3170928"/>
                <a:gd name="connsiteX3" fmla="*/ 3023431 w 4038317"/>
                <a:gd name="connsiteY3" fmla="*/ 0 h 3170928"/>
                <a:gd name="connsiteX4" fmla="*/ 3202475 w 4038317"/>
                <a:gd name="connsiteY4" fmla="*/ 12789 h 3170928"/>
                <a:gd name="connsiteX5" fmla="*/ 3528589 w 4038317"/>
                <a:gd name="connsiteY5" fmla="*/ 89522 h 3170928"/>
                <a:gd name="connsiteX6" fmla="*/ 3950620 w 4038317"/>
                <a:gd name="connsiteY6" fmla="*/ 383664 h 3170928"/>
                <a:gd name="connsiteX7" fmla="*/ 4001775 w 4038317"/>
                <a:gd name="connsiteY7" fmla="*/ 479581 h 3170928"/>
                <a:gd name="connsiteX8" fmla="*/ 3982592 w 4038317"/>
                <a:gd name="connsiteY8" fmla="*/ 991133 h 3170928"/>
                <a:gd name="connsiteX9" fmla="*/ 3745999 w 4038317"/>
                <a:gd name="connsiteY9" fmla="*/ 1573024 h 3170928"/>
                <a:gd name="connsiteX10" fmla="*/ 3304785 w 4038317"/>
                <a:gd name="connsiteY10" fmla="*/ 2487424 h 3170928"/>
                <a:gd name="connsiteX11" fmla="*/ 3036220 w 4038317"/>
                <a:gd name="connsiteY11" fmla="*/ 3094892 h 3170928"/>
                <a:gd name="connsiteX12" fmla="*/ 2383991 w 4038317"/>
                <a:gd name="connsiteY12" fmla="*/ 3133259 h 3170928"/>
                <a:gd name="connsiteX13" fmla="*/ 1718972 w 4038317"/>
                <a:gd name="connsiteY13" fmla="*/ 2832722 h 3170928"/>
                <a:gd name="connsiteX14" fmla="*/ 1137082 w 4038317"/>
                <a:gd name="connsiteY14" fmla="*/ 2864694 h 3170928"/>
                <a:gd name="connsiteX15" fmla="*/ 324992 w 4038317"/>
                <a:gd name="connsiteY15" fmla="*/ 2564157 h 3170928"/>
                <a:gd name="connsiteX16" fmla="*/ 18061 w 4038317"/>
                <a:gd name="connsiteY16" fmla="*/ 1688123 h 3170928"/>
                <a:gd name="connsiteX17" fmla="*/ 804572 w 4038317"/>
                <a:gd name="connsiteY17" fmla="*/ 588285 h 3170928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202475 w 4038317"/>
                <a:gd name="connsiteY4" fmla="*/ 12789 h 3233323"/>
                <a:gd name="connsiteX5" fmla="*/ 3528589 w 4038317"/>
                <a:gd name="connsiteY5" fmla="*/ 89522 h 3233323"/>
                <a:gd name="connsiteX6" fmla="*/ 3950620 w 4038317"/>
                <a:gd name="connsiteY6" fmla="*/ 383664 h 3233323"/>
                <a:gd name="connsiteX7" fmla="*/ 4001775 w 4038317"/>
                <a:gd name="connsiteY7" fmla="*/ 479581 h 3233323"/>
                <a:gd name="connsiteX8" fmla="*/ 3982592 w 4038317"/>
                <a:gd name="connsiteY8" fmla="*/ 991133 h 3233323"/>
                <a:gd name="connsiteX9" fmla="*/ 3745999 w 4038317"/>
                <a:gd name="connsiteY9" fmla="*/ 1573024 h 3233323"/>
                <a:gd name="connsiteX10" fmla="*/ 3036220 w 4038317"/>
                <a:gd name="connsiteY10" fmla="*/ 3094892 h 3233323"/>
                <a:gd name="connsiteX11" fmla="*/ 2383991 w 4038317"/>
                <a:gd name="connsiteY11" fmla="*/ 3133259 h 3233323"/>
                <a:gd name="connsiteX12" fmla="*/ 1718972 w 4038317"/>
                <a:gd name="connsiteY12" fmla="*/ 2832722 h 3233323"/>
                <a:gd name="connsiteX13" fmla="*/ 1137082 w 4038317"/>
                <a:gd name="connsiteY13" fmla="*/ 2864694 h 3233323"/>
                <a:gd name="connsiteX14" fmla="*/ 324992 w 4038317"/>
                <a:gd name="connsiteY14" fmla="*/ 2564157 h 3233323"/>
                <a:gd name="connsiteX15" fmla="*/ 18061 w 4038317"/>
                <a:gd name="connsiteY15" fmla="*/ 1688123 h 3233323"/>
                <a:gd name="connsiteX16" fmla="*/ 804572 w 4038317"/>
                <a:gd name="connsiteY16" fmla="*/ 588285 h 3233323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202475 w 4038317"/>
                <a:gd name="connsiteY4" fmla="*/ 12789 h 3233323"/>
                <a:gd name="connsiteX5" fmla="*/ 3528589 w 4038317"/>
                <a:gd name="connsiteY5" fmla="*/ 89522 h 3233323"/>
                <a:gd name="connsiteX6" fmla="*/ 4001775 w 4038317"/>
                <a:gd name="connsiteY6" fmla="*/ 479581 h 3233323"/>
                <a:gd name="connsiteX7" fmla="*/ 3982592 w 4038317"/>
                <a:gd name="connsiteY7" fmla="*/ 991133 h 3233323"/>
                <a:gd name="connsiteX8" fmla="*/ 3745999 w 4038317"/>
                <a:gd name="connsiteY8" fmla="*/ 1573024 h 3233323"/>
                <a:gd name="connsiteX9" fmla="*/ 3036220 w 4038317"/>
                <a:gd name="connsiteY9" fmla="*/ 3094892 h 3233323"/>
                <a:gd name="connsiteX10" fmla="*/ 2383991 w 4038317"/>
                <a:gd name="connsiteY10" fmla="*/ 3133259 h 3233323"/>
                <a:gd name="connsiteX11" fmla="*/ 1718972 w 4038317"/>
                <a:gd name="connsiteY11" fmla="*/ 2832722 h 3233323"/>
                <a:gd name="connsiteX12" fmla="*/ 1137082 w 4038317"/>
                <a:gd name="connsiteY12" fmla="*/ 2864694 h 3233323"/>
                <a:gd name="connsiteX13" fmla="*/ 324992 w 4038317"/>
                <a:gd name="connsiteY13" fmla="*/ 2564157 h 3233323"/>
                <a:gd name="connsiteX14" fmla="*/ 18061 w 4038317"/>
                <a:gd name="connsiteY14" fmla="*/ 1688123 h 3233323"/>
                <a:gd name="connsiteX15" fmla="*/ 804572 w 4038317"/>
                <a:gd name="connsiteY15" fmla="*/ 588285 h 3233323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528589 w 4038317"/>
                <a:gd name="connsiteY4" fmla="*/ 89522 h 3233323"/>
                <a:gd name="connsiteX5" fmla="*/ 4001775 w 4038317"/>
                <a:gd name="connsiteY5" fmla="*/ 479581 h 3233323"/>
                <a:gd name="connsiteX6" fmla="*/ 3982592 w 4038317"/>
                <a:gd name="connsiteY6" fmla="*/ 991133 h 3233323"/>
                <a:gd name="connsiteX7" fmla="*/ 3745999 w 4038317"/>
                <a:gd name="connsiteY7" fmla="*/ 1573024 h 3233323"/>
                <a:gd name="connsiteX8" fmla="*/ 3036220 w 4038317"/>
                <a:gd name="connsiteY8" fmla="*/ 3094892 h 3233323"/>
                <a:gd name="connsiteX9" fmla="*/ 2383991 w 4038317"/>
                <a:gd name="connsiteY9" fmla="*/ 3133259 h 3233323"/>
                <a:gd name="connsiteX10" fmla="*/ 1718972 w 4038317"/>
                <a:gd name="connsiteY10" fmla="*/ 2832722 h 3233323"/>
                <a:gd name="connsiteX11" fmla="*/ 1137082 w 4038317"/>
                <a:gd name="connsiteY11" fmla="*/ 2864694 h 3233323"/>
                <a:gd name="connsiteX12" fmla="*/ 324992 w 4038317"/>
                <a:gd name="connsiteY12" fmla="*/ 2564157 h 3233323"/>
                <a:gd name="connsiteX13" fmla="*/ 18061 w 4038317"/>
                <a:gd name="connsiteY13" fmla="*/ 1688123 h 3233323"/>
                <a:gd name="connsiteX14" fmla="*/ 804572 w 4038317"/>
                <a:gd name="connsiteY14" fmla="*/ 588285 h 3233323"/>
                <a:gd name="connsiteX0" fmla="*/ 804572 w 4038317"/>
                <a:gd name="connsiteY0" fmla="*/ 565692 h 3210730"/>
                <a:gd name="connsiteX1" fmla="*/ 1539930 w 4038317"/>
                <a:gd name="connsiteY1" fmla="*/ 610453 h 3210730"/>
                <a:gd name="connsiteX2" fmla="*/ 2179370 w 4038317"/>
                <a:gd name="connsiteY2" fmla="*/ 54140 h 3210730"/>
                <a:gd name="connsiteX3" fmla="*/ 3528589 w 4038317"/>
                <a:gd name="connsiteY3" fmla="*/ 66929 h 3210730"/>
                <a:gd name="connsiteX4" fmla="*/ 4001775 w 4038317"/>
                <a:gd name="connsiteY4" fmla="*/ 456988 h 3210730"/>
                <a:gd name="connsiteX5" fmla="*/ 3982592 w 4038317"/>
                <a:gd name="connsiteY5" fmla="*/ 968540 h 3210730"/>
                <a:gd name="connsiteX6" fmla="*/ 3745999 w 4038317"/>
                <a:gd name="connsiteY6" fmla="*/ 1550431 h 3210730"/>
                <a:gd name="connsiteX7" fmla="*/ 3036220 w 4038317"/>
                <a:gd name="connsiteY7" fmla="*/ 3072299 h 3210730"/>
                <a:gd name="connsiteX8" fmla="*/ 2383991 w 4038317"/>
                <a:gd name="connsiteY8" fmla="*/ 3110666 h 3210730"/>
                <a:gd name="connsiteX9" fmla="*/ 1718972 w 4038317"/>
                <a:gd name="connsiteY9" fmla="*/ 2810129 h 3210730"/>
                <a:gd name="connsiteX10" fmla="*/ 1137082 w 4038317"/>
                <a:gd name="connsiteY10" fmla="*/ 2842101 h 3210730"/>
                <a:gd name="connsiteX11" fmla="*/ 324992 w 4038317"/>
                <a:gd name="connsiteY11" fmla="*/ 2541564 h 3210730"/>
                <a:gd name="connsiteX12" fmla="*/ 18061 w 4038317"/>
                <a:gd name="connsiteY12" fmla="*/ 1665530 h 3210730"/>
                <a:gd name="connsiteX13" fmla="*/ 804572 w 4038317"/>
                <a:gd name="connsiteY13" fmla="*/ 565692 h 3210730"/>
                <a:gd name="connsiteX0" fmla="*/ 804572 w 4038317"/>
                <a:gd name="connsiteY0" fmla="*/ 721302 h 3366340"/>
                <a:gd name="connsiteX1" fmla="*/ 1539930 w 4038317"/>
                <a:gd name="connsiteY1" fmla="*/ 766063 h 3366340"/>
                <a:gd name="connsiteX2" fmla="*/ 2179370 w 4038317"/>
                <a:gd name="connsiteY2" fmla="*/ 209750 h 3366340"/>
                <a:gd name="connsiteX3" fmla="*/ 3304785 w 4038317"/>
                <a:gd name="connsiteY3" fmla="*/ 17918 h 3366340"/>
                <a:gd name="connsiteX4" fmla="*/ 4001775 w 4038317"/>
                <a:gd name="connsiteY4" fmla="*/ 612598 h 3366340"/>
                <a:gd name="connsiteX5" fmla="*/ 3982592 w 4038317"/>
                <a:gd name="connsiteY5" fmla="*/ 1124150 h 3366340"/>
                <a:gd name="connsiteX6" fmla="*/ 3745999 w 4038317"/>
                <a:gd name="connsiteY6" fmla="*/ 1706041 h 3366340"/>
                <a:gd name="connsiteX7" fmla="*/ 3036220 w 4038317"/>
                <a:gd name="connsiteY7" fmla="*/ 3227909 h 3366340"/>
                <a:gd name="connsiteX8" fmla="*/ 2383991 w 4038317"/>
                <a:gd name="connsiteY8" fmla="*/ 3266276 h 3366340"/>
                <a:gd name="connsiteX9" fmla="*/ 1718972 w 4038317"/>
                <a:gd name="connsiteY9" fmla="*/ 2965739 h 3366340"/>
                <a:gd name="connsiteX10" fmla="*/ 1137082 w 4038317"/>
                <a:gd name="connsiteY10" fmla="*/ 2997711 h 3366340"/>
                <a:gd name="connsiteX11" fmla="*/ 324992 w 4038317"/>
                <a:gd name="connsiteY11" fmla="*/ 2697174 h 3366340"/>
                <a:gd name="connsiteX12" fmla="*/ 18061 w 4038317"/>
                <a:gd name="connsiteY12" fmla="*/ 1821140 h 3366340"/>
                <a:gd name="connsiteX13" fmla="*/ 804572 w 4038317"/>
                <a:gd name="connsiteY13" fmla="*/ 721302 h 3366340"/>
                <a:gd name="connsiteX0" fmla="*/ 804572 w 4038317"/>
                <a:gd name="connsiteY0" fmla="*/ 749940 h 3394978"/>
                <a:gd name="connsiteX1" fmla="*/ 1539930 w 4038317"/>
                <a:gd name="connsiteY1" fmla="*/ 794701 h 3394978"/>
                <a:gd name="connsiteX2" fmla="*/ 2300864 w 4038317"/>
                <a:gd name="connsiteY2" fmla="*/ 123288 h 3394978"/>
                <a:gd name="connsiteX3" fmla="*/ 3304785 w 4038317"/>
                <a:gd name="connsiteY3" fmla="*/ 46556 h 3394978"/>
                <a:gd name="connsiteX4" fmla="*/ 4001775 w 4038317"/>
                <a:gd name="connsiteY4" fmla="*/ 641236 h 3394978"/>
                <a:gd name="connsiteX5" fmla="*/ 3982592 w 4038317"/>
                <a:gd name="connsiteY5" fmla="*/ 1152788 h 3394978"/>
                <a:gd name="connsiteX6" fmla="*/ 3745999 w 4038317"/>
                <a:gd name="connsiteY6" fmla="*/ 1734679 h 3394978"/>
                <a:gd name="connsiteX7" fmla="*/ 3036220 w 4038317"/>
                <a:gd name="connsiteY7" fmla="*/ 3256547 h 3394978"/>
                <a:gd name="connsiteX8" fmla="*/ 2383991 w 4038317"/>
                <a:gd name="connsiteY8" fmla="*/ 3294914 h 3394978"/>
                <a:gd name="connsiteX9" fmla="*/ 1718972 w 4038317"/>
                <a:gd name="connsiteY9" fmla="*/ 2994377 h 3394978"/>
                <a:gd name="connsiteX10" fmla="*/ 1137082 w 4038317"/>
                <a:gd name="connsiteY10" fmla="*/ 3026349 h 3394978"/>
                <a:gd name="connsiteX11" fmla="*/ 324992 w 4038317"/>
                <a:gd name="connsiteY11" fmla="*/ 2725812 h 3394978"/>
                <a:gd name="connsiteX12" fmla="*/ 18061 w 4038317"/>
                <a:gd name="connsiteY12" fmla="*/ 1849778 h 3394978"/>
                <a:gd name="connsiteX13" fmla="*/ 804572 w 4038317"/>
                <a:gd name="connsiteY13" fmla="*/ 749940 h 3394978"/>
                <a:gd name="connsiteX0" fmla="*/ 804572 w 4038317"/>
                <a:gd name="connsiteY0" fmla="*/ 749940 h 3443978"/>
                <a:gd name="connsiteX1" fmla="*/ 1539930 w 4038317"/>
                <a:gd name="connsiteY1" fmla="*/ 794701 h 3443978"/>
                <a:gd name="connsiteX2" fmla="*/ 2300864 w 4038317"/>
                <a:gd name="connsiteY2" fmla="*/ 123288 h 3443978"/>
                <a:gd name="connsiteX3" fmla="*/ 3304785 w 4038317"/>
                <a:gd name="connsiteY3" fmla="*/ 46556 h 3443978"/>
                <a:gd name="connsiteX4" fmla="*/ 4001775 w 4038317"/>
                <a:gd name="connsiteY4" fmla="*/ 641236 h 3443978"/>
                <a:gd name="connsiteX5" fmla="*/ 3982592 w 4038317"/>
                <a:gd name="connsiteY5" fmla="*/ 1152788 h 3443978"/>
                <a:gd name="connsiteX6" fmla="*/ 3745999 w 4038317"/>
                <a:gd name="connsiteY6" fmla="*/ 1734679 h 3443978"/>
                <a:gd name="connsiteX7" fmla="*/ 3036220 w 4038317"/>
                <a:gd name="connsiteY7" fmla="*/ 3256547 h 3443978"/>
                <a:gd name="connsiteX8" fmla="*/ 2390386 w 4038317"/>
                <a:gd name="connsiteY8" fmla="*/ 3390830 h 3443978"/>
                <a:gd name="connsiteX9" fmla="*/ 1718972 w 4038317"/>
                <a:gd name="connsiteY9" fmla="*/ 2994377 h 3443978"/>
                <a:gd name="connsiteX10" fmla="*/ 1137082 w 4038317"/>
                <a:gd name="connsiteY10" fmla="*/ 3026349 h 3443978"/>
                <a:gd name="connsiteX11" fmla="*/ 324992 w 4038317"/>
                <a:gd name="connsiteY11" fmla="*/ 2725812 h 3443978"/>
                <a:gd name="connsiteX12" fmla="*/ 18061 w 4038317"/>
                <a:gd name="connsiteY12" fmla="*/ 1849778 h 3443978"/>
                <a:gd name="connsiteX13" fmla="*/ 804572 w 4038317"/>
                <a:gd name="connsiteY13" fmla="*/ 749940 h 3443978"/>
                <a:gd name="connsiteX0" fmla="*/ 804572 w 4038317"/>
                <a:gd name="connsiteY0" fmla="*/ 749940 h 3401703"/>
                <a:gd name="connsiteX1" fmla="*/ 1539930 w 4038317"/>
                <a:gd name="connsiteY1" fmla="*/ 794701 h 3401703"/>
                <a:gd name="connsiteX2" fmla="*/ 2300864 w 4038317"/>
                <a:gd name="connsiteY2" fmla="*/ 123288 h 3401703"/>
                <a:gd name="connsiteX3" fmla="*/ 3304785 w 4038317"/>
                <a:gd name="connsiteY3" fmla="*/ 46556 h 3401703"/>
                <a:gd name="connsiteX4" fmla="*/ 4001775 w 4038317"/>
                <a:gd name="connsiteY4" fmla="*/ 641236 h 3401703"/>
                <a:gd name="connsiteX5" fmla="*/ 3982592 w 4038317"/>
                <a:gd name="connsiteY5" fmla="*/ 1152788 h 3401703"/>
                <a:gd name="connsiteX6" fmla="*/ 3745999 w 4038317"/>
                <a:gd name="connsiteY6" fmla="*/ 1734679 h 3401703"/>
                <a:gd name="connsiteX7" fmla="*/ 2486301 w 4038317"/>
                <a:gd name="connsiteY7" fmla="*/ 2495613 h 3401703"/>
                <a:gd name="connsiteX8" fmla="*/ 2390386 w 4038317"/>
                <a:gd name="connsiteY8" fmla="*/ 3390830 h 3401703"/>
                <a:gd name="connsiteX9" fmla="*/ 1718972 w 4038317"/>
                <a:gd name="connsiteY9" fmla="*/ 2994377 h 3401703"/>
                <a:gd name="connsiteX10" fmla="*/ 1137082 w 4038317"/>
                <a:gd name="connsiteY10" fmla="*/ 3026349 h 3401703"/>
                <a:gd name="connsiteX11" fmla="*/ 324992 w 4038317"/>
                <a:gd name="connsiteY11" fmla="*/ 2725812 h 3401703"/>
                <a:gd name="connsiteX12" fmla="*/ 18061 w 4038317"/>
                <a:gd name="connsiteY12" fmla="*/ 1849778 h 3401703"/>
                <a:gd name="connsiteX13" fmla="*/ 804572 w 4038317"/>
                <a:gd name="connsiteY13" fmla="*/ 749940 h 3401703"/>
                <a:gd name="connsiteX0" fmla="*/ 804572 w 4038317"/>
                <a:gd name="connsiteY0" fmla="*/ 749940 h 3394966"/>
                <a:gd name="connsiteX1" fmla="*/ 1539930 w 4038317"/>
                <a:gd name="connsiteY1" fmla="*/ 794701 h 3394966"/>
                <a:gd name="connsiteX2" fmla="*/ 2300864 w 4038317"/>
                <a:gd name="connsiteY2" fmla="*/ 123288 h 3394966"/>
                <a:gd name="connsiteX3" fmla="*/ 3304785 w 4038317"/>
                <a:gd name="connsiteY3" fmla="*/ 46556 h 3394966"/>
                <a:gd name="connsiteX4" fmla="*/ 4001775 w 4038317"/>
                <a:gd name="connsiteY4" fmla="*/ 641236 h 3394966"/>
                <a:gd name="connsiteX5" fmla="*/ 3982592 w 4038317"/>
                <a:gd name="connsiteY5" fmla="*/ 1152788 h 3394966"/>
                <a:gd name="connsiteX6" fmla="*/ 3745999 w 4038317"/>
                <a:gd name="connsiteY6" fmla="*/ 1734679 h 3394966"/>
                <a:gd name="connsiteX7" fmla="*/ 3125742 w 4038317"/>
                <a:gd name="connsiteY7" fmla="*/ 2706629 h 3394966"/>
                <a:gd name="connsiteX8" fmla="*/ 2390386 w 4038317"/>
                <a:gd name="connsiteY8" fmla="*/ 3390830 h 3394966"/>
                <a:gd name="connsiteX9" fmla="*/ 1718972 w 4038317"/>
                <a:gd name="connsiteY9" fmla="*/ 2994377 h 3394966"/>
                <a:gd name="connsiteX10" fmla="*/ 1137082 w 4038317"/>
                <a:gd name="connsiteY10" fmla="*/ 3026349 h 3394966"/>
                <a:gd name="connsiteX11" fmla="*/ 324992 w 4038317"/>
                <a:gd name="connsiteY11" fmla="*/ 2725812 h 3394966"/>
                <a:gd name="connsiteX12" fmla="*/ 18061 w 4038317"/>
                <a:gd name="connsiteY12" fmla="*/ 1849778 h 3394966"/>
                <a:gd name="connsiteX13" fmla="*/ 804572 w 4038317"/>
                <a:gd name="connsiteY13" fmla="*/ 749940 h 3394966"/>
                <a:gd name="connsiteX0" fmla="*/ 804572 w 4038317"/>
                <a:gd name="connsiteY0" fmla="*/ 749940 h 3415146"/>
                <a:gd name="connsiteX1" fmla="*/ 1539930 w 4038317"/>
                <a:gd name="connsiteY1" fmla="*/ 794701 h 3415146"/>
                <a:gd name="connsiteX2" fmla="*/ 2300864 w 4038317"/>
                <a:gd name="connsiteY2" fmla="*/ 123288 h 3415146"/>
                <a:gd name="connsiteX3" fmla="*/ 3304785 w 4038317"/>
                <a:gd name="connsiteY3" fmla="*/ 46556 h 3415146"/>
                <a:gd name="connsiteX4" fmla="*/ 4001775 w 4038317"/>
                <a:gd name="connsiteY4" fmla="*/ 641236 h 3415146"/>
                <a:gd name="connsiteX5" fmla="*/ 3982592 w 4038317"/>
                <a:gd name="connsiteY5" fmla="*/ 1152788 h 3415146"/>
                <a:gd name="connsiteX6" fmla="*/ 3745999 w 4038317"/>
                <a:gd name="connsiteY6" fmla="*/ 1734679 h 3415146"/>
                <a:gd name="connsiteX7" fmla="*/ 2748472 w 4038317"/>
                <a:gd name="connsiteY7" fmla="*/ 2182287 h 3415146"/>
                <a:gd name="connsiteX8" fmla="*/ 2390386 w 4038317"/>
                <a:gd name="connsiteY8" fmla="*/ 3390830 h 3415146"/>
                <a:gd name="connsiteX9" fmla="*/ 1718972 w 4038317"/>
                <a:gd name="connsiteY9" fmla="*/ 2994377 h 3415146"/>
                <a:gd name="connsiteX10" fmla="*/ 1137082 w 4038317"/>
                <a:gd name="connsiteY10" fmla="*/ 3026349 h 3415146"/>
                <a:gd name="connsiteX11" fmla="*/ 324992 w 4038317"/>
                <a:gd name="connsiteY11" fmla="*/ 2725812 h 3415146"/>
                <a:gd name="connsiteX12" fmla="*/ 18061 w 4038317"/>
                <a:gd name="connsiteY12" fmla="*/ 1849778 h 3415146"/>
                <a:gd name="connsiteX13" fmla="*/ 804572 w 4038317"/>
                <a:gd name="connsiteY13" fmla="*/ 749940 h 3415146"/>
                <a:gd name="connsiteX0" fmla="*/ 804572 w 4006105"/>
                <a:gd name="connsiteY0" fmla="*/ 787672 h 3452878"/>
                <a:gd name="connsiteX1" fmla="*/ 1539930 w 4006105"/>
                <a:gd name="connsiteY1" fmla="*/ 832433 h 3452878"/>
                <a:gd name="connsiteX2" fmla="*/ 2300864 w 4006105"/>
                <a:gd name="connsiteY2" fmla="*/ 161020 h 3452878"/>
                <a:gd name="connsiteX3" fmla="*/ 3304785 w 4006105"/>
                <a:gd name="connsiteY3" fmla="*/ 84288 h 3452878"/>
                <a:gd name="connsiteX4" fmla="*/ 3982592 w 4006105"/>
                <a:gd name="connsiteY4" fmla="*/ 1190520 h 3452878"/>
                <a:gd name="connsiteX5" fmla="*/ 3745999 w 4006105"/>
                <a:gd name="connsiteY5" fmla="*/ 1772411 h 3452878"/>
                <a:gd name="connsiteX6" fmla="*/ 2748472 w 4006105"/>
                <a:gd name="connsiteY6" fmla="*/ 2220019 h 3452878"/>
                <a:gd name="connsiteX7" fmla="*/ 2390386 w 4006105"/>
                <a:gd name="connsiteY7" fmla="*/ 3428562 h 3452878"/>
                <a:gd name="connsiteX8" fmla="*/ 1718972 w 4006105"/>
                <a:gd name="connsiteY8" fmla="*/ 3032109 h 3452878"/>
                <a:gd name="connsiteX9" fmla="*/ 1137082 w 4006105"/>
                <a:gd name="connsiteY9" fmla="*/ 3064081 h 3452878"/>
                <a:gd name="connsiteX10" fmla="*/ 324992 w 4006105"/>
                <a:gd name="connsiteY10" fmla="*/ 2763544 h 3452878"/>
                <a:gd name="connsiteX11" fmla="*/ 18061 w 4006105"/>
                <a:gd name="connsiteY11" fmla="*/ 1887510 h 3452878"/>
                <a:gd name="connsiteX12" fmla="*/ 804572 w 4006105"/>
                <a:gd name="connsiteY12" fmla="*/ 787672 h 3452878"/>
                <a:gd name="connsiteX0" fmla="*/ 804572 w 3994689"/>
                <a:gd name="connsiteY0" fmla="*/ 753705 h 3418911"/>
                <a:gd name="connsiteX1" fmla="*/ 1539930 w 3994689"/>
                <a:gd name="connsiteY1" fmla="*/ 798466 h 3418911"/>
                <a:gd name="connsiteX2" fmla="*/ 2300864 w 3994689"/>
                <a:gd name="connsiteY2" fmla="*/ 127053 h 3418911"/>
                <a:gd name="connsiteX3" fmla="*/ 3304785 w 3994689"/>
                <a:gd name="connsiteY3" fmla="*/ 50321 h 3418911"/>
                <a:gd name="connsiteX4" fmla="*/ 3969803 w 3994689"/>
                <a:gd name="connsiteY4" fmla="*/ 696156 h 3418911"/>
                <a:gd name="connsiteX5" fmla="*/ 3745999 w 3994689"/>
                <a:gd name="connsiteY5" fmla="*/ 1738444 h 3418911"/>
                <a:gd name="connsiteX6" fmla="*/ 2748472 w 3994689"/>
                <a:gd name="connsiteY6" fmla="*/ 2186052 h 3418911"/>
                <a:gd name="connsiteX7" fmla="*/ 2390386 w 3994689"/>
                <a:gd name="connsiteY7" fmla="*/ 3394595 h 3418911"/>
                <a:gd name="connsiteX8" fmla="*/ 1718972 w 3994689"/>
                <a:gd name="connsiteY8" fmla="*/ 2998142 h 3418911"/>
                <a:gd name="connsiteX9" fmla="*/ 1137082 w 3994689"/>
                <a:gd name="connsiteY9" fmla="*/ 3030114 h 3418911"/>
                <a:gd name="connsiteX10" fmla="*/ 324992 w 3994689"/>
                <a:gd name="connsiteY10" fmla="*/ 2729577 h 3418911"/>
                <a:gd name="connsiteX11" fmla="*/ 18061 w 3994689"/>
                <a:gd name="connsiteY11" fmla="*/ 1853543 h 3418911"/>
                <a:gd name="connsiteX12" fmla="*/ 804572 w 3994689"/>
                <a:gd name="connsiteY12" fmla="*/ 753705 h 3418911"/>
                <a:gd name="connsiteX0" fmla="*/ 1159488 w 4349605"/>
                <a:gd name="connsiteY0" fmla="*/ 753705 h 3418911"/>
                <a:gd name="connsiteX1" fmla="*/ 1894846 w 4349605"/>
                <a:gd name="connsiteY1" fmla="*/ 798466 h 3418911"/>
                <a:gd name="connsiteX2" fmla="*/ 2655780 w 4349605"/>
                <a:gd name="connsiteY2" fmla="*/ 127053 h 3418911"/>
                <a:gd name="connsiteX3" fmla="*/ 3659701 w 4349605"/>
                <a:gd name="connsiteY3" fmla="*/ 50321 h 3418911"/>
                <a:gd name="connsiteX4" fmla="*/ 4324719 w 4349605"/>
                <a:gd name="connsiteY4" fmla="*/ 696156 h 3418911"/>
                <a:gd name="connsiteX5" fmla="*/ 4100915 w 4349605"/>
                <a:gd name="connsiteY5" fmla="*/ 1738444 h 3418911"/>
                <a:gd name="connsiteX6" fmla="*/ 3103388 w 4349605"/>
                <a:gd name="connsiteY6" fmla="*/ 2186052 h 3418911"/>
                <a:gd name="connsiteX7" fmla="*/ 2745302 w 4349605"/>
                <a:gd name="connsiteY7" fmla="*/ 3394595 h 3418911"/>
                <a:gd name="connsiteX8" fmla="*/ 2073888 w 4349605"/>
                <a:gd name="connsiteY8" fmla="*/ 2998142 h 3418911"/>
                <a:gd name="connsiteX9" fmla="*/ 1491998 w 4349605"/>
                <a:gd name="connsiteY9" fmla="*/ 3030114 h 3418911"/>
                <a:gd name="connsiteX10" fmla="*/ 679908 w 4349605"/>
                <a:gd name="connsiteY10" fmla="*/ 2729577 h 3418911"/>
                <a:gd name="connsiteX11" fmla="*/ 8496 w 4349605"/>
                <a:gd name="connsiteY11" fmla="*/ 664183 h 3418911"/>
                <a:gd name="connsiteX12" fmla="*/ 1159488 w 4349605"/>
                <a:gd name="connsiteY12" fmla="*/ 753705 h 3418911"/>
                <a:gd name="connsiteX0" fmla="*/ 1106801 w 4348073"/>
                <a:gd name="connsiteY0" fmla="*/ 1335596 h 3418911"/>
                <a:gd name="connsiteX1" fmla="*/ 1893314 w 4348073"/>
                <a:gd name="connsiteY1" fmla="*/ 798466 h 3418911"/>
                <a:gd name="connsiteX2" fmla="*/ 2654248 w 4348073"/>
                <a:gd name="connsiteY2" fmla="*/ 127053 h 3418911"/>
                <a:gd name="connsiteX3" fmla="*/ 3658169 w 4348073"/>
                <a:gd name="connsiteY3" fmla="*/ 50321 h 3418911"/>
                <a:gd name="connsiteX4" fmla="*/ 4323187 w 4348073"/>
                <a:gd name="connsiteY4" fmla="*/ 696156 h 3418911"/>
                <a:gd name="connsiteX5" fmla="*/ 4099383 w 4348073"/>
                <a:gd name="connsiteY5" fmla="*/ 1738444 h 3418911"/>
                <a:gd name="connsiteX6" fmla="*/ 3101856 w 4348073"/>
                <a:gd name="connsiteY6" fmla="*/ 2186052 h 3418911"/>
                <a:gd name="connsiteX7" fmla="*/ 2743770 w 4348073"/>
                <a:gd name="connsiteY7" fmla="*/ 3394595 h 3418911"/>
                <a:gd name="connsiteX8" fmla="*/ 2072356 w 4348073"/>
                <a:gd name="connsiteY8" fmla="*/ 2998142 h 3418911"/>
                <a:gd name="connsiteX9" fmla="*/ 1490466 w 4348073"/>
                <a:gd name="connsiteY9" fmla="*/ 3030114 h 3418911"/>
                <a:gd name="connsiteX10" fmla="*/ 678376 w 4348073"/>
                <a:gd name="connsiteY10" fmla="*/ 2729577 h 3418911"/>
                <a:gd name="connsiteX11" fmla="*/ 6964 w 4348073"/>
                <a:gd name="connsiteY11" fmla="*/ 664183 h 3418911"/>
                <a:gd name="connsiteX12" fmla="*/ 1106801 w 4348073"/>
                <a:gd name="connsiteY12" fmla="*/ 1335596 h 3418911"/>
                <a:gd name="connsiteX0" fmla="*/ 1106801 w 4348073"/>
                <a:gd name="connsiteY0" fmla="*/ 1324439 h 3407754"/>
                <a:gd name="connsiteX1" fmla="*/ 1298634 w 4348073"/>
                <a:gd name="connsiteY1" fmla="*/ 480377 h 3407754"/>
                <a:gd name="connsiteX2" fmla="*/ 2654248 w 4348073"/>
                <a:gd name="connsiteY2" fmla="*/ 115896 h 3407754"/>
                <a:gd name="connsiteX3" fmla="*/ 3658169 w 4348073"/>
                <a:gd name="connsiteY3" fmla="*/ 39164 h 3407754"/>
                <a:gd name="connsiteX4" fmla="*/ 4323187 w 4348073"/>
                <a:gd name="connsiteY4" fmla="*/ 684999 h 3407754"/>
                <a:gd name="connsiteX5" fmla="*/ 4099383 w 4348073"/>
                <a:gd name="connsiteY5" fmla="*/ 1727287 h 3407754"/>
                <a:gd name="connsiteX6" fmla="*/ 3101856 w 4348073"/>
                <a:gd name="connsiteY6" fmla="*/ 2174895 h 3407754"/>
                <a:gd name="connsiteX7" fmla="*/ 2743770 w 4348073"/>
                <a:gd name="connsiteY7" fmla="*/ 3383438 h 3407754"/>
                <a:gd name="connsiteX8" fmla="*/ 2072356 w 4348073"/>
                <a:gd name="connsiteY8" fmla="*/ 2986985 h 3407754"/>
                <a:gd name="connsiteX9" fmla="*/ 1490466 w 4348073"/>
                <a:gd name="connsiteY9" fmla="*/ 3018957 h 3407754"/>
                <a:gd name="connsiteX10" fmla="*/ 678376 w 4348073"/>
                <a:gd name="connsiteY10" fmla="*/ 2718420 h 3407754"/>
                <a:gd name="connsiteX11" fmla="*/ 6964 w 4348073"/>
                <a:gd name="connsiteY11" fmla="*/ 653026 h 3407754"/>
                <a:gd name="connsiteX12" fmla="*/ 1106801 w 4348073"/>
                <a:gd name="connsiteY12" fmla="*/ 1324439 h 3407754"/>
                <a:gd name="connsiteX0" fmla="*/ 1106801 w 4348073"/>
                <a:gd name="connsiteY0" fmla="*/ 1320384 h 3403699"/>
                <a:gd name="connsiteX1" fmla="*/ 1298634 w 4348073"/>
                <a:gd name="connsiteY1" fmla="*/ 476322 h 3403699"/>
                <a:gd name="connsiteX2" fmla="*/ 2577515 w 4348073"/>
                <a:gd name="connsiteY2" fmla="*/ 1748809 h 3403699"/>
                <a:gd name="connsiteX3" fmla="*/ 3658169 w 4348073"/>
                <a:gd name="connsiteY3" fmla="*/ 35109 h 3403699"/>
                <a:gd name="connsiteX4" fmla="*/ 4323187 w 4348073"/>
                <a:gd name="connsiteY4" fmla="*/ 680944 h 3403699"/>
                <a:gd name="connsiteX5" fmla="*/ 4099383 w 4348073"/>
                <a:gd name="connsiteY5" fmla="*/ 1723232 h 3403699"/>
                <a:gd name="connsiteX6" fmla="*/ 3101856 w 4348073"/>
                <a:gd name="connsiteY6" fmla="*/ 2170840 h 3403699"/>
                <a:gd name="connsiteX7" fmla="*/ 2743770 w 4348073"/>
                <a:gd name="connsiteY7" fmla="*/ 3379383 h 3403699"/>
                <a:gd name="connsiteX8" fmla="*/ 2072356 w 4348073"/>
                <a:gd name="connsiteY8" fmla="*/ 2982930 h 3403699"/>
                <a:gd name="connsiteX9" fmla="*/ 1490466 w 4348073"/>
                <a:gd name="connsiteY9" fmla="*/ 3014902 h 3403699"/>
                <a:gd name="connsiteX10" fmla="*/ 678376 w 4348073"/>
                <a:gd name="connsiteY10" fmla="*/ 2714365 h 3403699"/>
                <a:gd name="connsiteX11" fmla="*/ 6964 w 4348073"/>
                <a:gd name="connsiteY11" fmla="*/ 648971 h 3403699"/>
                <a:gd name="connsiteX12" fmla="*/ 1106801 w 4348073"/>
                <a:gd name="connsiteY12" fmla="*/ 1320384 h 3403699"/>
                <a:gd name="connsiteX0" fmla="*/ 1106801 w 4411843"/>
                <a:gd name="connsiteY0" fmla="*/ 1755594 h 3838909"/>
                <a:gd name="connsiteX1" fmla="*/ 1298634 w 4411843"/>
                <a:gd name="connsiteY1" fmla="*/ 911532 h 3838909"/>
                <a:gd name="connsiteX2" fmla="*/ 2577515 w 4411843"/>
                <a:gd name="connsiteY2" fmla="*/ 2184019 h 3838909"/>
                <a:gd name="connsiteX3" fmla="*/ 2762952 w 4411843"/>
                <a:gd name="connsiteY3" fmla="*/ 22711 h 3838909"/>
                <a:gd name="connsiteX4" fmla="*/ 4323187 w 4411843"/>
                <a:gd name="connsiteY4" fmla="*/ 1116154 h 3838909"/>
                <a:gd name="connsiteX5" fmla="*/ 4099383 w 4411843"/>
                <a:gd name="connsiteY5" fmla="*/ 2158442 h 3838909"/>
                <a:gd name="connsiteX6" fmla="*/ 3101856 w 4411843"/>
                <a:gd name="connsiteY6" fmla="*/ 2606050 h 3838909"/>
                <a:gd name="connsiteX7" fmla="*/ 2743770 w 4411843"/>
                <a:gd name="connsiteY7" fmla="*/ 3814593 h 3838909"/>
                <a:gd name="connsiteX8" fmla="*/ 2072356 w 4411843"/>
                <a:gd name="connsiteY8" fmla="*/ 3418140 h 3838909"/>
                <a:gd name="connsiteX9" fmla="*/ 1490466 w 4411843"/>
                <a:gd name="connsiteY9" fmla="*/ 3450112 h 3838909"/>
                <a:gd name="connsiteX10" fmla="*/ 678376 w 4411843"/>
                <a:gd name="connsiteY10" fmla="*/ 3149575 h 3838909"/>
                <a:gd name="connsiteX11" fmla="*/ 6964 w 4411843"/>
                <a:gd name="connsiteY11" fmla="*/ 1084181 h 3838909"/>
                <a:gd name="connsiteX12" fmla="*/ 1106801 w 4411843"/>
                <a:gd name="connsiteY12" fmla="*/ 1755594 h 3838909"/>
                <a:gd name="connsiteX0" fmla="*/ 1106801 w 4656244"/>
                <a:gd name="connsiteY0" fmla="*/ 1755594 h 3838909"/>
                <a:gd name="connsiteX1" fmla="*/ 1298634 w 4656244"/>
                <a:gd name="connsiteY1" fmla="*/ 911532 h 3838909"/>
                <a:gd name="connsiteX2" fmla="*/ 2577515 w 4656244"/>
                <a:gd name="connsiteY2" fmla="*/ 2184019 h 3838909"/>
                <a:gd name="connsiteX3" fmla="*/ 2762952 w 4656244"/>
                <a:gd name="connsiteY3" fmla="*/ 22711 h 3838909"/>
                <a:gd name="connsiteX4" fmla="*/ 4598147 w 4656244"/>
                <a:gd name="connsiteY4" fmla="*/ 1116154 h 3838909"/>
                <a:gd name="connsiteX5" fmla="*/ 4099383 w 4656244"/>
                <a:gd name="connsiteY5" fmla="*/ 2158442 h 3838909"/>
                <a:gd name="connsiteX6" fmla="*/ 3101856 w 4656244"/>
                <a:gd name="connsiteY6" fmla="*/ 2606050 h 3838909"/>
                <a:gd name="connsiteX7" fmla="*/ 2743770 w 4656244"/>
                <a:gd name="connsiteY7" fmla="*/ 3814593 h 3838909"/>
                <a:gd name="connsiteX8" fmla="*/ 2072356 w 4656244"/>
                <a:gd name="connsiteY8" fmla="*/ 3418140 h 3838909"/>
                <a:gd name="connsiteX9" fmla="*/ 1490466 w 4656244"/>
                <a:gd name="connsiteY9" fmla="*/ 3450112 h 3838909"/>
                <a:gd name="connsiteX10" fmla="*/ 678376 w 4656244"/>
                <a:gd name="connsiteY10" fmla="*/ 3149575 h 3838909"/>
                <a:gd name="connsiteX11" fmla="*/ 6964 w 4656244"/>
                <a:gd name="connsiteY11" fmla="*/ 1084181 h 3838909"/>
                <a:gd name="connsiteX12" fmla="*/ 1106801 w 4656244"/>
                <a:gd name="connsiteY12" fmla="*/ 1755594 h 3838909"/>
                <a:gd name="connsiteX0" fmla="*/ 1107185 w 4656628"/>
                <a:gd name="connsiteY0" fmla="*/ 1755594 h 3847395"/>
                <a:gd name="connsiteX1" fmla="*/ 1299018 w 4656628"/>
                <a:gd name="connsiteY1" fmla="*/ 911532 h 3847395"/>
                <a:gd name="connsiteX2" fmla="*/ 2577899 w 4656628"/>
                <a:gd name="connsiteY2" fmla="*/ 2184019 h 3847395"/>
                <a:gd name="connsiteX3" fmla="*/ 2763336 w 4656628"/>
                <a:gd name="connsiteY3" fmla="*/ 22711 h 3847395"/>
                <a:gd name="connsiteX4" fmla="*/ 4598531 w 4656628"/>
                <a:gd name="connsiteY4" fmla="*/ 1116154 h 3847395"/>
                <a:gd name="connsiteX5" fmla="*/ 4099767 w 4656628"/>
                <a:gd name="connsiteY5" fmla="*/ 2158442 h 3847395"/>
                <a:gd name="connsiteX6" fmla="*/ 3102240 w 4656628"/>
                <a:gd name="connsiteY6" fmla="*/ 2606050 h 3847395"/>
                <a:gd name="connsiteX7" fmla="*/ 2744154 w 4656628"/>
                <a:gd name="connsiteY7" fmla="*/ 3814593 h 3847395"/>
                <a:gd name="connsiteX8" fmla="*/ 2072740 w 4656628"/>
                <a:gd name="connsiteY8" fmla="*/ 3418140 h 3847395"/>
                <a:gd name="connsiteX9" fmla="*/ 1669894 w 4656628"/>
                <a:gd name="connsiteY9" fmla="*/ 2503740 h 3847395"/>
                <a:gd name="connsiteX10" fmla="*/ 678760 w 4656628"/>
                <a:gd name="connsiteY10" fmla="*/ 3149575 h 3847395"/>
                <a:gd name="connsiteX11" fmla="*/ 7348 w 4656628"/>
                <a:gd name="connsiteY11" fmla="*/ 1084181 h 3847395"/>
                <a:gd name="connsiteX12" fmla="*/ 1107185 w 4656628"/>
                <a:gd name="connsiteY12" fmla="*/ 1755594 h 3847395"/>
                <a:gd name="connsiteX0" fmla="*/ 1125422 w 4674865"/>
                <a:gd name="connsiteY0" fmla="*/ 1755594 h 4092994"/>
                <a:gd name="connsiteX1" fmla="*/ 1317255 w 4674865"/>
                <a:gd name="connsiteY1" fmla="*/ 911532 h 4092994"/>
                <a:gd name="connsiteX2" fmla="*/ 2596136 w 4674865"/>
                <a:gd name="connsiteY2" fmla="*/ 2184019 h 4092994"/>
                <a:gd name="connsiteX3" fmla="*/ 2781573 w 4674865"/>
                <a:gd name="connsiteY3" fmla="*/ 22711 h 4092994"/>
                <a:gd name="connsiteX4" fmla="*/ 4616768 w 4674865"/>
                <a:gd name="connsiteY4" fmla="*/ 1116154 h 4092994"/>
                <a:gd name="connsiteX5" fmla="*/ 4118004 w 4674865"/>
                <a:gd name="connsiteY5" fmla="*/ 2158442 h 4092994"/>
                <a:gd name="connsiteX6" fmla="*/ 3120477 w 4674865"/>
                <a:gd name="connsiteY6" fmla="*/ 2606050 h 4092994"/>
                <a:gd name="connsiteX7" fmla="*/ 2762391 w 4674865"/>
                <a:gd name="connsiteY7" fmla="*/ 3814593 h 4092994"/>
                <a:gd name="connsiteX8" fmla="*/ 2090977 w 4674865"/>
                <a:gd name="connsiteY8" fmla="*/ 3418140 h 4092994"/>
                <a:gd name="connsiteX9" fmla="*/ 1688131 w 4674865"/>
                <a:gd name="connsiteY9" fmla="*/ 2503740 h 4092994"/>
                <a:gd name="connsiteX10" fmla="*/ 460404 w 4674865"/>
                <a:gd name="connsiteY10" fmla="*/ 4070370 h 4092994"/>
                <a:gd name="connsiteX11" fmla="*/ 25585 w 4674865"/>
                <a:gd name="connsiteY11" fmla="*/ 1084181 h 4092994"/>
                <a:gd name="connsiteX12" fmla="*/ 1125422 w 4674865"/>
                <a:gd name="connsiteY12" fmla="*/ 1755594 h 4092994"/>
                <a:gd name="connsiteX0" fmla="*/ 1119796 w 4669239"/>
                <a:gd name="connsiteY0" fmla="*/ 1755594 h 4090031"/>
                <a:gd name="connsiteX1" fmla="*/ 1311629 w 4669239"/>
                <a:gd name="connsiteY1" fmla="*/ 911532 h 4090031"/>
                <a:gd name="connsiteX2" fmla="*/ 2590510 w 4669239"/>
                <a:gd name="connsiteY2" fmla="*/ 2184019 h 4090031"/>
                <a:gd name="connsiteX3" fmla="*/ 2775947 w 4669239"/>
                <a:gd name="connsiteY3" fmla="*/ 22711 h 4090031"/>
                <a:gd name="connsiteX4" fmla="*/ 4611142 w 4669239"/>
                <a:gd name="connsiteY4" fmla="*/ 1116154 h 4090031"/>
                <a:gd name="connsiteX5" fmla="*/ 4112378 w 4669239"/>
                <a:gd name="connsiteY5" fmla="*/ 2158442 h 4090031"/>
                <a:gd name="connsiteX6" fmla="*/ 3114851 w 4669239"/>
                <a:gd name="connsiteY6" fmla="*/ 2606050 h 4090031"/>
                <a:gd name="connsiteX7" fmla="*/ 2756765 w 4669239"/>
                <a:gd name="connsiteY7" fmla="*/ 3814593 h 4090031"/>
                <a:gd name="connsiteX8" fmla="*/ 2085351 w 4669239"/>
                <a:gd name="connsiteY8" fmla="*/ 3418140 h 4090031"/>
                <a:gd name="connsiteX9" fmla="*/ 1017486 w 4669239"/>
                <a:gd name="connsiteY9" fmla="*/ 2427007 h 4090031"/>
                <a:gd name="connsiteX10" fmla="*/ 454778 w 4669239"/>
                <a:gd name="connsiteY10" fmla="*/ 4070370 h 4090031"/>
                <a:gd name="connsiteX11" fmla="*/ 19959 w 4669239"/>
                <a:gd name="connsiteY11" fmla="*/ 1084181 h 4090031"/>
                <a:gd name="connsiteX12" fmla="*/ 1119796 w 4669239"/>
                <a:gd name="connsiteY12" fmla="*/ 1755594 h 4090031"/>
                <a:gd name="connsiteX0" fmla="*/ 1124071 w 4673514"/>
                <a:gd name="connsiteY0" fmla="*/ 1755594 h 4089797"/>
                <a:gd name="connsiteX1" fmla="*/ 1315904 w 4673514"/>
                <a:gd name="connsiteY1" fmla="*/ 911532 h 4089797"/>
                <a:gd name="connsiteX2" fmla="*/ 2594785 w 4673514"/>
                <a:gd name="connsiteY2" fmla="*/ 2184019 h 4089797"/>
                <a:gd name="connsiteX3" fmla="*/ 2780222 w 4673514"/>
                <a:gd name="connsiteY3" fmla="*/ 22711 h 4089797"/>
                <a:gd name="connsiteX4" fmla="*/ 4615417 w 4673514"/>
                <a:gd name="connsiteY4" fmla="*/ 1116154 h 4089797"/>
                <a:gd name="connsiteX5" fmla="*/ 4116653 w 4673514"/>
                <a:gd name="connsiteY5" fmla="*/ 2158442 h 4089797"/>
                <a:gd name="connsiteX6" fmla="*/ 3119126 w 4673514"/>
                <a:gd name="connsiteY6" fmla="*/ 2606050 h 4089797"/>
                <a:gd name="connsiteX7" fmla="*/ 2761040 w 4673514"/>
                <a:gd name="connsiteY7" fmla="*/ 3814593 h 4089797"/>
                <a:gd name="connsiteX8" fmla="*/ 2089626 w 4673514"/>
                <a:gd name="connsiteY8" fmla="*/ 3418140 h 4089797"/>
                <a:gd name="connsiteX9" fmla="*/ 1552497 w 4673514"/>
                <a:gd name="connsiteY9" fmla="*/ 2420613 h 4089797"/>
                <a:gd name="connsiteX10" fmla="*/ 459053 w 4673514"/>
                <a:gd name="connsiteY10" fmla="*/ 4070370 h 4089797"/>
                <a:gd name="connsiteX11" fmla="*/ 24234 w 4673514"/>
                <a:gd name="connsiteY11" fmla="*/ 1084181 h 4089797"/>
                <a:gd name="connsiteX12" fmla="*/ 1124071 w 4673514"/>
                <a:gd name="connsiteY12" fmla="*/ 1755594 h 4089797"/>
                <a:gd name="connsiteX0" fmla="*/ 1124071 w 4116807"/>
                <a:gd name="connsiteY0" fmla="*/ 1733409 h 4067612"/>
                <a:gd name="connsiteX1" fmla="*/ 1315904 w 4116807"/>
                <a:gd name="connsiteY1" fmla="*/ 889347 h 4067612"/>
                <a:gd name="connsiteX2" fmla="*/ 2594785 w 4116807"/>
                <a:gd name="connsiteY2" fmla="*/ 2161834 h 4067612"/>
                <a:gd name="connsiteX3" fmla="*/ 2780222 w 4116807"/>
                <a:gd name="connsiteY3" fmla="*/ 526 h 4067612"/>
                <a:gd name="connsiteX4" fmla="*/ 3042393 w 4116807"/>
                <a:gd name="connsiteY4" fmla="*/ 1957213 h 4067612"/>
                <a:gd name="connsiteX5" fmla="*/ 4116653 w 4116807"/>
                <a:gd name="connsiteY5" fmla="*/ 2136257 h 4067612"/>
                <a:gd name="connsiteX6" fmla="*/ 3119126 w 4116807"/>
                <a:gd name="connsiteY6" fmla="*/ 2583865 h 4067612"/>
                <a:gd name="connsiteX7" fmla="*/ 2761040 w 4116807"/>
                <a:gd name="connsiteY7" fmla="*/ 3792408 h 4067612"/>
                <a:gd name="connsiteX8" fmla="*/ 2089626 w 4116807"/>
                <a:gd name="connsiteY8" fmla="*/ 3395955 h 4067612"/>
                <a:gd name="connsiteX9" fmla="*/ 1552497 w 4116807"/>
                <a:gd name="connsiteY9" fmla="*/ 2398428 h 4067612"/>
                <a:gd name="connsiteX10" fmla="*/ 459053 w 4116807"/>
                <a:gd name="connsiteY10" fmla="*/ 4048185 h 4067612"/>
                <a:gd name="connsiteX11" fmla="*/ 24234 w 4116807"/>
                <a:gd name="connsiteY11" fmla="*/ 1061996 h 4067612"/>
                <a:gd name="connsiteX12" fmla="*/ 1124071 w 4116807"/>
                <a:gd name="connsiteY12" fmla="*/ 1733409 h 4067612"/>
                <a:gd name="connsiteX0" fmla="*/ 1124071 w 4116807"/>
                <a:gd name="connsiteY0" fmla="*/ 1748640 h 4082843"/>
                <a:gd name="connsiteX1" fmla="*/ 1315904 w 4116807"/>
                <a:gd name="connsiteY1" fmla="*/ 904578 h 4082843"/>
                <a:gd name="connsiteX2" fmla="*/ 2594785 w 4116807"/>
                <a:gd name="connsiteY2" fmla="*/ 2177065 h 4082843"/>
                <a:gd name="connsiteX3" fmla="*/ 2780222 w 4116807"/>
                <a:gd name="connsiteY3" fmla="*/ 15757 h 4082843"/>
                <a:gd name="connsiteX4" fmla="*/ 3708478 w 4116807"/>
                <a:gd name="connsiteY4" fmla="*/ 1238151 h 4082843"/>
                <a:gd name="connsiteX5" fmla="*/ 3042393 w 4116807"/>
                <a:gd name="connsiteY5" fmla="*/ 1972444 h 4082843"/>
                <a:gd name="connsiteX6" fmla="*/ 4116653 w 4116807"/>
                <a:gd name="connsiteY6" fmla="*/ 2151488 h 4082843"/>
                <a:gd name="connsiteX7" fmla="*/ 3119126 w 4116807"/>
                <a:gd name="connsiteY7" fmla="*/ 2599096 h 4082843"/>
                <a:gd name="connsiteX8" fmla="*/ 2761040 w 4116807"/>
                <a:gd name="connsiteY8" fmla="*/ 3807639 h 4082843"/>
                <a:gd name="connsiteX9" fmla="*/ 2089626 w 4116807"/>
                <a:gd name="connsiteY9" fmla="*/ 3411186 h 4082843"/>
                <a:gd name="connsiteX10" fmla="*/ 1552497 w 4116807"/>
                <a:gd name="connsiteY10" fmla="*/ 2413659 h 4082843"/>
                <a:gd name="connsiteX11" fmla="*/ 459053 w 4116807"/>
                <a:gd name="connsiteY11" fmla="*/ 4063416 h 4082843"/>
                <a:gd name="connsiteX12" fmla="*/ 24234 w 4116807"/>
                <a:gd name="connsiteY12" fmla="*/ 1077227 h 4082843"/>
                <a:gd name="connsiteX13" fmla="*/ 1124071 w 4116807"/>
                <a:gd name="connsiteY13" fmla="*/ 1748640 h 4082843"/>
                <a:gd name="connsiteX0" fmla="*/ 1124071 w 4116807"/>
                <a:gd name="connsiteY0" fmla="*/ 1754247 h 4088450"/>
                <a:gd name="connsiteX1" fmla="*/ 1315904 w 4116807"/>
                <a:gd name="connsiteY1" fmla="*/ 910185 h 4088450"/>
                <a:gd name="connsiteX2" fmla="*/ 2594785 w 4116807"/>
                <a:gd name="connsiteY2" fmla="*/ 2182672 h 4088450"/>
                <a:gd name="connsiteX3" fmla="*/ 2780222 w 4116807"/>
                <a:gd name="connsiteY3" fmla="*/ 21364 h 4088450"/>
                <a:gd name="connsiteX4" fmla="*/ 3708478 w 4116807"/>
                <a:gd name="connsiteY4" fmla="*/ 1243758 h 4088450"/>
                <a:gd name="connsiteX5" fmla="*/ 3042393 w 4116807"/>
                <a:gd name="connsiteY5" fmla="*/ 1978051 h 4088450"/>
                <a:gd name="connsiteX6" fmla="*/ 4116653 w 4116807"/>
                <a:gd name="connsiteY6" fmla="*/ 2157095 h 4088450"/>
                <a:gd name="connsiteX7" fmla="*/ 3119126 w 4116807"/>
                <a:gd name="connsiteY7" fmla="*/ 2604703 h 4088450"/>
                <a:gd name="connsiteX8" fmla="*/ 2761040 w 4116807"/>
                <a:gd name="connsiteY8" fmla="*/ 3813246 h 4088450"/>
                <a:gd name="connsiteX9" fmla="*/ 2089626 w 4116807"/>
                <a:gd name="connsiteY9" fmla="*/ 3416793 h 4088450"/>
                <a:gd name="connsiteX10" fmla="*/ 1552497 w 4116807"/>
                <a:gd name="connsiteY10" fmla="*/ 2419266 h 4088450"/>
                <a:gd name="connsiteX11" fmla="*/ 459053 w 4116807"/>
                <a:gd name="connsiteY11" fmla="*/ 4069023 h 4088450"/>
                <a:gd name="connsiteX12" fmla="*/ 24234 w 4116807"/>
                <a:gd name="connsiteY12" fmla="*/ 1082834 h 4088450"/>
                <a:gd name="connsiteX13" fmla="*/ 1124071 w 4116807"/>
                <a:gd name="connsiteY13" fmla="*/ 1754247 h 4088450"/>
                <a:gd name="connsiteX0" fmla="*/ 1124071 w 4116807"/>
                <a:gd name="connsiteY0" fmla="*/ 1754247 h 4088450"/>
                <a:gd name="connsiteX1" fmla="*/ 1315904 w 4116807"/>
                <a:gd name="connsiteY1" fmla="*/ 910185 h 4088450"/>
                <a:gd name="connsiteX2" fmla="*/ 2594785 w 4116807"/>
                <a:gd name="connsiteY2" fmla="*/ 2182672 h 4088450"/>
                <a:gd name="connsiteX3" fmla="*/ 2780222 w 4116807"/>
                <a:gd name="connsiteY3" fmla="*/ 21364 h 4088450"/>
                <a:gd name="connsiteX4" fmla="*/ 3708478 w 4116807"/>
                <a:gd name="connsiteY4" fmla="*/ 1243758 h 4088450"/>
                <a:gd name="connsiteX5" fmla="*/ 3042393 w 4116807"/>
                <a:gd name="connsiteY5" fmla="*/ 1978051 h 4088450"/>
                <a:gd name="connsiteX6" fmla="*/ 4116653 w 4116807"/>
                <a:gd name="connsiteY6" fmla="*/ 2157095 h 4088450"/>
                <a:gd name="connsiteX7" fmla="*/ 3119126 w 4116807"/>
                <a:gd name="connsiteY7" fmla="*/ 2604703 h 4088450"/>
                <a:gd name="connsiteX8" fmla="*/ 2761040 w 4116807"/>
                <a:gd name="connsiteY8" fmla="*/ 3813246 h 4088450"/>
                <a:gd name="connsiteX9" fmla="*/ 2089626 w 4116807"/>
                <a:gd name="connsiteY9" fmla="*/ 3416793 h 4088450"/>
                <a:gd name="connsiteX10" fmla="*/ 1552497 w 4116807"/>
                <a:gd name="connsiteY10" fmla="*/ 2419266 h 4088450"/>
                <a:gd name="connsiteX11" fmla="*/ 459053 w 4116807"/>
                <a:gd name="connsiteY11" fmla="*/ 4069023 h 4088450"/>
                <a:gd name="connsiteX12" fmla="*/ 24234 w 4116807"/>
                <a:gd name="connsiteY12" fmla="*/ 1082834 h 4088450"/>
                <a:gd name="connsiteX13" fmla="*/ 1124071 w 4116807"/>
                <a:gd name="connsiteY13" fmla="*/ 1754247 h 408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6807" h="4088450">
                  <a:moveTo>
                    <a:pt x="1124071" y="1754247"/>
                  </a:moveTo>
                  <a:cubicBezTo>
                    <a:pt x="1339349" y="1725472"/>
                    <a:pt x="1070785" y="838781"/>
                    <a:pt x="1315904" y="910185"/>
                  </a:cubicBezTo>
                  <a:cubicBezTo>
                    <a:pt x="1561023" y="981589"/>
                    <a:pt x="2350732" y="2330809"/>
                    <a:pt x="2594785" y="2182672"/>
                  </a:cubicBezTo>
                  <a:cubicBezTo>
                    <a:pt x="2838838" y="2034535"/>
                    <a:pt x="2594607" y="177850"/>
                    <a:pt x="2780222" y="21364"/>
                  </a:cubicBezTo>
                  <a:cubicBezTo>
                    <a:pt x="2965838" y="-135122"/>
                    <a:pt x="3831038" y="597924"/>
                    <a:pt x="3708478" y="1243758"/>
                  </a:cubicBezTo>
                  <a:cubicBezTo>
                    <a:pt x="3573130" y="1704156"/>
                    <a:pt x="2974364" y="1825828"/>
                    <a:pt x="3042393" y="1978051"/>
                  </a:cubicBezTo>
                  <a:cubicBezTo>
                    <a:pt x="3110422" y="2130274"/>
                    <a:pt x="4103864" y="2052653"/>
                    <a:pt x="4116653" y="2157095"/>
                  </a:cubicBezTo>
                  <a:cubicBezTo>
                    <a:pt x="4129442" y="2261537"/>
                    <a:pt x="3345062" y="2328678"/>
                    <a:pt x="3119126" y="2604703"/>
                  </a:cubicBezTo>
                  <a:cubicBezTo>
                    <a:pt x="2893191" y="2880728"/>
                    <a:pt x="2932623" y="3677898"/>
                    <a:pt x="2761040" y="3813246"/>
                  </a:cubicBezTo>
                  <a:cubicBezTo>
                    <a:pt x="2589457" y="3948594"/>
                    <a:pt x="2291050" y="3649123"/>
                    <a:pt x="2089626" y="3416793"/>
                  </a:cubicBezTo>
                  <a:cubicBezTo>
                    <a:pt x="1888202" y="3184463"/>
                    <a:pt x="1824259" y="2310561"/>
                    <a:pt x="1552497" y="2419266"/>
                  </a:cubicBezTo>
                  <a:cubicBezTo>
                    <a:pt x="1280735" y="2527971"/>
                    <a:pt x="713763" y="4291762"/>
                    <a:pt x="459053" y="4069023"/>
                  </a:cubicBezTo>
                  <a:cubicBezTo>
                    <a:pt x="204343" y="3846284"/>
                    <a:pt x="-86602" y="1468630"/>
                    <a:pt x="24234" y="1082834"/>
                  </a:cubicBezTo>
                  <a:cubicBezTo>
                    <a:pt x="135070" y="697038"/>
                    <a:pt x="908793" y="1783022"/>
                    <a:pt x="1124071" y="1754247"/>
                  </a:cubicBezTo>
                  <a:close/>
                </a:path>
              </a:pathLst>
            </a:custGeom>
            <a:solidFill>
              <a:srgbClr val="E41A1C">
                <a:alpha val="9804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1713702" y="3563437"/>
              <a:ext cx="361962" cy="361962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1851859" y="4019772"/>
              <a:ext cx="230199" cy="230199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1445715" y="4374384"/>
              <a:ext cx="433646" cy="433646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2284756" y="4121971"/>
              <a:ext cx="252412" cy="252412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2813538" y="4052022"/>
              <a:ext cx="530736" cy="530736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2299001" y="4603972"/>
              <a:ext cx="131185" cy="131185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2529200" y="4941058"/>
              <a:ext cx="284338" cy="284338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1253303" y="3754681"/>
              <a:ext cx="140677" cy="140677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2319757" y="3563437"/>
              <a:ext cx="160437" cy="160437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69851" y="3051296"/>
              <a:ext cx="230199" cy="230199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7296017" y="4968127"/>
              <a:ext cx="230199" cy="230199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6984707" y="3573721"/>
              <a:ext cx="197488" cy="197488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9625712" y="2373160"/>
              <a:ext cx="343545" cy="343545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8135816" y="3333238"/>
              <a:ext cx="279601" cy="279601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7995638" y="3788856"/>
              <a:ext cx="213004" cy="213004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7411116" y="3856232"/>
              <a:ext cx="421793" cy="421793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9206880" y="4920484"/>
              <a:ext cx="175858" cy="175858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8734439" y="4072756"/>
              <a:ext cx="334209" cy="334209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9620617" y="3989500"/>
              <a:ext cx="132472" cy="132472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9969257" y="3038886"/>
              <a:ext cx="127509" cy="127509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8" name="Соединительная линия уступом 47"/>
            <p:cNvCxnSpPr/>
            <p:nvPr/>
          </p:nvCxnSpPr>
          <p:spPr>
            <a:xfrm>
              <a:off x="4641645" y="3281495"/>
              <a:ext cx="2104730" cy="20424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prstDash val="lg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8" name="Группа 1027"/>
            <p:cNvGrpSpPr/>
            <p:nvPr/>
          </p:nvGrpSpPr>
          <p:grpSpPr>
            <a:xfrm>
              <a:off x="5302862" y="2988428"/>
              <a:ext cx="800428" cy="800428"/>
              <a:chOff x="396240" y="1690688"/>
              <a:chExt cx="769620" cy="769620"/>
            </a:xfrm>
          </p:grpSpPr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396240" y="1690688"/>
                <a:ext cx="769620" cy="769620"/>
              </a:xfrm>
              <a:prstGeom prst="line">
                <a:avLst/>
              </a:prstGeom>
              <a:ln w="57150">
                <a:solidFill>
                  <a:srgbClr val="E41A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" name="Прямая соединительная линия 1026"/>
              <p:cNvCxnSpPr/>
              <p:nvPr/>
            </p:nvCxnSpPr>
            <p:spPr>
              <a:xfrm flipV="1">
                <a:off x="396240" y="1690688"/>
                <a:ext cx="769620" cy="769620"/>
              </a:xfrm>
              <a:prstGeom prst="line">
                <a:avLst/>
              </a:prstGeom>
              <a:ln w="57150">
                <a:solidFill>
                  <a:srgbClr val="E41A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5" name="Прямая со стрелкой 1034"/>
            <p:cNvCxnSpPr/>
            <p:nvPr/>
          </p:nvCxnSpPr>
          <p:spPr>
            <a:xfrm flipH="1">
              <a:off x="2480194" y="3223245"/>
              <a:ext cx="889657" cy="389594"/>
            </a:xfrm>
            <a:prstGeom prst="straightConnector1">
              <a:avLst/>
            </a:prstGeom>
            <a:ln>
              <a:solidFill>
                <a:srgbClr val="377EB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6" name="TextBox 1035"/>
                <p:cNvSpPr txBox="1"/>
                <p:nvPr/>
              </p:nvSpPr>
              <p:spPr>
                <a:xfrm>
                  <a:off x="2739537" y="2957286"/>
                  <a:ext cx="25660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ru-RU" sz="2400" dirty="0"/>
                </a:p>
              </p:txBody>
            </p:sp>
          </mc:Choice>
          <mc:Fallback xmlns="">
            <p:sp>
              <p:nvSpPr>
                <p:cNvPr id="1036" name="TextBox 10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9537" y="2957286"/>
                  <a:ext cx="256609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62069" r="-62069" b="-5853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Прямая со стрелкой 80"/>
            <p:cNvCxnSpPr/>
            <p:nvPr/>
          </p:nvCxnSpPr>
          <p:spPr>
            <a:xfrm flipH="1">
              <a:off x="7436644" y="4278025"/>
              <a:ext cx="123825" cy="690102"/>
            </a:xfrm>
            <a:prstGeom prst="straightConnector1">
              <a:avLst/>
            </a:prstGeom>
            <a:ln>
              <a:solidFill>
                <a:srgbClr val="E41A1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7182195" y="4419306"/>
                  <a:ext cx="256609" cy="3774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lang="ru-RU" sz="2400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2195" y="4419306"/>
                  <a:ext cx="256609" cy="377476"/>
                </a:xfrm>
                <a:prstGeom prst="rect">
                  <a:avLst/>
                </a:prstGeom>
                <a:blipFill>
                  <a:blip r:embed="rId5"/>
                  <a:stretch>
                    <a:fillRect l="-62069" t="-4762" r="-120690" b="-595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498518" y="6053827"/>
                <a:ext cx="2752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518" y="6053827"/>
                <a:ext cx="275204" cy="369332"/>
              </a:xfrm>
              <a:prstGeom prst="rect">
                <a:avLst/>
              </a:prstGeom>
              <a:blipFill>
                <a:blip r:embed="rId6"/>
                <a:stretch>
                  <a:fillRect l="-26667" r="-22222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9599397" y="5976494"/>
                <a:ext cx="2623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9397" y="5976494"/>
                <a:ext cx="262380" cy="369332"/>
              </a:xfrm>
              <a:prstGeom prst="rect">
                <a:avLst/>
              </a:prstGeom>
              <a:blipFill>
                <a:blip r:embed="rId7"/>
                <a:stretch>
                  <a:fillRect l="-27907" r="-23256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32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92" y="1979835"/>
            <a:ext cx="1655156" cy="6610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Heat diffusion </a:t>
            </a:r>
            <a:r>
              <a:rPr lang="en-US" sz="4000" dirty="0"/>
              <a:t>has an explicit notion of scale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51530" y="5712824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197586" y="5712824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047018" y="5666997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942832" y="5890153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89417" y="5904088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976679" y="5858261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44372"/>
            <a:ext cx="10520374" cy="231211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09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44372"/>
            <a:ext cx="10520374" cy="23121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Heat kernel has an explicit notion of scale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42832" y="5890153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89417" y="5904088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976679" y="5858261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095232" y="6042553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92" y="1979835"/>
            <a:ext cx="5439921" cy="89134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27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30" y="3269392"/>
            <a:ext cx="2950470" cy="31394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corresponds to locality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52" y="3269392"/>
            <a:ext cx="2950470" cy="31394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75" y="3269392"/>
            <a:ext cx="2950470" cy="313944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57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92" y="1979835"/>
            <a:ext cx="5439921" cy="8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5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corresponds to locality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75" y="3269392"/>
            <a:ext cx="2950470" cy="31394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30" y="3269392"/>
            <a:ext cx="2950470" cy="31394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52" y="3269392"/>
            <a:ext cx="2950470" cy="313944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58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92" y="1979835"/>
            <a:ext cx="5439921" cy="8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8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" y="3275488"/>
            <a:ext cx="2950470" cy="31394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8" y="1776329"/>
            <a:ext cx="11138523" cy="8067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Spectral Gromov-Wasserstein =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Gromov-Wasserstein </a:t>
            </a:r>
            <a:r>
              <a:rPr lang="en-US" dirty="0" smtClean="0"/>
              <a:t>+ heat </a:t>
            </a:r>
            <a:r>
              <a:rPr lang="en-US" dirty="0"/>
              <a:t>kernel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37346" y="1690688"/>
            <a:ext cx="3645770" cy="1301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43001" y="3474359"/>
                <a:ext cx="631079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Using heat kernel at all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</m:t>
                    </m:r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as a distance</a:t>
                </a:r>
              </a:p>
              <a:p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doesn’t make our task any easier</a:t>
                </a:r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001" y="3474359"/>
                <a:ext cx="6310799" cy="954107"/>
              </a:xfrm>
              <a:prstGeom prst="rect">
                <a:avLst/>
              </a:prstGeom>
              <a:blipFill>
                <a:blip r:embed="rId4"/>
                <a:stretch>
                  <a:fillRect l="-1931" t="-7692" b="-173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22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world is diverse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38200" y="1684510"/>
            <a:ext cx="2522331" cy="4678017"/>
          </a:xfrm>
          <a:prstGeom prst="roundRect">
            <a:avLst>
              <a:gd name="adj" fmla="val 0"/>
            </a:avLst>
          </a:prstGeom>
          <a:solidFill>
            <a:srgbClr val="377EB8">
              <a:alpha val="3137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Domains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ctr"/>
            <a:endParaRPr lang="en-US" sz="2000" b="1" dirty="0" smtClean="0">
              <a:solidFill>
                <a:schemeClr val="tx1"/>
              </a:solidFill>
            </a:endParaRPr>
          </a:p>
          <a:p>
            <a:pPr algn="ctr"/>
            <a:endParaRPr lang="en-US" sz="200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Information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Social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Biological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Transportation</a:t>
            </a:r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88635" y="1678331"/>
            <a:ext cx="2522331" cy="4678017"/>
          </a:xfrm>
          <a:prstGeom prst="roundRect">
            <a:avLst>
              <a:gd name="adj" fmla="val 0"/>
            </a:avLst>
          </a:prstGeom>
          <a:solidFill>
            <a:srgbClr val="377EB8">
              <a:alpha val="3137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Graph Types</a:t>
            </a:r>
          </a:p>
          <a:p>
            <a:pPr algn="ctr"/>
            <a:endParaRPr lang="en-US" sz="2000" b="1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(Un)directed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(Un)weighted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Temporal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Heterogeneous</a:t>
            </a:r>
          </a:p>
          <a:p>
            <a:pPr lvl="1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sz="200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sz="200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60052" y="1678331"/>
            <a:ext cx="2522331" cy="4678017"/>
          </a:xfrm>
          <a:prstGeom prst="roundRect">
            <a:avLst>
              <a:gd name="adj" fmla="val 0"/>
            </a:avLst>
          </a:prstGeom>
          <a:solidFill>
            <a:srgbClr val="377EB8">
              <a:alpha val="3137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Modalities</a:t>
            </a:r>
            <a:endParaRPr lang="en-US" sz="20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00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Nodes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Edges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Subgraphs</a:t>
            </a:r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Whole </a:t>
            </a:r>
            <a:r>
              <a:rPr lang="en-US" sz="20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graphs</a:t>
            </a:r>
          </a:p>
          <a:p>
            <a:pPr lvl="1"/>
            <a:endParaRPr lang="en-US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831469" y="1678330"/>
            <a:ext cx="2522331" cy="4678017"/>
          </a:xfrm>
          <a:prstGeom prst="roundRect">
            <a:avLst>
              <a:gd name="adj" fmla="val 0"/>
            </a:avLst>
          </a:prstGeom>
          <a:solidFill>
            <a:srgbClr val="377EB8">
              <a:alpha val="3137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Tasks</a:t>
            </a:r>
            <a:endParaRPr lang="en-US" sz="2000" b="1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Classification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Clustering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Anomaly </a:t>
            </a:r>
            <a:r>
              <a:rPr lang="en-US" sz="20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detection</a:t>
            </a:r>
          </a:p>
          <a:p>
            <a:pPr lvl="1"/>
            <a:endParaRPr lang="en-US" sz="200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26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Spectral Gromov-Wasserstein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has a useful lower bound!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168646" y="1227585"/>
            <a:ext cx="1862177" cy="664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43001" y="3474359"/>
                <a:ext cx="631079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Using heat kernel at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</m:t>
                    </m:r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as a distance</a:t>
                </a:r>
              </a:p>
              <a:p>
                <a:r>
                  <a:rPr lang="en-US" sz="2800" b="1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does</a:t>
                </a:r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make our task </a:t>
                </a:r>
                <a:r>
                  <a:rPr lang="en-US" sz="2800" b="1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way</a:t>
                </a:r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easier!</a:t>
                </a:r>
                <a:endParaRPr lang="ru-RU" sz="2800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endParaRPr lang="ru-RU" sz="2800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r>
                  <a:rPr lang="en-US" sz="3200" b="1" dirty="0" smtClean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We can just compare heat traces!</a:t>
                </a:r>
                <a:endParaRPr lang="ru-RU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001" y="3474359"/>
                <a:ext cx="6310799" cy="2308324"/>
              </a:xfrm>
              <a:prstGeom prst="rect">
                <a:avLst/>
              </a:prstGeom>
              <a:blipFill>
                <a:blip r:embed="rId4"/>
                <a:stretch>
                  <a:fillRect l="-2413" t="-3166" r="-772" b="-76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8" y="1776329"/>
            <a:ext cx="11138523" cy="8067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" y="3275488"/>
            <a:ext cx="2950470" cy="313944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451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8" y="1776329"/>
            <a:ext cx="11138523" cy="8067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Spectral Gromov-Wasserstein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has a useful lower bound!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168646" y="1227585"/>
            <a:ext cx="1862177" cy="664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43001" y="3474359"/>
                <a:ext cx="631079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Using heat kernel at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</m:t>
                    </m:r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as a distance</a:t>
                </a:r>
              </a:p>
              <a:p>
                <a:r>
                  <a:rPr lang="en-US" sz="2800" b="1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does</a:t>
                </a:r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make our task </a:t>
                </a:r>
                <a:r>
                  <a:rPr lang="en-US" sz="2800" b="1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way</a:t>
                </a:r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easier!</a:t>
                </a:r>
                <a:endParaRPr lang="ru-RU" sz="2800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endParaRPr lang="ru-RU" sz="2800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r>
                  <a:rPr lang="en-US" sz="3200" b="1" dirty="0" smtClean="0">
                    <a:solidFill>
                      <a:srgbClr val="E41A1C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We can just compare heat traces!</a:t>
                </a:r>
                <a:endParaRPr lang="ru-RU" sz="3200" b="1" dirty="0">
                  <a:solidFill>
                    <a:srgbClr val="E41A1C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001" y="3474359"/>
                <a:ext cx="6310799" cy="2308324"/>
              </a:xfrm>
              <a:prstGeom prst="rect">
                <a:avLst/>
              </a:prstGeom>
              <a:blipFill>
                <a:blip r:embed="rId4"/>
                <a:stretch>
                  <a:fillRect l="-2413" t="-3166" r="-772" b="-76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" y="3275488"/>
            <a:ext cx="2950470" cy="313944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20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35365" cy="1325563"/>
          </a:xfrm>
        </p:spPr>
        <p:txBody>
          <a:bodyPr/>
          <a:lstStyle/>
          <a:p>
            <a:r>
              <a:rPr lang="en-US" dirty="0" smtClean="0"/>
              <a:t>Network Laplacian Spectral Descriptors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199" y="4557697"/>
                <a:ext cx="10515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We </a:t>
                </a:r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sample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</m:t>
                    </m:r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logarithmically, and compare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distance</a:t>
                </a:r>
              </a:p>
              <a:p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However,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is size-dependent!</a:t>
                </a:r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557697"/>
                <a:ext cx="10515600" cy="954107"/>
              </a:xfrm>
              <a:prstGeom prst="rect">
                <a:avLst/>
              </a:prstGeom>
              <a:blipFill>
                <a:blip r:embed="rId3"/>
                <a:stretch>
                  <a:fillRect l="-1159" t="-7692" b="-1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45" y="2524185"/>
            <a:ext cx="5287702" cy="120001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5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45" y="2524185"/>
            <a:ext cx="5287702" cy="1200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Size invariance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normalization</a:t>
                </a:r>
                <a:endParaRPr lang="ru-RU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8199" y="4557697"/>
                <a:ext cx="10515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We can normalize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of the complete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𝐾</m:t>
                    </m:r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) or empty</a:t>
                </a:r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graph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𝐾</m:t>
                        </m:r>
                      </m:e>
                    </m:acc>
                  </m:oMath>
                </a14:m>
                <a:endParaRPr lang="en-US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Computation of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𝜆</m:t>
                    </m:r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is still expensive: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)</m:t>
                    </m:r>
                  </m:oMath>
                </a14:m>
                <a:endParaRPr lang="ru-RU" sz="2800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557697"/>
                <a:ext cx="10515600" cy="954107"/>
              </a:xfrm>
              <a:prstGeom prst="rect">
                <a:avLst/>
              </a:prstGeom>
              <a:blipFill>
                <a:blip r:embed="rId4"/>
                <a:stretch>
                  <a:fillRect l="-1159" t="-7692" b="-1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8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65" y="2197353"/>
            <a:ext cx="5842594" cy="6203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199" y="1825625"/>
            <a:ext cx="1059499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propose two options: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Use local Taylor expansion: 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r>
              <a:rPr lang="en-US" dirty="0" smtClean="0"/>
              <a:t>Second term is degree distribution; third is weighted triangle count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65" y="2197353"/>
            <a:ext cx="5842594" cy="6203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199" y="1825625"/>
            <a:ext cx="1059499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propose two options: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Use local Taylor expansion: 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r>
              <a:rPr lang="en-US" dirty="0"/>
              <a:t>Second term is degree distribution; third is weighted triangle count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Compute top + bottom eigenvalues, approximate the rest</a:t>
            </a:r>
          </a:p>
          <a:p>
            <a:pPr marL="914400" lvl="2" indent="0">
              <a:buNone/>
            </a:pPr>
            <a:r>
              <a:rPr lang="en-US" dirty="0" smtClean="0"/>
              <a:t>Linear extrapolation = explicit assumption on the manifold (Weyl’s law)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0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65" y="2197353"/>
            <a:ext cx="5842594" cy="6203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199" y="1825625"/>
            <a:ext cx="1059499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propose two options: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Use local Taylor expansion: 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r>
              <a:rPr lang="en-US" dirty="0"/>
              <a:t>Second term is degree distribution; third is weighted triangle count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Compute top + bottom eigenvalues, approximate the rest</a:t>
            </a:r>
          </a:p>
          <a:p>
            <a:pPr marL="914400" lvl="2" indent="0">
              <a:buNone/>
            </a:pPr>
            <a:r>
              <a:rPr lang="en-US" dirty="0" smtClean="0"/>
              <a:t>Linear extrapolation = explicit assumption on the manifold (Weyl’s law)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Other spectrum approximators can be even more efficient!</a:t>
            </a:r>
          </a:p>
          <a:p>
            <a:pPr marL="0" indent="0" algn="r">
              <a:buNone/>
            </a:pPr>
            <a:r>
              <a:rPr lang="en-US" sz="1400" dirty="0"/>
              <a:t>[</a:t>
            </a:r>
            <a:r>
              <a:rPr lang="en-US" sz="1400" dirty="0" smtClean="0"/>
              <a:t>Cohen-Steiner et al. | KDD 2018]</a:t>
            </a:r>
          </a:p>
          <a:p>
            <a:pPr marL="0" indent="0" algn="r">
              <a:buNone/>
            </a:pPr>
            <a:r>
              <a:rPr lang="en-US" sz="1400" dirty="0"/>
              <a:t>[</a:t>
            </a:r>
            <a:r>
              <a:rPr lang="en-US" sz="1400" dirty="0" smtClean="0"/>
              <a:t>Adams et al. | </a:t>
            </a:r>
            <a:r>
              <a:rPr lang="en-US" sz="1400" dirty="0" err="1" smtClean="0"/>
              <a:t>arXiv</a:t>
            </a:r>
            <a:r>
              <a:rPr lang="en-US" sz="1400" dirty="0" smtClean="0"/>
              <a:t> </a:t>
            </a:r>
            <a:r>
              <a:rPr lang="ru-RU" sz="1400" dirty="0" smtClean="0"/>
              <a:t>1802.03451</a:t>
            </a:r>
            <a:r>
              <a:rPr lang="en-US" sz="1400" dirty="0" smtClean="0"/>
              <a:t>]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22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52" y="1225296"/>
            <a:ext cx="5632704" cy="56327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design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key properties: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Permutation invariance</a:t>
            </a:r>
          </a:p>
          <a:p>
            <a:pPr lvl="1"/>
            <a:r>
              <a:rPr lang="en-US" dirty="0"/>
              <a:t>Scale-</a:t>
            </a:r>
            <a:r>
              <a:rPr lang="en-US" dirty="0" err="1"/>
              <a:t>adaptivity</a:t>
            </a:r>
            <a:endParaRPr lang="en-US" dirty="0"/>
          </a:p>
          <a:p>
            <a:pPr lvl="1"/>
            <a:r>
              <a:rPr lang="en-US" dirty="0"/>
              <a:t>Size </a:t>
            </a:r>
            <a:r>
              <a:rPr lang="en-US" dirty="0" smtClean="0"/>
              <a:t>invariance	</a:t>
            </a:r>
          </a:p>
          <a:p>
            <a:pPr marL="0" indent="0">
              <a:buNone/>
            </a:pPr>
            <a:endParaRPr lang="ru-RU" sz="3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222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graphs with communities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key properties: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Permutation invariance</a:t>
            </a:r>
          </a:p>
          <a:p>
            <a:pPr lvl="1"/>
            <a:r>
              <a:rPr lang="en-US" dirty="0"/>
              <a:t>Scale-</a:t>
            </a:r>
            <a:r>
              <a:rPr lang="en-US" dirty="0" err="1"/>
              <a:t>adaptivity</a:t>
            </a:r>
            <a:endParaRPr lang="en-US" dirty="0"/>
          </a:p>
          <a:p>
            <a:pPr lvl="1"/>
            <a:r>
              <a:rPr lang="en-US" dirty="0"/>
              <a:t>Size </a:t>
            </a:r>
            <a:r>
              <a:rPr lang="en-US" dirty="0" smtClean="0"/>
              <a:t>invariance	</a:t>
            </a:r>
          </a:p>
          <a:p>
            <a:pPr marL="0" indent="0">
              <a:buNone/>
            </a:pPr>
            <a:endParaRPr lang="ru-RU" sz="3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436056" y="3576321"/>
            <a:ext cx="6917744" cy="2600642"/>
            <a:chOff x="4436056" y="3255744"/>
            <a:chExt cx="6917744" cy="260064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6056" y="3255744"/>
              <a:ext cx="6917744" cy="209637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09128" y="5487054"/>
              <a:ext cx="5371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Accuracy of classification of </a:t>
              </a:r>
              <a:r>
                <a:rPr lang="en-US" dirty="0"/>
                <a:t>SBM </a:t>
              </a:r>
              <a:r>
                <a:rPr lang="en-US" dirty="0" smtClean="0"/>
                <a:t>vs </a:t>
              </a:r>
              <a:r>
                <a:rPr lang="en-US" dirty="0" err="1" smtClean="0"/>
                <a:t>Erdős</a:t>
              </a:r>
              <a:r>
                <a:rPr lang="en-US" dirty="0" smtClean="0"/>
                <a:t>–</a:t>
              </a:r>
              <a:r>
                <a:rPr lang="en-US" dirty="0" err="1" smtClean="0"/>
                <a:t>Rényi</a:t>
              </a:r>
              <a:r>
                <a:rPr lang="en-US" dirty="0" smtClean="0"/>
                <a:t> </a:t>
              </a:r>
              <a:r>
                <a:rPr lang="en-US" dirty="0"/>
                <a:t>graphs</a:t>
              </a:r>
              <a:endParaRPr lang="ru-RU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17782" y="4393674"/>
            <a:ext cx="166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NetLSD</a:t>
            </a:r>
            <a:endParaRPr lang="ru-RU" sz="2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3273" y="5115225"/>
            <a:ext cx="817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NIPS’17</a:t>
            </a:r>
            <a:endParaRPr lang="ru-RU" sz="1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9440" y="5336582"/>
            <a:ext cx="1211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ASONAM’13</a:t>
            </a:r>
            <a:endParaRPr lang="ru-RU" sz="1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788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rewired graphs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key properties: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Permutation invariance</a:t>
            </a:r>
          </a:p>
          <a:p>
            <a:pPr lvl="1"/>
            <a:r>
              <a:rPr lang="en-US" dirty="0"/>
              <a:t>Scale-</a:t>
            </a:r>
            <a:r>
              <a:rPr lang="en-US" dirty="0" err="1"/>
              <a:t>adaptivity</a:t>
            </a:r>
            <a:endParaRPr lang="en-US" dirty="0"/>
          </a:p>
          <a:p>
            <a:pPr lvl="1"/>
            <a:r>
              <a:rPr lang="en-US" dirty="0"/>
              <a:t>Size </a:t>
            </a:r>
            <a:r>
              <a:rPr lang="en-US" dirty="0" smtClean="0"/>
              <a:t>invariance	</a:t>
            </a:r>
          </a:p>
          <a:p>
            <a:pPr marL="0" indent="0">
              <a:buNone/>
            </a:pPr>
            <a:endParaRPr lang="ru-RU" sz="3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7034" y="5807631"/>
            <a:ext cx="487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Accuracy of classification of real vs rewired graphs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17" y="3656702"/>
            <a:ext cx="7639183" cy="2015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08182" y="4433865"/>
            <a:ext cx="166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NetLSD</a:t>
            </a:r>
            <a:endParaRPr lang="ru-RU" sz="2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1753" y="5115225"/>
            <a:ext cx="817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NIPS’17</a:t>
            </a:r>
            <a:endParaRPr lang="ru-RU" sz="1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7920" y="5336582"/>
            <a:ext cx="1211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ASONAM’13</a:t>
            </a:r>
            <a:endParaRPr lang="ru-RU" sz="1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2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world is diverse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38200" y="1684510"/>
            <a:ext cx="2522331" cy="4678017"/>
          </a:xfrm>
          <a:prstGeom prst="roundRect">
            <a:avLst>
              <a:gd name="adj" fmla="val 0"/>
            </a:avLst>
          </a:prstGeom>
          <a:solidFill>
            <a:srgbClr val="377EB8">
              <a:alpha val="3137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Domains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ctr"/>
            <a:endParaRPr lang="en-US" sz="2000" b="1" dirty="0" smtClean="0">
              <a:solidFill>
                <a:schemeClr val="tx1"/>
              </a:solidFill>
            </a:endParaRPr>
          </a:p>
          <a:p>
            <a:pPr algn="ctr"/>
            <a:endParaRPr lang="en-US" sz="200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Information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Social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Biological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Transportation</a:t>
            </a:r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88635" y="1678331"/>
            <a:ext cx="2522331" cy="4678017"/>
          </a:xfrm>
          <a:prstGeom prst="roundRect">
            <a:avLst>
              <a:gd name="adj" fmla="val 0"/>
            </a:avLst>
          </a:prstGeom>
          <a:solidFill>
            <a:srgbClr val="377EB8">
              <a:alpha val="3137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Graph Types</a:t>
            </a:r>
          </a:p>
          <a:p>
            <a:pPr algn="ctr"/>
            <a:endParaRPr lang="en-US" sz="2000" b="1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(Un)directed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(Un)weighted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Temporal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Heterogeneous</a:t>
            </a:r>
          </a:p>
          <a:p>
            <a:pPr lvl="1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sz="200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sz="200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60052" y="1678331"/>
            <a:ext cx="2522331" cy="4678017"/>
          </a:xfrm>
          <a:prstGeom prst="roundRect">
            <a:avLst>
              <a:gd name="adj" fmla="val 0"/>
            </a:avLst>
          </a:prstGeom>
          <a:solidFill>
            <a:srgbClr val="377EB8">
              <a:alpha val="3137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Modalities</a:t>
            </a:r>
            <a:endParaRPr lang="en-US" sz="20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00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Nodes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Edges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Subgraphs</a:t>
            </a:r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Whole </a:t>
            </a:r>
            <a:r>
              <a:rPr lang="en-US" sz="20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graphs</a:t>
            </a:r>
          </a:p>
          <a:p>
            <a:pPr lvl="1"/>
            <a:endParaRPr lang="en-US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831469" y="1678330"/>
            <a:ext cx="2522331" cy="4678017"/>
          </a:xfrm>
          <a:prstGeom prst="roundRect">
            <a:avLst>
              <a:gd name="adj" fmla="val 0"/>
            </a:avLst>
          </a:prstGeom>
          <a:solidFill>
            <a:srgbClr val="E41A1C">
              <a:alpha val="3137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Tasks</a:t>
            </a:r>
            <a:endParaRPr lang="en-US" sz="2000" b="1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Classification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Clustering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Anomaly </a:t>
            </a:r>
            <a:r>
              <a:rPr lang="en-US" sz="20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detection</a:t>
            </a:r>
          </a:p>
          <a:p>
            <a:pPr lvl="1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↓</a:t>
            </a:r>
          </a:p>
          <a:p>
            <a:pPr lvl="1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20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en-US" sz="200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mbeddings</a:t>
            </a:r>
            <a:endParaRPr lang="en-US" sz="200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sz="200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85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18" y="3656702"/>
            <a:ext cx="7639182" cy="20159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real graphs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key properties: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Permutation invariance</a:t>
            </a:r>
          </a:p>
          <a:p>
            <a:pPr lvl="1"/>
            <a:r>
              <a:rPr lang="en-US" dirty="0"/>
              <a:t>Scale-</a:t>
            </a:r>
            <a:r>
              <a:rPr lang="en-US" dirty="0" err="1"/>
              <a:t>adaptivity</a:t>
            </a:r>
            <a:endParaRPr lang="en-US" dirty="0"/>
          </a:p>
          <a:p>
            <a:pPr lvl="1"/>
            <a:r>
              <a:rPr lang="en-US" dirty="0"/>
              <a:t>Size </a:t>
            </a:r>
            <a:r>
              <a:rPr lang="en-US" dirty="0" smtClean="0"/>
              <a:t>invariance	</a:t>
            </a:r>
          </a:p>
          <a:p>
            <a:pPr marL="0" indent="0">
              <a:buNone/>
            </a:pPr>
            <a:endParaRPr lang="ru-RU" sz="3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0290" y="5807631"/>
            <a:ext cx="3107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Accuracy of graph classification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08182" y="4433865"/>
            <a:ext cx="166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NetLSD</a:t>
            </a:r>
            <a:endParaRPr lang="ru-RU" sz="2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1753" y="5115225"/>
            <a:ext cx="817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NIPS’17</a:t>
            </a:r>
            <a:endParaRPr lang="ru-RU" sz="1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7920" y="5336582"/>
            <a:ext cx="1211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ASONAM’13</a:t>
            </a:r>
            <a:endParaRPr lang="ru-RU" sz="1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450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52" y="1225296"/>
            <a:ext cx="5632704" cy="56327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Expressive graph comparison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key properties: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Permutation invariance</a:t>
            </a:r>
          </a:p>
          <a:p>
            <a:pPr lvl="1"/>
            <a:r>
              <a:rPr lang="en-US" dirty="0"/>
              <a:t>Scale-</a:t>
            </a:r>
            <a:r>
              <a:rPr lang="en-US" dirty="0" err="1"/>
              <a:t>adaptivity</a:t>
            </a:r>
            <a:endParaRPr lang="en-US" dirty="0"/>
          </a:p>
          <a:p>
            <a:pPr lvl="1"/>
            <a:r>
              <a:rPr lang="en-US" dirty="0"/>
              <a:t>Size </a:t>
            </a:r>
            <a:r>
              <a:rPr lang="en-US" dirty="0" smtClean="0"/>
              <a:t>invariance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+ Scalability</a:t>
            </a:r>
            <a:endParaRPr lang="en-US" dirty="0"/>
          </a:p>
          <a:p>
            <a:pPr marL="0" indent="0">
              <a:buNone/>
            </a:pPr>
            <a:endParaRPr lang="ru-RU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ru-RU" sz="3200" dirty="0" smtClean="0"/>
              <a:t>=</a:t>
            </a:r>
            <a:r>
              <a:rPr lang="en-US" sz="3200" dirty="0" smtClean="0"/>
              <a:t> </a:t>
            </a:r>
            <a:r>
              <a:rPr lang="en-US" sz="3200" b="1" dirty="0" smtClean="0"/>
              <a:t>NetLSD</a:t>
            </a:r>
            <a:endParaRPr lang="ru-RU" sz="3200" b="1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20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80757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52885"/>
            <a:ext cx="5791200" cy="2533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199" y="5056461"/>
            <a:ext cx="11274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code + data		github.com/xgfs</a:t>
            </a:r>
          </a:p>
          <a:p>
            <a:r>
              <a:rPr lang="en-US" sz="2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website		tsitsul.in 		← presentation will be there</a:t>
            </a:r>
          </a:p>
          <a:p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</a:t>
            </a:r>
            <a:r>
              <a:rPr lang="en-US" sz="2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rite me		anton@tsitsul.in</a:t>
            </a:r>
            <a:endParaRPr lang="ru-RU" sz="28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23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35" y="2524185"/>
            <a:ext cx="5584521" cy="12000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9539" cy="1325563"/>
          </a:xfrm>
        </p:spPr>
        <p:txBody>
          <a:bodyPr/>
          <a:lstStyle/>
          <a:p>
            <a:r>
              <a:rPr lang="en-US" dirty="0"/>
              <a:t>Network Laplacian Spectral </a:t>
            </a:r>
            <a:r>
              <a:rPr lang="en-US" dirty="0" smtClean="0"/>
              <a:t>Descriptors: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wave </a:t>
            </a:r>
            <a:r>
              <a:rPr lang="en-US" dirty="0"/>
              <a:t>kernel trace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199" y="4557697"/>
                <a:ext cx="105156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We </a:t>
                </a:r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sample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</m:t>
                    </m:r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logarithmically, and compare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Re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𝑡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distance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detects symmetries!</a:t>
                </a:r>
              </a:p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panose="020F0502020204030203" pitchFamily="34" charset="0"/>
                      </a:rPr>
                      <m:t>≈</m:t>
                    </m:r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quantum random walks</a:t>
                </a:r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557697"/>
                <a:ext cx="10515600" cy="1384995"/>
              </a:xfrm>
              <a:prstGeom prst="rect">
                <a:avLst/>
              </a:prstGeom>
              <a:blipFill>
                <a:blip r:embed="rId3"/>
                <a:stretch>
                  <a:fillRect l="-1159" t="-5286" r="-812" b="-110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7474226" y="2486990"/>
            <a:ext cx="1409148" cy="715619"/>
          </a:xfrm>
          <a:prstGeom prst="rect">
            <a:avLst/>
          </a:prstGeom>
          <a:solidFill>
            <a:srgbClr val="E41A1C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628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Hearing the Shape of a Graph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Объект 3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748617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3200" dirty="0" smtClean="0"/>
                  <a:t>“Can One Hear the Shape of a Drum?” – </a:t>
                </a:r>
                <a:r>
                  <a:rPr lang="en-US" sz="3200" dirty="0" err="1" smtClean="0"/>
                  <a:t>Kac</a:t>
                </a:r>
                <a:r>
                  <a:rPr lang="en-US" sz="3200" dirty="0" smtClean="0"/>
                  <a:t> 1966</a:t>
                </a:r>
              </a:p>
              <a:p>
                <a:pPr marL="0" indent="0">
                  <a:buNone/>
                </a:pPr>
                <a:endParaRPr lang="en-US" sz="3200" dirty="0" smtClean="0"/>
              </a:p>
              <a:p>
                <a:pPr marL="0" indent="0">
                  <a:buNone/>
                </a:pPr>
                <a:r>
                  <a:rPr lang="en-US" sz="3200" b="1" dirty="0" smtClean="0"/>
                  <a:t>No</a:t>
                </a:r>
                <a:r>
                  <a:rPr lang="en-US" sz="3200" dirty="0" smtClean="0"/>
                  <a:t>, as there are co-spectral drums (graphs)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endParaRPr lang="en-US" sz="3200" dirty="0" smtClean="0"/>
              </a:p>
              <a:p>
                <a:pPr marL="0" indent="0">
                  <a:buNone/>
                </a:pPr>
                <a:r>
                  <a:rPr lang="en-US" sz="3200" dirty="0" smtClean="0"/>
                  <a:t>Conjecture: # of co-spectral graphs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as # of nodes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US" sz="3200" dirty="0" smtClean="0"/>
              </a:p>
              <a:p>
                <a:pPr marL="0" indent="0" algn="r">
                  <a:buNone/>
                </a:pPr>
                <a:r>
                  <a:rPr lang="en-US" sz="1600" dirty="0" smtClean="0"/>
                  <a:t>[</a:t>
                </a:r>
                <a:r>
                  <a:rPr lang="en-US" sz="1600" dirty="0" err="1" smtClean="0"/>
                  <a:t>Dufree</a:t>
                </a:r>
                <a:r>
                  <a:rPr lang="en-US" sz="1600" dirty="0" smtClean="0"/>
                  <a:t>, Martin 2015]</a:t>
                </a:r>
              </a:p>
            </p:txBody>
          </p:sp>
        </mc:Choice>
        <mc:Fallback xmlns="">
          <p:sp>
            <p:nvSpPr>
              <p:cNvPr id="4" name="Объект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748617" cy="4351338"/>
              </a:xfrm>
              <a:blipFill>
                <a:blip r:embed="rId2"/>
                <a:stretch>
                  <a:fillRect l="-1417" t="-2941" r="-2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15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representations?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5" name="Объект 11"/>
          <p:cNvSpPr>
            <a:spLocks noGrp="1"/>
          </p:cNvSpPr>
          <p:nvPr>
            <p:ph idx="1"/>
          </p:nvPr>
        </p:nvSpPr>
        <p:spPr>
          <a:xfrm>
            <a:off x="838200" y="1968083"/>
            <a:ext cx="10804481" cy="633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have fast &amp; good </a:t>
            </a:r>
            <a:r>
              <a:rPr lang="en-US" dirty="0"/>
              <a:t>algorithms for mining </a:t>
            </a:r>
            <a:r>
              <a:rPr lang="en-US" u="sng" dirty="0" smtClean="0"/>
              <a:t>vector</a:t>
            </a:r>
            <a:r>
              <a:rPr lang="en-US" dirty="0" smtClean="0"/>
              <a:t> data…</a:t>
            </a:r>
            <a:endParaRPr lang="ru-RU" dirty="0" smtClean="0"/>
          </a:p>
        </p:txBody>
      </p:sp>
      <p:sp>
        <p:nvSpPr>
          <p:cNvPr id="64" name="Овал 63"/>
          <p:cNvSpPr/>
          <p:nvPr/>
        </p:nvSpPr>
        <p:spPr>
          <a:xfrm>
            <a:off x="1027684" y="324156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1030243" y="4015891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1780859" y="352462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2049125" y="4159509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1633297" y="4795885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1218323" y="5526888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2186453" y="5281344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2720843" y="4426045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2975031" y="3742133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3369959" y="4868287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3528614" y="4233401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>
            <a:stCxn id="67" idx="4"/>
            <a:endCxn id="68" idx="0"/>
          </p:cNvCxnSpPr>
          <p:nvPr/>
        </p:nvCxnSpPr>
        <p:spPr>
          <a:xfrm flipH="1">
            <a:off x="1712624" y="4318164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>
            <a:stCxn id="65" idx="4"/>
            <a:endCxn id="68" idx="1"/>
          </p:cNvCxnSpPr>
          <p:nvPr/>
        </p:nvCxnSpPr>
        <p:spPr>
          <a:xfrm>
            <a:off x="1109571" y="4174545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>
            <a:stCxn id="67" idx="0"/>
            <a:endCxn id="66" idx="4"/>
          </p:cNvCxnSpPr>
          <p:nvPr/>
        </p:nvCxnSpPr>
        <p:spPr>
          <a:xfrm flipH="1" flipV="1">
            <a:off x="1860188" y="3683277"/>
            <a:ext cx="268265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64" idx="6"/>
            <a:endCxn id="66" idx="2"/>
          </p:cNvCxnSpPr>
          <p:nvPr/>
        </p:nvCxnSpPr>
        <p:spPr>
          <a:xfrm>
            <a:off x="1186338" y="3320889"/>
            <a:ext cx="594522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stCxn id="64" idx="4"/>
            <a:endCxn id="65" idx="0"/>
          </p:cNvCxnSpPr>
          <p:nvPr/>
        </p:nvCxnSpPr>
        <p:spPr>
          <a:xfrm>
            <a:off x="1107011" y="3400216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64" idx="5"/>
            <a:endCxn id="67" idx="1"/>
          </p:cNvCxnSpPr>
          <p:nvPr/>
        </p:nvCxnSpPr>
        <p:spPr>
          <a:xfrm>
            <a:off x="1163104" y="3376982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>
            <a:stCxn id="66" idx="3"/>
            <a:endCxn id="65" idx="7"/>
          </p:cNvCxnSpPr>
          <p:nvPr/>
        </p:nvCxnSpPr>
        <p:spPr>
          <a:xfrm flipH="1">
            <a:off x="1165663" y="3660042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stCxn id="69" idx="0"/>
            <a:endCxn id="68" idx="3"/>
          </p:cNvCxnSpPr>
          <p:nvPr/>
        </p:nvCxnSpPr>
        <p:spPr>
          <a:xfrm flipV="1">
            <a:off x="1297651" y="4931304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69" idx="6"/>
            <a:endCxn id="70" idx="2"/>
          </p:cNvCxnSpPr>
          <p:nvPr/>
        </p:nvCxnSpPr>
        <p:spPr>
          <a:xfrm flipV="1">
            <a:off x="1376978" y="5360671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stCxn id="68" idx="5"/>
            <a:endCxn id="70" idx="1"/>
          </p:cNvCxnSpPr>
          <p:nvPr/>
        </p:nvCxnSpPr>
        <p:spPr>
          <a:xfrm>
            <a:off x="1768717" y="4931304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stCxn id="73" idx="0"/>
            <a:endCxn id="74" idx="4"/>
          </p:cNvCxnSpPr>
          <p:nvPr/>
        </p:nvCxnSpPr>
        <p:spPr>
          <a:xfrm flipV="1">
            <a:off x="3449287" y="4392054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73" idx="1"/>
            <a:endCxn id="71" idx="5"/>
          </p:cNvCxnSpPr>
          <p:nvPr/>
        </p:nvCxnSpPr>
        <p:spPr>
          <a:xfrm flipH="1" flipV="1">
            <a:off x="2856262" y="4561464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72" idx="6"/>
            <a:endCxn id="74" idx="1"/>
          </p:cNvCxnSpPr>
          <p:nvPr/>
        </p:nvCxnSpPr>
        <p:spPr>
          <a:xfrm>
            <a:off x="3133685" y="3821460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>
            <a:stCxn id="68" idx="6"/>
            <a:endCxn id="71" idx="3"/>
          </p:cNvCxnSpPr>
          <p:nvPr/>
        </p:nvCxnSpPr>
        <p:spPr>
          <a:xfrm flipV="1">
            <a:off x="1791951" y="4561464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stCxn id="67" idx="5"/>
            <a:endCxn id="71" idx="2"/>
          </p:cNvCxnSpPr>
          <p:nvPr/>
        </p:nvCxnSpPr>
        <p:spPr>
          <a:xfrm>
            <a:off x="2184544" y="4294930"/>
            <a:ext cx="536299" cy="21044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72" idx="3"/>
            <a:endCxn id="71" idx="0"/>
          </p:cNvCxnSpPr>
          <p:nvPr/>
        </p:nvCxnSpPr>
        <p:spPr>
          <a:xfrm flipH="1">
            <a:off x="2800170" y="3877552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>
            <a:stCxn id="64" idx="6"/>
            <a:endCxn id="72" idx="1"/>
          </p:cNvCxnSpPr>
          <p:nvPr/>
        </p:nvCxnSpPr>
        <p:spPr>
          <a:xfrm>
            <a:off x="1186338" y="3320889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бъект 11"/>
          <p:cNvSpPr txBox="1">
            <a:spLocks/>
          </p:cNvSpPr>
          <p:nvPr/>
        </p:nvSpPr>
        <p:spPr>
          <a:xfrm>
            <a:off x="1324115" y="5884894"/>
            <a:ext cx="1809570" cy="63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Clustering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4861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representations?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5" name="Объект 11"/>
          <p:cNvSpPr>
            <a:spLocks noGrp="1"/>
          </p:cNvSpPr>
          <p:nvPr>
            <p:ph idx="1"/>
          </p:nvPr>
        </p:nvSpPr>
        <p:spPr>
          <a:xfrm>
            <a:off x="838200" y="1968083"/>
            <a:ext cx="10804481" cy="633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have fast &amp; good </a:t>
            </a:r>
            <a:r>
              <a:rPr lang="en-US" dirty="0"/>
              <a:t>algorithms for mining </a:t>
            </a:r>
            <a:r>
              <a:rPr lang="en-US" u="sng" dirty="0" smtClean="0"/>
              <a:t>vector</a:t>
            </a:r>
            <a:r>
              <a:rPr lang="en-US" dirty="0" smtClean="0"/>
              <a:t> data…</a:t>
            </a:r>
            <a:endParaRPr lang="ru-RU" dirty="0" smtClean="0"/>
          </a:p>
        </p:txBody>
      </p:sp>
      <p:sp>
        <p:nvSpPr>
          <p:cNvPr id="64" name="Овал 63"/>
          <p:cNvSpPr/>
          <p:nvPr/>
        </p:nvSpPr>
        <p:spPr>
          <a:xfrm>
            <a:off x="1027684" y="324156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1030243" y="4015891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1780859" y="3524622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2049125" y="4159509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1633297" y="4795885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1218323" y="5526888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2186453" y="5281344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2720843" y="4426045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2975031" y="3742133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3369959" y="4868287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3528614" y="4233401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>
            <a:stCxn id="67" idx="4"/>
            <a:endCxn id="68" idx="0"/>
          </p:cNvCxnSpPr>
          <p:nvPr/>
        </p:nvCxnSpPr>
        <p:spPr>
          <a:xfrm flipH="1">
            <a:off x="1712624" y="4318164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>
            <a:stCxn id="65" idx="4"/>
            <a:endCxn id="68" idx="1"/>
          </p:cNvCxnSpPr>
          <p:nvPr/>
        </p:nvCxnSpPr>
        <p:spPr>
          <a:xfrm>
            <a:off x="1109571" y="4174545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>
            <a:stCxn id="67" idx="0"/>
            <a:endCxn id="66" idx="4"/>
          </p:cNvCxnSpPr>
          <p:nvPr/>
        </p:nvCxnSpPr>
        <p:spPr>
          <a:xfrm flipH="1" flipV="1">
            <a:off x="1860188" y="3683277"/>
            <a:ext cx="268265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64" idx="6"/>
            <a:endCxn id="66" idx="2"/>
          </p:cNvCxnSpPr>
          <p:nvPr/>
        </p:nvCxnSpPr>
        <p:spPr>
          <a:xfrm>
            <a:off x="1186338" y="3320889"/>
            <a:ext cx="594522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stCxn id="64" idx="4"/>
            <a:endCxn id="65" idx="0"/>
          </p:cNvCxnSpPr>
          <p:nvPr/>
        </p:nvCxnSpPr>
        <p:spPr>
          <a:xfrm>
            <a:off x="1107011" y="3400216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64" idx="5"/>
            <a:endCxn id="67" idx="1"/>
          </p:cNvCxnSpPr>
          <p:nvPr/>
        </p:nvCxnSpPr>
        <p:spPr>
          <a:xfrm>
            <a:off x="1163104" y="3376982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>
            <a:stCxn id="66" idx="3"/>
            <a:endCxn id="65" idx="7"/>
          </p:cNvCxnSpPr>
          <p:nvPr/>
        </p:nvCxnSpPr>
        <p:spPr>
          <a:xfrm flipH="1">
            <a:off x="1165663" y="3660042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stCxn id="69" idx="0"/>
            <a:endCxn id="68" idx="3"/>
          </p:cNvCxnSpPr>
          <p:nvPr/>
        </p:nvCxnSpPr>
        <p:spPr>
          <a:xfrm flipV="1">
            <a:off x="1297651" y="4931304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69" idx="6"/>
            <a:endCxn id="70" idx="2"/>
          </p:cNvCxnSpPr>
          <p:nvPr/>
        </p:nvCxnSpPr>
        <p:spPr>
          <a:xfrm flipV="1">
            <a:off x="1376978" y="5360671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stCxn id="68" idx="5"/>
            <a:endCxn id="70" idx="1"/>
          </p:cNvCxnSpPr>
          <p:nvPr/>
        </p:nvCxnSpPr>
        <p:spPr>
          <a:xfrm>
            <a:off x="1768717" y="4931304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stCxn id="73" idx="0"/>
            <a:endCxn id="74" idx="4"/>
          </p:cNvCxnSpPr>
          <p:nvPr/>
        </p:nvCxnSpPr>
        <p:spPr>
          <a:xfrm flipV="1">
            <a:off x="3449287" y="4392054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73" idx="1"/>
            <a:endCxn id="71" idx="5"/>
          </p:cNvCxnSpPr>
          <p:nvPr/>
        </p:nvCxnSpPr>
        <p:spPr>
          <a:xfrm flipH="1" flipV="1">
            <a:off x="2856262" y="4561464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72" idx="6"/>
            <a:endCxn id="74" idx="1"/>
          </p:cNvCxnSpPr>
          <p:nvPr/>
        </p:nvCxnSpPr>
        <p:spPr>
          <a:xfrm>
            <a:off x="3133685" y="3821460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>
            <a:stCxn id="68" idx="6"/>
            <a:endCxn id="71" idx="3"/>
          </p:cNvCxnSpPr>
          <p:nvPr/>
        </p:nvCxnSpPr>
        <p:spPr>
          <a:xfrm flipV="1">
            <a:off x="1791951" y="4561464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stCxn id="67" idx="5"/>
            <a:endCxn id="71" idx="2"/>
          </p:cNvCxnSpPr>
          <p:nvPr/>
        </p:nvCxnSpPr>
        <p:spPr>
          <a:xfrm>
            <a:off x="2184544" y="4294930"/>
            <a:ext cx="536299" cy="21044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72" idx="3"/>
            <a:endCxn id="71" idx="0"/>
          </p:cNvCxnSpPr>
          <p:nvPr/>
        </p:nvCxnSpPr>
        <p:spPr>
          <a:xfrm flipH="1">
            <a:off x="2800170" y="3877552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>
            <a:stCxn id="64" idx="6"/>
            <a:endCxn id="72" idx="1"/>
          </p:cNvCxnSpPr>
          <p:nvPr/>
        </p:nvCxnSpPr>
        <p:spPr>
          <a:xfrm>
            <a:off x="1186338" y="3320889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рямоугольник 59"/>
          <p:cNvSpPr/>
          <p:nvPr/>
        </p:nvSpPr>
        <p:spPr>
          <a:xfrm>
            <a:off x="1163104" y="4634052"/>
            <a:ext cx="1300998" cy="1140094"/>
          </a:xfrm>
          <a:prstGeom prst="rect">
            <a:avLst/>
          </a:prstGeom>
          <a:noFill/>
          <a:ln w="28575">
            <a:solidFill>
              <a:srgbClr val="C0000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Прямоугольник 60"/>
          <p:cNvSpPr/>
          <p:nvPr/>
        </p:nvSpPr>
        <p:spPr>
          <a:xfrm>
            <a:off x="2675068" y="3630426"/>
            <a:ext cx="1143839" cy="1469812"/>
          </a:xfrm>
          <a:prstGeom prst="rect">
            <a:avLst/>
          </a:prstGeom>
          <a:noFill/>
          <a:ln w="28575">
            <a:solidFill>
              <a:srgbClr val="0070C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Прямоугольник 58"/>
          <p:cNvSpPr/>
          <p:nvPr/>
        </p:nvSpPr>
        <p:spPr>
          <a:xfrm>
            <a:off x="929291" y="3096328"/>
            <a:ext cx="1353185" cy="1329716"/>
          </a:xfrm>
          <a:prstGeom prst="rect">
            <a:avLst/>
          </a:prstGeom>
          <a:noFill/>
          <a:ln w="28575">
            <a:solidFill>
              <a:srgbClr val="F6A80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Объект 11"/>
          <p:cNvSpPr txBox="1">
            <a:spLocks/>
          </p:cNvSpPr>
          <p:nvPr/>
        </p:nvSpPr>
        <p:spPr>
          <a:xfrm>
            <a:off x="1324115" y="5884894"/>
            <a:ext cx="1809570" cy="63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Clustering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7463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3141</TotalTime>
  <Words>1823</Words>
  <Application>Microsoft Office PowerPoint</Application>
  <PresentationFormat>Широкоэкранный</PresentationFormat>
  <Paragraphs>586</Paragraphs>
  <Slides>74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81" baseType="lpstr">
      <vt:lpstr>Lato</vt:lpstr>
      <vt:lpstr>Verdana</vt:lpstr>
      <vt:lpstr>Arial</vt:lpstr>
      <vt:lpstr>Calibri</vt:lpstr>
      <vt:lpstr>Raleway</vt:lpstr>
      <vt:lpstr>Cambria Math</vt:lpstr>
      <vt:lpstr>Тема Office</vt:lpstr>
      <vt:lpstr>Similarities and Representations of Graphs</vt:lpstr>
      <vt:lpstr>Graph world is diverse</vt:lpstr>
      <vt:lpstr>Graph world is diverse</vt:lpstr>
      <vt:lpstr>Graph world is diverse</vt:lpstr>
      <vt:lpstr>Graph world is diverse</vt:lpstr>
      <vt:lpstr>Graph world is diverse</vt:lpstr>
      <vt:lpstr>Graph world is diverse</vt:lpstr>
      <vt:lpstr>Why representations?</vt:lpstr>
      <vt:lpstr>Why representations?</vt:lpstr>
      <vt:lpstr>Why representations?</vt:lpstr>
      <vt:lpstr>Why representations?</vt:lpstr>
      <vt:lpstr>Why representations?</vt:lpstr>
      <vt:lpstr>Why representations?</vt:lpstr>
      <vt:lpstr>Why representations?</vt:lpstr>
      <vt:lpstr>Why representations?</vt:lpstr>
      <vt:lpstr>Why representations?</vt:lpstr>
      <vt:lpstr>What makes a Representation?</vt:lpstr>
      <vt:lpstr>What makes a Representation?</vt:lpstr>
      <vt:lpstr>What makes a Representation?</vt:lpstr>
      <vt:lpstr>Презентация PowerPoint</vt:lpstr>
      <vt:lpstr>Neural node representations</vt:lpstr>
      <vt:lpstr>Wait, what?</vt:lpstr>
      <vt:lpstr>Wait, what?</vt:lpstr>
      <vt:lpstr>Key observation</vt:lpstr>
      <vt:lpstr>Key observation</vt:lpstr>
      <vt:lpstr>Yes, we can!</vt:lpstr>
      <vt:lpstr>Why similarities?</vt:lpstr>
      <vt:lpstr>Why similarities?</vt:lpstr>
      <vt:lpstr>Why similarities?</vt:lpstr>
      <vt:lpstr>VERSE graph embedding</vt:lpstr>
      <vt:lpstr>Sampling in VERSE</vt:lpstr>
      <vt:lpstr>Experimental setup</vt:lpstr>
      <vt:lpstr>Social graph × link prediction</vt:lpstr>
      <vt:lpstr>Different graphs × node clustering</vt:lpstr>
      <vt:lpstr>Web graph × node classification</vt:lpstr>
      <vt:lpstr>Take home messages</vt:lpstr>
      <vt:lpstr>Презентация PowerPoint</vt:lpstr>
      <vt:lpstr>Defining graph similarity</vt:lpstr>
      <vt:lpstr>Scalability is key!</vt:lpstr>
      <vt:lpstr>Isomorphism ⇒d(G_1,G_2 )=0</vt:lpstr>
      <vt:lpstr>Local structures are important</vt:lpstr>
      <vt:lpstr>Global structure is important</vt:lpstr>
      <vt:lpstr>We may need to disregard the size</vt:lpstr>
      <vt:lpstr>Network Laplacian Spectral Descriptors</vt:lpstr>
      <vt:lpstr>Optimal Transport</vt:lpstr>
      <vt:lpstr>Optimal Transport</vt:lpstr>
      <vt:lpstr>Optimal Transport</vt:lpstr>
      <vt:lpstr>Optimal Transport</vt:lpstr>
      <vt:lpstr>Optimal Transport</vt:lpstr>
      <vt:lpstr>Optimal Transport</vt:lpstr>
      <vt:lpstr>Gromov-Wasserstein distance </vt:lpstr>
      <vt:lpstr>Gromov-Wasserstein distance </vt:lpstr>
      <vt:lpstr>Gromov-Wasserstein distance </vt:lpstr>
      <vt:lpstr>Gromov-Wasserstein distance</vt:lpstr>
      <vt:lpstr>Heat diffusion has an explicit notion of scale</vt:lpstr>
      <vt:lpstr>Heat kernel has an explicit notion of scale</vt:lpstr>
      <vt:lpstr>Scale corresponds to locality</vt:lpstr>
      <vt:lpstr>Scale corresponds to locality</vt:lpstr>
      <vt:lpstr>Spectral Gromov-Wasserstein = Gromov-Wasserstein + heat kernel </vt:lpstr>
      <vt:lpstr>Spectral Gromov-Wasserstein  has a useful lower bound! </vt:lpstr>
      <vt:lpstr>Spectral Gromov-Wasserstein  has a useful lower bound! </vt:lpstr>
      <vt:lpstr>Network Laplacian Spectral Descriptors</vt:lpstr>
      <vt:lpstr>Size invariance = normalization</vt:lpstr>
      <vt:lpstr>Scalability</vt:lpstr>
      <vt:lpstr>Scalability</vt:lpstr>
      <vt:lpstr>Scalability</vt:lpstr>
      <vt:lpstr>Experimental design</vt:lpstr>
      <vt:lpstr>Detecting graphs with communities</vt:lpstr>
      <vt:lpstr>Detecting rewired graphs</vt:lpstr>
      <vt:lpstr>Classifying real graphs</vt:lpstr>
      <vt:lpstr>Expressive graph comparison</vt:lpstr>
      <vt:lpstr>Questions?</vt:lpstr>
      <vt:lpstr>Network Laplacian Spectral Descriptors: wave kernel trace</vt:lpstr>
      <vt:lpstr>Hearing the Shape of a Graph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NetLSD: hearing the shape of a graph</dc:title>
  <dc:creator>xgfs</dc:creator>
  <cp:lastModifiedBy>xgfs</cp:lastModifiedBy>
  <cp:revision>253</cp:revision>
  <dcterms:created xsi:type="dcterms:W3CDTF">2018-08-09T08:58:36Z</dcterms:created>
  <dcterms:modified xsi:type="dcterms:W3CDTF">2018-09-09T09:27:01Z</dcterms:modified>
</cp:coreProperties>
</file>